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256" r:id="rId2"/>
    <p:sldId id="261" r:id="rId3"/>
    <p:sldId id="266" r:id="rId4"/>
    <p:sldId id="262" r:id="rId5"/>
    <p:sldId id="263" r:id="rId6"/>
    <p:sldId id="264" r:id="rId7"/>
    <p:sldId id="265" r:id="rId8"/>
  </p:sldIdLst>
  <p:sldSz cx="12192000" cy="6858000"/>
  <p:notesSz cx="6797675" cy="9928225"/>
  <p:defaultTextStyle>
    <a:defPPr lvl="0">
      <a:defRPr lang="en-US"/>
    </a:defPPr>
    <a:lvl1pPr marL="0" lv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lvl="1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lvl="2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lvl="3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lvl="4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lvl="5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lvl="6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lvl="7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lvl="8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>
        <p:scale>
          <a:sx n="80" d="100"/>
          <a:sy n="80" d="100"/>
        </p:scale>
        <p:origin x="-682" y="-6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B377605-F7A4-43EA-B161-E5F3FA017FE5}" type="datetimeFigureOut">
              <a:rPr lang="zh-TW" altLang="en-US" smtClean="0"/>
              <a:t>2021/4/14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97B11DF-1EE4-42F2-8F5E-52E95A0E071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7353524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2" y="1"/>
            <a:ext cx="2945448" cy="497917"/>
          </a:xfrm>
          <a:prstGeom prst="rect">
            <a:avLst/>
          </a:prstGeom>
        </p:spPr>
        <p:txBody>
          <a:bodyPr vert="horz" lIns="91306" tIns="45653" rIns="91306" bIns="45653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50644" y="1"/>
            <a:ext cx="2945448" cy="497917"/>
          </a:xfrm>
          <a:prstGeom prst="rect">
            <a:avLst/>
          </a:prstGeom>
        </p:spPr>
        <p:txBody>
          <a:bodyPr vert="horz" lIns="91306" tIns="45653" rIns="91306" bIns="45653" rtlCol="0"/>
          <a:lstStyle>
            <a:lvl1pPr algn="r">
              <a:defRPr sz="1200"/>
            </a:lvl1pPr>
          </a:lstStyle>
          <a:p>
            <a:fld id="{3A12E1BE-17C0-4FEF-9413-359576FAF01D}" type="datetimeFigureOut">
              <a:rPr lang="zh-TW" altLang="en-US" smtClean="0"/>
              <a:pPr/>
              <a:t>2021/4/14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420688" y="1241425"/>
            <a:ext cx="5956300" cy="33512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306" tIns="45653" rIns="91306" bIns="45653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0085" y="4777792"/>
            <a:ext cx="5437506" cy="3908811"/>
          </a:xfrm>
          <a:prstGeom prst="rect">
            <a:avLst/>
          </a:prstGeom>
        </p:spPr>
        <p:txBody>
          <a:bodyPr vert="horz" lIns="91306" tIns="45653" rIns="91306" bIns="45653" rtlCol="0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2" y="9430308"/>
            <a:ext cx="2945448" cy="497917"/>
          </a:xfrm>
          <a:prstGeom prst="rect">
            <a:avLst/>
          </a:prstGeom>
        </p:spPr>
        <p:txBody>
          <a:bodyPr vert="horz" lIns="91306" tIns="45653" rIns="91306" bIns="45653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50644" y="9430308"/>
            <a:ext cx="2945448" cy="497917"/>
          </a:xfrm>
          <a:prstGeom prst="rect">
            <a:avLst/>
          </a:prstGeom>
        </p:spPr>
        <p:txBody>
          <a:bodyPr vert="horz" lIns="91306" tIns="45653" rIns="91306" bIns="45653" rtlCol="0" anchor="b"/>
          <a:lstStyle>
            <a:lvl1pPr algn="r">
              <a:defRPr sz="1200"/>
            </a:lvl1pPr>
          </a:lstStyle>
          <a:p>
            <a:fld id="{ACA34923-838F-49E8-A133-38D3BFA83A08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648592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CA34923-838F-49E8-A133-38D3BFA83A08}" type="slidenum">
              <a:rPr lang="zh-TW" altLang="en-US" smtClean="0"/>
              <a:pPr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6726012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CA34923-838F-49E8-A133-38D3BFA83A08}" type="slidenum">
              <a:rPr lang="zh-TW" altLang="en-US" smtClean="0"/>
              <a:pPr/>
              <a:t>7</a:t>
            </a:fld>
            <a:endParaRPr lang="zh-TW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4A249-0FA7-4F1E-8FD0-14CAA3303423}" type="datetime1">
              <a:rPr lang="en-US" altLang="zh-TW" smtClean="0"/>
              <a:pPr/>
              <a:t>4/14/2021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358436" y="6203153"/>
            <a:ext cx="683339" cy="365125"/>
          </a:xfrm>
        </p:spPr>
        <p:txBody>
          <a:bodyPr/>
          <a:lstStyle>
            <a:lvl1pPr>
              <a:defRPr sz="1400" b="1">
                <a:solidFill>
                  <a:schemeClr val="tx1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098A6-0992-4415-9C54-CABE98B70075}" type="datetime1">
              <a:rPr lang="en-US" altLang="zh-TW" smtClean="0"/>
              <a:pPr/>
              <a:t>4/14/2021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EAA9E8-9F13-40A9-A82B-1DC8AAD28160}" type="datetime1">
              <a:rPr lang="en-US" altLang="zh-TW" smtClean="0"/>
              <a:pPr/>
              <a:t>4/14/2021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C84B6C-9ECF-4D0B-892D-FFB821584E53}" type="datetime1">
              <a:rPr lang="en-US" altLang="zh-TW" smtClean="0"/>
              <a:pPr/>
              <a:t>4/14/2021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196142-EAE3-4658-88DF-C85219A95169}" type="datetime1">
              <a:rPr lang="en-US" altLang="zh-TW" smtClean="0"/>
              <a:pPr/>
              <a:t>4/14/2021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301E2D-F7DD-4281-B4AC-6707D670B7D1}" type="datetime1">
              <a:rPr lang="en-US" altLang="zh-TW" smtClean="0"/>
              <a:pPr/>
              <a:t>4/14/2021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342D32-FD17-4E21-AF2A-454EFD4990E8}" type="datetime1">
              <a:rPr lang="en-US" altLang="zh-TW" smtClean="0"/>
              <a:pPr/>
              <a:t>4/14/2021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5C91B3-2894-4015-A3B1-498751686399}" type="datetime1">
              <a:rPr lang="en-US" altLang="zh-TW" smtClean="0"/>
              <a:pPr/>
              <a:t>4/14/2021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52D69B-D87D-4D67-8D85-B6DADBF41085}" type="datetime1">
              <a:rPr lang="en-US" altLang="zh-TW" smtClean="0"/>
              <a:pPr/>
              <a:t>4/14/2021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350796" y="6312295"/>
            <a:ext cx="683339" cy="365125"/>
          </a:xfrm>
        </p:spPr>
        <p:txBody>
          <a:bodyPr/>
          <a:lstStyle>
            <a:lvl1pPr>
              <a:defRPr sz="1400">
                <a:solidFill>
                  <a:schemeClr val="tx1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09C9E1-9094-40FB-917A-9121A88E4FD5}" type="datetime1">
              <a:rPr lang="en-US" altLang="zh-TW" smtClean="0"/>
              <a:pPr/>
              <a:t>4/14/2021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254C80-74CA-42A9-9D89-6C5795F13FB3}" type="datetime1">
              <a:rPr lang="en-US" altLang="zh-TW" smtClean="0"/>
              <a:pPr/>
              <a:t>4/14/2021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CE47EF-80F3-46CF-BF60-7F82BA5F236E}" type="datetime1">
              <a:rPr lang="en-US" altLang="zh-TW" smtClean="0"/>
              <a:pPr/>
              <a:t>4/14/2021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292D36-2CBC-44C3-8027-69BBF90C868A}" type="datetime1">
              <a:rPr lang="en-US" altLang="zh-TW" smtClean="0"/>
              <a:pPr/>
              <a:t>4/14/2021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54CA65-4450-4305-851E-FE6D9E8236CB}" type="datetime1">
              <a:rPr lang="en-US" altLang="zh-TW" smtClean="0"/>
              <a:pPr/>
              <a:t>4/14/2021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E7CBEC-0FE5-4A5B-80B2-BCCCB991031A}" type="datetime1">
              <a:rPr lang="en-US" altLang="zh-TW" smtClean="0"/>
              <a:pPr/>
              <a:t>4/14/2021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8F87CE-4E7E-4A95-9094-F2CE77C00FDE}" type="datetime1">
              <a:rPr lang="en-US" altLang="zh-TW" smtClean="0"/>
              <a:pPr/>
              <a:t>4/14/2021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F298E9-ECD9-4A5C-A535-66046D27E6CF}" type="datetime1">
              <a:rPr lang="en-US" altLang="zh-TW" smtClean="0"/>
              <a:pPr/>
              <a:t>4/14/2021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png"/><Relationship Id="rId5" Type="http://schemas.microsoft.com/office/2007/relationships/hdphoto" Target="../media/hdphoto2.wdp"/><Relationship Id="rId4" Type="http://schemas.openxmlformats.org/officeDocument/2006/relationships/image" Target="../media/image7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microsoft.com/office/2007/relationships/hdphoto" Target="../media/hdphoto1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648757" y="1491117"/>
            <a:ext cx="7718855" cy="2858530"/>
          </a:xfrm>
        </p:spPr>
        <p:txBody>
          <a:bodyPr>
            <a:noAutofit/>
          </a:bodyPr>
          <a:lstStyle/>
          <a:p>
            <a:pPr algn="ctr">
              <a:lnSpc>
                <a:spcPct val="150000"/>
              </a:lnSpc>
            </a:pPr>
            <a:r>
              <a:rPr lang="zh-TW" altLang="en-US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農用蔬果紙箱 優先供應</a:t>
            </a:r>
            <a:br>
              <a:rPr lang="zh-TW" altLang="en-US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4800" b="1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記者會</a:t>
            </a:r>
            <a:endParaRPr lang="en-US" altLang="zh-TW" sz="4800" b="1" dirty="0" smtClean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ctr"/>
            <a:endParaRPr lang="en-US" altLang="zh-TW" sz="4800" b="1" dirty="0" smtClean="0">
              <a:solidFill>
                <a:schemeClr val="tx1"/>
              </a:solidFill>
              <a:latin typeface="Times New Roman" pitchFamily="18" charset="0"/>
              <a:ea typeface="標楷體" panose="03000509000000000000" pitchFamily="65" charset="-120"/>
              <a:cs typeface="Times New Roman" pitchFamily="18" charset="0"/>
            </a:endParaRPr>
          </a:p>
          <a:p>
            <a:pPr algn="ctr"/>
            <a:r>
              <a:rPr lang="zh-TW" altLang="en-US" sz="3600" b="1" dirty="0" smtClean="0">
                <a:solidFill>
                  <a:schemeClr val="tx1"/>
                </a:solidFill>
                <a:latin typeface="Times New Roman" pitchFamily="18" charset="0"/>
                <a:ea typeface="標楷體" panose="03000509000000000000" pitchFamily="65" charset="-120"/>
                <a:cs typeface="Times New Roman" pitchFamily="18" charset="0"/>
              </a:rPr>
              <a:t>行政院</a:t>
            </a:r>
            <a:r>
              <a:rPr lang="zh-TW" altLang="en-US" sz="3600" b="1" dirty="0">
                <a:solidFill>
                  <a:schemeClr val="tx1"/>
                </a:solidFill>
                <a:latin typeface="Times New Roman" pitchFamily="18" charset="0"/>
                <a:ea typeface="標楷體" panose="03000509000000000000" pitchFamily="65" charset="-120"/>
                <a:cs typeface="Times New Roman" pitchFamily="18" charset="0"/>
              </a:rPr>
              <a:t>農業委員會</a:t>
            </a:r>
            <a:endParaRPr lang="en-US" altLang="zh-TW" sz="3600" b="1" dirty="0">
              <a:solidFill>
                <a:schemeClr val="tx1"/>
              </a:solidFill>
              <a:latin typeface="Times New Roman" pitchFamily="18" charset="0"/>
              <a:ea typeface="標楷體" panose="03000509000000000000" pitchFamily="65" charset="-120"/>
              <a:cs typeface="Times New Roman" pitchFamily="18" charset="0"/>
            </a:endParaRPr>
          </a:p>
          <a:p>
            <a:pPr algn="ctr"/>
            <a:r>
              <a:rPr lang="en-US" altLang="zh-TW" sz="3600" b="1" dirty="0" smtClean="0">
                <a:solidFill>
                  <a:schemeClr val="tx1"/>
                </a:solidFill>
                <a:latin typeface="Times New Roman" pitchFamily="18" charset="0"/>
                <a:ea typeface="標楷體" panose="03000509000000000000" pitchFamily="65" charset="-120"/>
                <a:cs typeface="Times New Roman" pitchFamily="18" charset="0"/>
              </a:rPr>
              <a:t>110</a:t>
            </a:r>
            <a:r>
              <a:rPr lang="zh-TW" altLang="en-US" sz="3600" b="1" dirty="0" smtClean="0">
                <a:solidFill>
                  <a:schemeClr val="tx1"/>
                </a:solidFill>
                <a:latin typeface="Times New Roman" pitchFamily="18" charset="0"/>
                <a:ea typeface="標楷體" panose="03000509000000000000" pitchFamily="65" charset="-120"/>
                <a:cs typeface="Times New Roman" pitchFamily="18" charset="0"/>
              </a:rPr>
              <a:t>年</a:t>
            </a:r>
            <a:r>
              <a:rPr lang="en-US" altLang="zh-TW" sz="3600" b="1" dirty="0">
                <a:solidFill>
                  <a:schemeClr val="tx1"/>
                </a:solidFill>
                <a:latin typeface="Times New Roman" pitchFamily="18" charset="0"/>
                <a:ea typeface="標楷體" panose="03000509000000000000" pitchFamily="65" charset="-120"/>
                <a:cs typeface="Times New Roman" pitchFamily="18" charset="0"/>
              </a:rPr>
              <a:t>4</a:t>
            </a:r>
            <a:r>
              <a:rPr lang="zh-TW" altLang="en-US" sz="3600" b="1" dirty="0" smtClean="0">
                <a:solidFill>
                  <a:schemeClr val="tx1"/>
                </a:solidFill>
                <a:latin typeface="Times New Roman" pitchFamily="18" charset="0"/>
                <a:ea typeface="標楷體" panose="03000509000000000000" pitchFamily="65" charset="-120"/>
                <a:cs typeface="Times New Roman" pitchFamily="18" charset="0"/>
              </a:rPr>
              <a:t>月</a:t>
            </a:r>
            <a:r>
              <a:rPr lang="en-US" altLang="zh-TW" sz="3600" b="1" dirty="0" smtClean="0">
                <a:solidFill>
                  <a:schemeClr val="tx1"/>
                </a:solidFill>
                <a:latin typeface="Times New Roman" pitchFamily="18" charset="0"/>
                <a:ea typeface="標楷體" panose="03000509000000000000" pitchFamily="65" charset="-120"/>
                <a:cs typeface="Times New Roman" pitchFamily="18" charset="0"/>
              </a:rPr>
              <a:t>15</a:t>
            </a:r>
            <a:r>
              <a:rPr lang="zh-TW" altLang="en-US" sz="3600" b="1" dirty="0" smtClean="0">
                <a:solidFill>
                  <a:schemeClr val="tx1"/>
                </a:solidFill>
                <a:latin typeface="Times New Roman" pitchFamily="18" charset="0"/>
                <a:ea typeface="標楷體" panose="03000509000000000000" pitchFamily="65" charset="-120"/>
                <a:cs typeface="Times New Roman" pitchFamily="18" charset="0"/>
              </a:rPr>
              <a:t>日</a:t>
            </a:r>
            <a:endParaRPr lang="en-US" altLang="zh-TW" sz="3600" b="1" dirty="0">
              <a:solidFill>
                <a:schemeClr val="tx1"/>
              </a:solidFill>
              <a:latin typeface="Times New Roman" pitchFamily="18" charset="0"/>
              <a:ea typeface="標楷體" panose="03000509000000000000" pitchFamily="65" charset="-120"/>
              <a:cs typeface="Times New Roman" pitchFamily="18" charset="0"/>
            </a:endParaRPr>
          </a:p>
          <a:p>
            <a:endParaRPr lang="en-US" altLang="zh-TW" sz="4800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</a:t>
            </a:fld>
            <a:endParaRPr lang="en-US" dirty="0"/>
          </a:p>
        </p:txBody>
      </p:sp>
      <p:pic>
        <p:nvPicPr>
          <p:cNvPr id="8" name="圖片 7">
            <a:extLst>
              <a:ext uri="{FF2B5EF4-FFF2-40B4-BE49-F238E27FC236}">
                <a16:creationId xmlns:a16="http://schemas.microsoft.com/office/drawing/2014/main" xmlns="" id="{060FD3FB-551D-43E4-ABF2-107DF5E5673E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4036454" cy="680345"/>
          </a:xfrm>
          <a:prstGeom prst="rect">
            <a:avLst/>
          </a:prstGeom>
        </p:spPr>
      </p:pic>
      <p:grpSp>
        <p:nvGrpSpPr>
          <p:cNvPr id="5" name="群組 4"/>
          <p:cNvGrpSpPr/>
          <p:nvPr/>
        </p:nvGrpSpPr>
        <p:grpSpPr>
          <a:xfrm>
            <a:off x="236364" y="4853512"/>
            <a:ext cx="3141584" cy="1883090"/>
            <a:chOff x="142108" y="5294083"/>
            <a:chExt cx="2849859" cy="1649348"/>
          </a:xfrm>
        </p:grpSpPr>
        <p:grpSp>
          <p:nvGrpSpPr>
            <p:cNvPr id="6" name="群組 1"/>
            <p:cNvGrpSpPr/>
            <p:nvPr/>
          </p:nvGrpSpPr>
          <p:grpSpPr>
            <a:xfrm>
              <a:off x="142108" y="5294083"/>
              <a:ext cx="2849859" cy="1649348"/>
              <a:chOff x="142108" y="5294083"/>
              <a:chExt cx="2849859" cy="1649348"/>
            </a:xfrm>
          </p:grpSpPr>
          <p:pic>
            <p:nvPicPr>
              <p:cNvPr id="10" name="圖片 9"/>
              <p:cNvPicPr>
                <a:picLocks noChangeAspect="1"/>
              </p:cNvPicPr>
              <p:nvPr/>
            </p:nvPicPr>
            <p:blipFill rotWithShape="1"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1220" t="8413" r="13350"/>
              <a:stretch/>
            </p:blipFill>
            <p:spPr>
              <a:xfrm rot="16408470">
                <a:off x="260373" y="5175818"/>
                <a:ext cx="1024161" cy="1260692"/>
              </a:xfrm>
              <a:prstGeom prst="rect">
                <a:avLst/>
              </a:prstGeom>
            </p:spPr>
          </p:pic>
          <p:pic>
            <p:nvPicPr>
              <p:cNvPr id="11" name="圖片 10"/>
              <p:cNvPicPr>
                <a:picLocks noChangeAspect="1"/>
              </p:cNvPicPr>
              <p:nvPr/>
            </p:nvPicPr>
            <p:blipFill rotWithShape="1"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7038" t="27431" r="17894" b="7912"/>
              <a:stretch/>
            </p:blipFill>
            <p:spPr>
              <a:xfrm rot="1281987">
                <a:off x="1161683" y="5574491"/>
                <a:ext cx="861932" cy="868317"/>
              </a:xfrm>
              <a:prstGeom prst="rect">
                <a:avLst/>
              </a:prstGeom>
            </p:spPr>
          </p:pic>
          <p:pic>
            <p:nvPicPr>
              <p:cNvPr id="12" name="圖片 11"/>
              <p:cNvPicPr>
                <a:picLocks noChangeAspect="1"/>
              </p:cNvPicPr>
              <p:nvPr/>
            </p:nvPicPr>
            <p:blipFill rotWithShape="1">
              <a:blip r:embed="rId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6657" t="20132" r="15378" b="10933"/>
              <a:stretch/>
            </p:blipFill>
            <p:spPr>
              <a:xfrm>
                <a:off x="372169" y="6108979"/>
                <a:ext cx="364535" cy="373551"/>
              </a:xfrm>
              <a:prstGeom prst="rect">
                <a:avLst/>
              </a:prstGeom>
            </p:spPr>
          </p:pic>
          <p:pic>
            <p:nvPicPr>
              <p:cNvPr id="13" name="圖片 12"/>
              <p:cNvPicPr>
                <a:picLocks noChangeAspect="1"/>
              </p:cNvPicPr>
              <p:nvPr/>
            </p:nvPicPr>
            <p:blipFill rotWithShape="1">
              <a:blip r:embed="rId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6657" t="20132" r="15378" b="10933"/>
              <a:stretch/>
            </p:blipFill>
            <p:spPr>
              <a:xfrm rot="741495">
                <a:off x="590188" y="6295754"/>
                <a:ext cx="364535" cy="373551"/>
              </a:xfrm>
              <a:prstGeom prst="rect">
                <a:avLst/>
              </a:prstGeom>
            </p:spPr>
          </p:pic>
          <p:pic>
            <p:nvPicPr>
              <p:cNvPr id="14" name="圖片 13"/>
              <p:cNvPicPr>
                <a:picLocks noChangeAspect="1"/>
              </p:cNvPicPr>
              <p:nvPr/>
            </p:nvPicPr>
            <p:blipFill rotWithShape="1">
              <a:blip r:embed="rId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6657" t="20132" r="15378" b="10933"/>
              <a:stretch/>
            </p:blipFill>
            <p:spPr>
              <a:xfrm rot="2517162">
                <a:off x="678251" y="6074296"/>
                <a:ext cx="364535" cy="373551"/>
              </a:xfrm>
              <a:prstGeom prst="rect">
                <a:avLst/>
              </a:prstGeom>
            </p:spPr>
          </p:pic>
          <p:pic>
            <p:nvPicPr>
              <p:cNvPr id="15" name="圖片 14"/>
              <p:cNvPicPr>
                <a:picLocks noChangeAspect="1"/>
              </p:cNvPicPr>
              <p:nvPr/>
            </p:nvPicPr>
            <p:blipFill rotWithShape="1">
              <a:blip r:embed="rId7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212" t="15689" r="12058" b="11096"/>
              <a:stretch/>
            </p:blipFill>
            <p:spPr>
              <a:xfrm rot="20802938">
                <a:off x="1680296" y="6045639"/>
                <a:ext cx="689900" cy="843211"/>
              </a:xfrm>
              <a:prstGeom prst="rect">
                <a:avLst/>
              </a:prstGeom>
            </p:spPr>
          </p:pic>
          <p:pic>
            <p:nvPicPr>
              <p:cNvPr id="16" name="圖片 15"/>
              <p:cNvPicPr>
                <a:picLocks noChangeAspect="1"/>
              </p:cNvPicPr>
              <p:nvPr/>
            </p:nvPicPr>
            <p:blipFill rotWithShape="1">
              <a:blip r:embed="rId7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212" t="15689" r="12058" b="11096"/>
              <a:stretch/>
            </p:blipFill>
            <p:spPr>
              <a:xfrm rot="20802938">
                <a:off x="2026747" y="5828853"/>
                <a:ext cx="689900" cy="843211"/>
              </a:xfrm>
              <a:prstGeom prst="rect">
                <a:avLst/>
              </a:prstGeom>
            </p:spPr>
          </p:pic>
          <p:pic>
            <p:nvPicPr>
              <p:cNvPr id="17" name="圖片 16"/>
              <p:cNvPicPr>
                <a:picLocks noChangeAspect="1"/>
              </p:cNvPicPr>
              <p:nvPr/>
            </p:nvPicPr>
            <p:blipFill rotWithShape="1">
              <a:blip r:embed="rId7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212" t="15689" r="12058" b="11096"/>
              <a:stretch/>
            </p:blipFill>
            <p:spPr>
              <a:xfrm rot="20802938">
                <a:off x="2302067" y="6100220"/>
                <a:ext cx="689900" cy="843211"/>
              </a:xfrm>
              <a:prstGeom prst="rect">
                <a:avLst/>
              </a:prstGeom>
            </p:spPr>
          </p:pic>
          <p:pic>
            <p:nvPicPr>
              <p:cNvPr id="18" name="圖片 17"/>
              <p:cNvPicPr>
                <a:picLocks noChangeAspect="1"/>
              </p:cNvPicPr>
              <p:nvPr/>
            </p:nvPicPr>
            <p:blipFill rotWithShape="1"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1220" t="8413" r="13350"/>
              <a:stretch/>
            </p:blipFill>
            <p:spPr>
              <a:xfrm rot="18709696">
                <a:off x="671296" y="5271689"/>
                <a:ext cx="1024161" cy="1260692"/>
              </a:xfrm>
              <a:prstGeom prst="rect">
                <a:avLst/>
              </a:prstGeom>
            </p:spPr>
          </p:pic>
          <p:pic>
            <p:nvPicPr>
              <p:cNvPr id="19" name="圖片 18"/>
              <p:cNvPicPr>
                <a:picLocks noChangeAspect="1"/>
              </p:cNvPicPr>
              <p:nvPr/>
            </p:nvPicPr>
            <p:blipFill rotWithShape="1">
              <a:blip r:embed="rId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6657" t="20132" r="15378" b="10933"/>
              <a:stretch/>
            </p:blipFill>
            <p:spPr>
              <a:xfrm>
                <a:off x="512881" y="6482130"/>
                <a:ext cx="364535" cy="373551"/>
              </a:xfrm>
              <a:prstGeom prst="rect">
                <a:avLst/>
              </a:prstGeom>
            </p:spPr>
          </p:pic>
          <p:pic>
            <p:nvPicPr>
              <p:cNvPr id="20" name="圖片 19"/>
              <p:cNvPicPr>
                <a:picLocks noChangeAspect="1"/>
              </p:cNvPicPr>
              <p:nvPr/>
            </p:nvPicPr>
            <p:blipFill rotWithShape="1">
              <a:blip r:embed="rId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6657" t="20132" r="15378" b="10933"/>
              <a:stretch/>
            </p:blipFill>
            <p:spPr>
              <a:xfrm>
                <a:off x="235569" y="6383208"/>
                <a:ext cx="364535" cy="373551"/>
              </a:xfrm>
              <a:prstGeom prst="rect">
                <a:avLst/>
              </a:prstGeom>
            </p:spPr>
          </p:pic>
        </p:grpSp>
        <p:pic>
          <p:nvPicPr>
            <p:cNvPr id="9" name="圖片 8"/>
            <p:cNvPicPr>
              <a:picLocks noChangeAspect="1"/>
            </p:cNvPicPr>
            <p:nvPr/>
          </p:nvPicPr>
          <p:blipFill rotWithShape="1"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7038" t="27431" r="17894" b="7912"/>
            <a:stretch/>
          </p:blipFill>
          <p:spPr>
            <a:xfrm rot="1281987">
              <a:off x="841979" y="6047972"/>
              <a:ext cx="861932" cy="868317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3038741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群組 3"/>
          <p:cNvGrpSpPr/>
          <p:nvPr/>
        </p:nvGrpSpPr>
        <p:grpSpPr>
          <a:xfrm>
            <a:off x="1384348" y="1179601"/>
            <a:ext cx="9423304" cy="431189"/>
            <a:chOff x="994125" y="683172"/>
            <a:chExt cx="7067478" cy="431189"/>
          </a:xfrm>
        </p:grpSpPr>
        <p:sp>
          <p:nvSpPr>
            <p:cNvPr id="12" name="文字方塊 11">
              <a:extLst>
                <a:ext uri="{FF2B5EF4-FFF2-40B4-BE49-F238E27FC236}">
                  <a16:creationId xmlns:a16="http://schemas.microsoft.com/office/drawing/2014/main" xmlns="" id="{A8258711-92A6-47C2-995D-60C1C0D49946}"/>
                </a:ext>
              </a:extLst>
            </p:cNvPr>
            <p:cNvSpPr txBox="1"/>
            <p:nvPr/>
          </p:nvSpPr>
          <p:spPr>
            <a:xfrm>
              <a:off x="3455920" y="745029"/>
              <a:ext cx="223216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zh-TW" altLang="en-US" b="1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二級廠</a:t>
              </a:r>
            </a:p>
          </p:txBody>
        </p:sp>
        <p:sp>
          <p:nvSpPr>
            <p:cNvPr id="13" name="文字方塊 12">
              <a:extLst>
                <a:ext uri="{FF2B5EF4-FFF2-40B4-BE49-F238E27FC236}">
                  <a16:creationId xmlns:a16="http://schemas.microsoft.com/office/drawing/2014/main" xmlns="" id="{999B0659-DEAD-471C-877E-F01F0F6718A1}"/>
                </a:ext>
              </a:extLst>
            </p:cNvPr>
            <p:cNvSpPr txBox="1"/>
            <p:nvPr/>
          </p:nvSpPr>
          <p:spPr>
            <a:xfrm>
              <a:off x="7142889" y="683172"/>
              <a:ext cx="91871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TW" altLang="en-US" b="1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三級廠</a:t>
              </a:r>
            </a:p>
          </p:txBody>
        </p:sp>
        <p:sp>
          <p:nvSpPr>
            <p:cNvPr id="14" name="文字方塊 13">
              <a:extLst>
                <a:ext uri="{FF2B5EF4-FFF2-40B4-BE49-F238E27FC236}">
                  <a16:creationId xmlns:a16="http://schemas.microsoft.com/office/drawing/2014/main" xmlns="" id="{F6D62CB5-FCEF-4590-A810-83B859B9233D}"/>
                </a:ext>
              </a:extLst>
            </p:cNvPr>
            <p:cNvSpPr txBox="1"/>
            <p:nvPr/>
          </p:nvSpPr>
          <p:spPr>
            <a:xfrm>
              <a:off x="994125" y="745029"/>
              <a:ext cx="91871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zh-TW" altLang="en-US" b="1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一級廠</a:t>
              </a:r>
            </a:p>
          </p:txBody>
        </p:sp>
      </p:grpSp>
      <p:sp>
        <p:nvSpPr>
          <p:cNvPr id="18" name="矩形 17">
            <a:extLst>
              <a:ext uri="{FF2B5EF4-FFF2-40B4-BE49-F238E27FC236}">
                <a16:creationId xmlns:a16="http://schemas.microsoft.com/office/drawing/2014/main" xmlns="" id="{15722259-FBC4-4CA9-9763-98A1FF270D45}"/>
              </a:ext>
            </a:extLst>
          </p:cNvPr>
          <p:cNvSpPr/>
          <p:nvPr/>
        </p:nvSpPr>
        <p:spPr>
          <a:xfrm>
            <a:off x="5537684" y="5467760"/>
            <a:ext cx="846827" cy="39070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0" name="文字方塊 19">
            <a:extLst>
              <a:ext uri="{FF2B5EF4-FFF2-40B4-BE49-F238E27FC236}">
                <a16:creationId xmlns:a16="http://schemas.microsoft.com/office/drawing/2014/main" xmlns="" id="{5EDAE209-90D7-4897-8BAD-27F8ACFCE4A3}"/>
              </a:ext>
            </a:extLst>
          </p:cNvPr>
          <p:cNvSpPr txBox="1"/>
          <p:nvPr/>
        </p:nvSpPr>
        <p:spPr>
          <a:xfrm>
            <a:off x="911426" y="3158684"/>
            <a:ext cx="2750349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p"/>
            </a:pPr>
            <a:r>
              <a:rPr lang="zh-TW" altLang="en-US" sz="1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廢紙→工業用紙</a:t>
            </a:r>
            <a:r>
              <a:rPr lang="en-US" altLang="zh-TW" sz="1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sz="1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牛皮面紙、瓦楞芯紙</a:t>
            </a:r>
            <a:r>
              <a:rPr lang="en-US" altLang="zh-TW" sz="1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</a:p>
          <a:p>
            <a:pPr marL="285750" indent="-285750">
              <a:buFont typeface="Wingdings" panose="05000000000000000000" pitchFamily="2" charset="2"/>
              <a:buChar char="p"/>
            </a:pPr>
            <a:r>
              <a:rPr lang="zh-TW" altLang="en-US" sz="1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以正隆、永豐餘及榮成為主</a:t>
            </a:r>
          </a:p>
        </p:txBody>
      </p:sp>
      <p:sp>
        <p:nvSpPr>
          <p:cNvPr id="21" name="文字方塊 20">
            <a:extLst>
              <a:ext uri="{FF2B5EF4-FFF2-40B4-BE49-F238E27FC236}">
                <a16:creationId xmlns:a16="http://schemas.microsoft.com/office/drawing/2014/main" xmlns="" id="{DC7EEBB2-A8FE-48FF-A8DC-F87E61552261}"/>
              </a:ext>
            </a:extLst>
          </p:cNvPr>
          <p:cNvSpPr txBox="1"/>
          <p:nvPr/>
        </p:nvSpPr>
        <p:spPr>
          <a:xfrm>
            <a:off x="4607894" y="3159965"/>
            <a:ext cx="254483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p"/>
            </a:pPr>
            <a:r>
              <a:rPr lang="zh-TW" altLang="en-US" sz="1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工業用紙→紙板</a:t>
            </a:r>
            <a:endParaRPr lang="en-US" altLang="zh-TW" sz="14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285750" indent="-285750">
              <a:buFont typeface="Wingdings" panose="05000000000000000000" pitchFamily="2" charset="2"/>
              <a:buChar char="p"/>
            </a:pPr>
            <a:r>
              <a:rPr lang="zh-TW" altLang="en-US" sz="1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正隆、永豐餘及榮成等</a:t>
            </a:r>
            <a:r>
              <a:rPr lang="en-US" altLang="zh-TW" sz="1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30</a:t>
            </a:r>
            <a:r>
              <a:rPr lang="zh-TW" altLang="en-US" sz="1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多家廠商，年產量約</a:t>
            </a:r>
            <a:r>
              <a:rPr lang="en-US" altLang="zh-TW" sz="1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300</a:t>
            </a:r>
            <a:r>
              <a:rPr lang="zh-TW" altLang="en-US" sz="1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萬噸</a:t>
            </a:r>
          </a:p>
        </p:txBody>
      </p:sp>
      <p:pic>
        <p:nvPicPr>
          <p:cNvPr id="24" name="圖片 23">
            <a:extLst>
              <a:ext uri="{FF2B5EF4-FFF2-40B4-BE49-F238E27FC236}">
                <a16:creationId xmlns:a16="http://schemas.microsoft.com/office/drawing/2014/main" xmlns="" id="{5B41575D-32FA-4880-AC01-6F2F3E8BE66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9375" b="90625" l="2353" r="95000">
                        <a14:foregroundMark x1="5294" y1="14844" x2="6471" y2="35156"/>
                        <a14:foregroundMark x1="3235" y1="15625" x2="4706" y2="35938"/>
                        <a14:foregroundMark x1="93235" y1="47656" x2="92647" y2="70313"/>
                        <a14:foregroundMark x1="57647" y1="23438" x2="95000" y2="42969"/>
                        <a14:foregroundMark x1="64706" y1="90625" x2="71176" y2="89844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4434566" y="1885967"/>
            <a:ext cx="2718167" cy="1023310"/>
          </a:xfrm>
          <a:prstGeom prst="rect">
            <a:avLst/>
          </a:prstGeom>
        </p:spPr>
      </p:pic>
      <p:pic>
        <p:nvPicPr>
          <p:cNvPr id="26" name="圖片 25">
            <a:extLst>
              <a:ext uri="{FF2B5EF4-FFF2-40B4-BE49-F238E27FC236}">
                <a16:creationId xmlns:a16="http://schemas.microsoft.com/office/drawing/2014/main" xmlns="" id="{DFFD2C22-3C1D-43E3-B181-E902A4AACD5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8228" b="91772" l="2525" r="95455">
                        <a14:foregroundMark x1="10606" y1="14557" x2="10101" y2="67722"/>
                        <a14:foregroundMark x1="24242" y1="14557" x2="27778" y2="67722"/>
                        <a14:foregroundMark x1="4545" y1="26582" x2="4545" y2="58861"/>
                        <a14:foregroundMark x1="13636" y1="8228" x2="34343" y2="12025"/>
                        <a14:foregroundMark x1="91414" y1="22785" x2="91919" y2="56962"/>
                        <a14:foregroundMark x1="95455" y1="34810" x2="95455" y2="50633"/>
                        <a14:foregroundMark x1="20202" y1="91772" x2="30303" y2="91772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242403" y="1918295"/>
            <a:ext cx="1391148" cy="1110108"/>
          </a:xfrm>
          <a:prstGeom prst="rect">
            <a:avLst/>
          </a:prstGeom>
        </p:spPr>
      </p:pic>
      <p:pic>
        <p:nvPicPr>
          <p:cNvPr id="28" name="圖片 27">
            <a:extLst>
              <a:ext uri="{FF2B5EF4-FFF2-40B4-BE49-F238E27FC236}">
                <a16:creationId xmlns:a16="http://schemas.microsoft.com/office/drawing/2014/main" xmlns="" id="{52D46484-22B8-48C2-B2ED-163792AD70F8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9783" b="90217" l="4701" r="98718">
                        <a14:foregroundMark x1="4701" y1="36957" x2="11966" y2="42935"/>
                        <a14:foregroundMark x1="94017" y1="30978" x2="88462" y2="44565"/>
                        <a14:foregroundMark x1="98718" y1="29348" x2="98718" y2="29348"/>
                        <a14:foregroundMark x1="33333" y1="89130" x2="40171" y2="90217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8956540" y="1463280"/>
            <a:ext cx="2062731" cy="1621977"/>
          </a:xfrm>
          <a:prstGeom prst="rect">
            <a:avLst/>
          </a:prstGeom>
        </p:spPr>
      </p:pic>
      <p:sp>
        <p:nvSpPr>
          <p:cNvPr id="29" name="文字方塊 28">
            <a:extLst>
              <a:ext uri="{FF2B5EF4-FFF2-40B4-BE49-F238E27FC236}">
                <a16:creationId xmlns:a16="http://schemas.microsoft.com/office/drawing/2014/main" xmlns="" id="{90E696C5-F4F8-41D5-BCED-5EA45500B511}"/>
              </a:ext>
            </a:extLst>
          </p:cNvPr>
          <p:cNvSpPr txBox="1"/>
          <p:nvPr/>
        </p:nvSpPr>
        <p:spPr>
          <a:xfrm>
            <a:off x="9325689" y="3114724"/>
            <a:ext cx="233892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p"/>
            </a:pPr>
            <a:r>
              <a:rPr lang="zh-TW" altLang="en-US" sz="1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紙板→紙箱</a:t>
            </a:r>
            <a:endParaRPr lang="en-US" altLang="zh-TW" sz="14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285750" indent="-285750">
              <a:buFont typeface="Wingdings" panose="05000000000000000000" pitchFamily="2" charset="2"/>
              <a:buChar char="p"/>
            </a:pPr>
            <a:r>
              <a:rPr lang="zh-TW" altLang="en-US" sz="1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約</a:t>
            </a:r>
            <a:r>
              <a:rPr lang="en-US" altLang="zh-TW" sz="1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950</a:t>
            </a:r>
            <a:r>
              <a:rPr lang="zh-TW" altLang="en-US" sz="1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家</a:t>
            </a:r>
            <a:endParaRPr lang="en-US" altLang="zh-TW" sz="14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285750" indent="-285750">
              <a:buFont typeface="Wingdings" panose="05000000000000000000" pitchFamily="2" charset="2"/>
              <a:buChar char="p"/>
            </a:pPr>
            <a:r>
              <a:rPr lang="zh-TW" altLang="en-US" sz="1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正隆、永豐餘及榮成亦有生產紙箱</a:t>
            </a:r>
          </a:p>
        </p:txBody>
      </p:sp>
      <p:sp>
        <p:nvSpPr>
          <p:cNvPr id="22" name="文字方塊 21">
            <a:extLst>
              <a:ext uri="{FF2B5EF4-FFF2-40B4-BE49-F238E27FC236}">
                <a16:creationId xmlns:a16="http://schemas.microsoft.com/office/drawing/2014/main" xmlns="" id="{7D69972A-C355-4ACA-AC5E-44AC82254868}"/>
              </a:ext>
            </a:extLst>
          </p:cNvPr>
          <p:cNvSpPr txBox="1"/>
          <p:nvPr/>
        </p:nvSpPr>
        <p:spPr>
          <a:xfrm>
            <a:off x="1044101" y="4180393"/>
            <a:ext cx="4475836" cy="23780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lvl="0" indent="-285750" algn="just" eaLnBrk="0">
              <a:lnSpc>
                <a:spcPts val="28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n"/>
            </a:pPr>
            <a:r>
              <a:rPr lang="zh-TW" altLang="zh-TW" sz="22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紙箱</a:t>
            </a:r>
            <a:r>
              <a:rPr lang="zh-TW" altLang="en-US" sz="22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原料</a:t>
            </a:r>
            <a:r>
              <a:rPr lang="zh-TW" altLang="zh-TW" sz="22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廢紙年使用量約</a:t>
            </a:r>
            <a:r>
              <a:rPr lang="en-US" altLang="zh-TW" sz="2200" b="1" dirty="0">
                <a:solidFill>
                  <a:srgbClr val="FF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400</a:t>
            </a:r>
            <a:r>
              <a:rPr lang="zh-TW" altLang="zh-TW" sz="2200" b="1" dirty="0">
                <a:solidFill>
                  <a:srgbClr val="FF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萬噸</a:t>
            </a:r>
            <a:r>
              <a:rPr lang="en-US" altLang="zh-TW" sz="22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(</a:t>
            </a:r>
            <a:r>
              <a:rPr lang="zh-TW" altLang="zh-TW" sz="22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國內回收約</a:t>
            </a:r>
            <a:r>
              <a:rPr lang="en-US" altLang="zh-TW" sz="2200" b="1" dirty="0">
                <a:solidFill>
                  <a:srgbClr val="FF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270</a:t>
            </a:r>
            <a:r>
              <a:rPr lang="zh-TW" altLang="zh-TW" sz="2200" b="1" dirty="0">
                <a:solidFill>
                  <a:srgbClr val="FF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萬噸</a:t>
            </a:r>
            <a:r>
              <a:rPr lang="zh-TW" altLang="zh-TW" sz="22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，國外進口約</a:t>
            </a:r>
            <a:r>
              <a:rPr lang="en-US" altLang="zh-TW" sz="2200" b="1" dirty="0">
                <a:solidFill>
                  <a:srgbClr val="FF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130</a:t>
            </a:r>
            <a:r>
              <a:rPr lang="zh-TW" altLang="zh-TW" sz="2200" b="1" dirty="0">
                <a:solidFill>
                  <a:srgbClr val="FF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萬噸</a:t>
            </a:r>
            <a:r>
              <a:rPr lang="en-US" altLang="zh-TW" sz="22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)</a:t>
            </a:r>
            <a:r>
              <a:rPr lang="zh-TW" altLang="zh-TW" sz="22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，來源數量充足。</a:t>
            </a:r>
            <a:endParaRPr lang="en-US" altLang="zh-TW" sz="22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marL="285750" lvl="0" indent="-285750" algn="just" eaLnBrk="0">
              <a:lnSpc>
                <a:spcPts val="28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n"/>
            </a:pPr>
            <a:r>
              <a:rPr lang="zh-TW" altLang="zh-TW" sz="22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工紙</a:t>
            </a:r>
            <a:r>
              <a:rPr lang="en-US" altLang="zh-TW" sz="22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110</a:t>
            </a:r>
            <a:r>
              <a:rPr lang="zh-TW" altLang="zh-TW" sz="22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年</a:t>
            </a:r>
            <a:r>
              <a:rPr lang="en-US" altLang="zh-TW" sz="22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1-2</a:t>
            </a:r>
            <a:r>
              <a:rPr lang="zh-TW" altLang="zh-TW" sz="22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月較去年同期內銷量</a:t>
            </a:r>
            <a:r>
              <a:rPr lang="zh-TW" altLang="zh-TW" sz="2200" b="1" dirty="0">
                <a:solidFill>
                  <a:srgbClr val="FF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增</a:t>
            </a:r>
            <a:r>
              <a:rPr lang="en-US" altLang="zh-TW" sz="2200" b="1" dirty="0">
                <a:solidFill>
                  <a:srgbClr val="FF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21%</a:t>
            </a:r>
            <a:r>
              <a:rPr lang="zh-TW" altLang="zh-TW" sz="22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、外銷量</a:t>
            </a:r>
            <a:r>
              <a:rPr lang="zh-TW" altLang="zh-TW" sz="2200" b="1" dirty="0">
                <a:solidFill>
                  <a:srgbClr val="FF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減</a:t>
            </a:r>
            <a:r>
              <a:rPr lang="en-US" altLang="zh-TW" sz="2200" b="1" dirty="0">
                <a:solidFill>
                  <a:srgbClr val="FF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38.5%</a:t>
            </a:r>
            <a:r>
              <a:rPr lang="zh-TW" altLang="zh-TW" sz="22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，優先供應國內需求</a:t>
            </a:r>
            <a:r>
              <a:rPr lang="zh-TW" altLang="en-US" sz="22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。</a:t>
            </a:r>
            <a:endParaRPr lang="zh-TW" altLang="zh-TW" sz="22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23" name="文字方塊 22">
            <a:extLst>
              <a:ext uri="{FF2B5EF4-FFF2-40B4-BE49-F238E27FC236}">
                <a16:creationId xmlns:a16="http://schemas.microsoft.com/office/drawing/2014/main" xmlns="" id="{AA01593D-2FDC-4174-B41D-430644B8D0C5}"/>
              </a:ext>
            </a:extLst>
          </p:cNvPr>
          <p:cNvSpPr txBox="1"/>
          <p:nvPr/>
        </p:nvSpPr>
        <p:spPr>
          <a:xfrm>
            <a:off x="6384510" y="4206881"/>
            <a:ext cx="4634761" cy="150605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lvl="0" indent="-285750" algn="just" eaLnBrk="0">
              <a:lnSpc>
                <a:spcPts val="2800"/>
              </a:lnSpc>
              <a:spcBef>
                <a:spcPts val="600"/>
              </a:spcBef>
              <a:spcAft>
                <a:spcPts val="0"/>
              </a:spcAft>
              <a:buFont typeface="Wingdings" panose="05000000000000000000" pitchFamily="2" charset="2"/>
              <a:buChar char="n"/>
            </a:pPr>
            <a:r>
              <a:rPr lang="zh-TW" altLang="en-US" sz="22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因出口及國內民生消費暢</a:t>
            </a:r>
            <a:r>
              <a:rPr lang="zh-TW" altLang="en-US" sz="2200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旺，</a:t>
            </a:r>
            <a:r>
              <a:rPr lang="zh-TW" altLang="en-US" sz="22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紙箱需求突增，造成</a:t>
            </a:r>
            <a:r>
              <a:rPr lang="zh-TW" altLang="en-US" sz="2200" b="1" dirty="0">
                <a:solidFill>
                  <a:srgbClr val="FF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紙板</a:t>
            </a:r>
            <a:r>
              <a:rPr lang="zh-TW" altLang="en-US" sz="22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供應</a:t>
            </a:r>
            <a:r>
              <a:rPr lang="zh-TW" altLang="en-US" sz="2200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暫時性</a:t>
            </a:r>
            <a:r>
              <a:rPr lang="zh-TW" altLang="en-US" sz="22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延遲</a:t>
            </a:r>
            <a:r>
              <a:rPr lang="zh-TW" altLang="en-US" sz="2200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，進而</a:t>
            </a:r>
            <a:r>
              <a:rPr lang="zh-TW" altLang="en-US" sz="22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導致下游</a:t>
            </a:r>
            <a:r>
              <a:rPr lang="zh-TW" altLang="en-US" sz="2200" b="1" dirty="0">
                <a:solidFill>
                  <a:srgbClr val="FF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紙箱</a:t>
            </a:r>
            <a:r>
              <a:rPr lang="zh-TW" altLang="en-US" sz="22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成品</a:t>
            </a:r>
            <a:r>
              <a:rPr lang="zh-TW" altLang="en-US" sz="2200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交貨期</a:t>
            </a:r>
            <a:r>
              <a:rPr lang="zh-TW" altLang="en-US" sz="2200" b="1" dirty="0">
                <a:solidFill>
                  <a:srgbClr val="FF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延長</a:t>
            </a:r>
            <a:r>
              <a:rPr lang="zh-TW" altLang="en-US" sz="22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。 </a:t>
            </a:r>
            <a:endParaRPr lang="en-US" altLang="zh-TW" sz="22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3" name="箭號: 向右 2">
            <a:extLst>
              <a:ext uri="{FF2B5EF4-FFF2-40B4-BE49-F238E27FC236}">
                <a16:creationId xmlns:a16="http://schemas.microsoft.com/office/drawing/2014/main" xmlns="" id="{8FCF8F1B-5882-465C-AA0C-36BCC8663B40}"/>
              </a:ext>
            </a:extLst>
          </p:cNvPr>
          <p:cNvSpPr/>
          <p:nvPr/>
        </p:nvSpPr>
        <p:spPr>
          <a:xfrm>
            <a:off x="3193843" y="1918297"/>
            <a:ext cx="935864" cy="855021"/>
          </a:xfrm>
          <a:prstGeom prst="right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5" name="箭號: 向右 24">
            <a:extLst>
              <a:ext uri="{FF2B5EF4-FFF2-40B4-BE49-F238E27FC236}">
                <a16:creationId xmlns:a16="http://schemas.microsoft.com/office/drawing/2014/main" xmlns="" id="{B13C77A4-AA20-45D8-80AB-BFEDBD2A8471}"/>
              </a:ext>
            </a:extLst>
          </p:cNvPr>
          <p:cNvSpPr/>
          <p:nvPr/>
        </p:nvSpPr>
        <p:spPr>
          <a:xfrm>
            <a:off x="7744052" y="2045840"/>
            <a:ext cx="935864" cy="855021"/>
          </a:xfrm>
          <a:prstGeom prst="right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30" name="文字方塊 29">
            <a:extLst>
              <a:ext uri="{FF2B5EF4-FFF2-40B4-BE49-F238E27FC236}">
                <a16:creationId xmlns:a16="http://schemas.microsoft.com/office/drawing/2014/main" xmlns="" id="{E7548681-983F-4CF5-B8C6-1C16DCCBD200}"/>
              </a:ext>
            </a:extLst>
          </p:cNvPr>
          <p:cNvSpPr txBox="1"/>
          <p:nvPr/>
        </p:nvSpPr>
        <p:spPr>
          <a:xfrm>
            <a:off x="581026" y="215017"/>
            <a:ext cx="11306175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zh-TW" altLang="en-US" sz="4800" b="1" dirty="0">
                <a:solidFill>
                  <a:schemeClr val="accent5">
                    <a:lumMod val="75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瓦楞紙箱產業鏈分析</a:t>
            </a:r>
          </a:p>
        </p:txBody>
      </p:sp>
      <p:sp>
        <p:nvSpPr>
          <p:cNvPr id="2" name="投影片編號版面配置區 1">
            <a:extLst>
              <a:ext uri="{FF2B5EF4-FFF2-40B4-BE49-F238E27FC236}">
                <a16:creationId xmlns:a16="http://schemas.microsoft.com/office/drawing/2014/main" xmlns="" id="{5A1AB746-7F89-4875-B356-14234E6FFC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2C5D0D-68B7-4AA3-91E7-137A680567E0}" type="slidenum">
              <a:rPr lang="zh-TW" altLang="en-US" b="0" smtClean="0"/>
              <a:pPr/>
              <a:t>2</a:t>
            </a:fld>
            <a:endParaRPr lang="zh-TW" altLang="en-US" b="0" dirty="0"/>
          </a:p>
        </p:txBody>
      </p:sp>
    </p:spTree>
    <p:extLst>
      <p:ext uri="{BB962C8B-B14F-4D97-AF65-F5344CB8AC3E}">
        <p14:creationId xmlns:p14="http://schemas.microsoft.com/office/powerpoint/2010/main" val="19434547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5" name="標題 1"/>
          <p:cNvSpPr>
            <a:spLocks noGrp="1"/>
          </p:cNvSpPr>
          <p:nvPr>
            <p:ph type="title"/>
          </p:nvPr>
        </p:nvSpPr>
        <p:spPr>
          <a:xfrm>
            <a:off x="1865881" y="263769"/>
            <a:ext cx="7243968" cy="747346"/>
          </a:xfrm>
          <a:gradFill>
            <a:gsLst>
              <a:gs pos="0">
                <a:schemeClr val="accent3">
                  <a:shade val="51000"/>
                  <a:satMod val="130000"/>
                </a:schemeClr>
              </a:gs>
              <a:gs pos="100000">
                <a:schemeClr val="accent3">
                  <a:shade val="93000"/>
                  <a:satMod val="130000"/>
                </a:schemeClr>
              </a:gs>
              <a:gs pos="0">
                <a:schemeClr val="accent3">
                  <a:shade val="94000"/>
                  <a:satMod val="135000"/>
                </a:schemeClr>
              </a:gs>
            </a:gsLst>
          </a:gra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pPr>
              <a:lnSpc>
                <a:spcPts val="6000"/>
              </a:lnSpc>
              <a:spcBef>
                <a:spcPts val="0"/>
              </a:spcBef>
            </a:pPr>
            <a:r>
              <a:rPr lang="zh-TW" altLang="en-US" sz="4400" b="1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國內蔬果生產量及紙箱需求</a:t>
            </a:r>
            <a:endParaRPr lang="zh-TW" altLang="en-US" sz="44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grpSp>
        <p:nvGrpSpPr>
          <p:cNvPr id="12" name="群組 11"/>
          <p:cNvGrpSpPr/>
          <p:nvPr/>
        </p:nvGrpSpPr>
        <p:grpSpPr>
          <a:xfrm>
            <a:off x="1405205" y="1207312"/>
            <a:ext cx="8229600" cy="2627559"/>
            <a:chOff x="756139" y="1705707"/>
            <a:chExt cx="8043445" cy="3233180"/>
          </a:xfrm>
        </p:grpSpPr>
        <p:sp>
          <p:nvSpPr>
            <p:cNvPr id="11" name="圓角矩形 10"/>
            <p:cNvSpPr/>
            <p:nvPr/>
          </p:nvSpPr>
          <p:spPr>
            <a:xfrm>
              <a:off x="756139" y="1705707"/>
              <a:ext cx="8043445" cy="3138854"/>
            </a:xfrm>
            <a:prstGeom prst="roundRect">
              <a:avLst/>
            </a:prstGeom>
            <a:solidFill>
              <a:schemeClr val="accent2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 sz="1400" b="1" dirty="0"/>
            </a:p>
          </p:txBody>
        </p:sp>
        <p:sp>
          <p:nvSpPr>
            <p:cNvPr id="6" name="文字方塊 5"/>
            <p:cNvSpPr txBox="1"/>
            <p:nvPr/>
          </p:nvSpPr>
          <p:spPr>
            <a:xfrm>
              <a:off x="923193" y="1705707"/>
              <a:ext cx="6356588" cy="169159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lnSpc>
                  <a:spcPts val="5000"/>
                </a:lnSpc>
              </a:pPr>
              <a:r>
                <a:rPr lang="zh-TW" altLang="en-US" sz="2800" b="1" dirty="0" smtClean="0"/>
                <a:t>國內</a:t>
              </a:r>
              <a:r>
                <a:rPr lang="zh-TW" altLang="en-US" sz="2800" b="1" dirty="0" smtClean="0">
                  <a:solidFill>
                    <a:srgbClr val="FF0000"/>
                  </a:solidFill>
                </a:rPr>
                <a:t>蔬菜</a:t>
              </a:r>
              <a:r>
                <a:rPr lang="zh-TW" altLang="en-US" sz="2800" b="1" dirty="0" smtClean="0"/>
                <a:t>生產量平均</a:t>
              </a:r>
              <a:r>
                <a:rPr lang="en-US" altLang="zh-TW" sz="2800" b="1" u="sng" dirty="0" smtClean="0">
                  <a:solidFill>
                    <a:srgbClr val="FF0000"/>
                  </a:solidFill>
                </a:rPr>
                <a:t>280</a:t>
              </a:r>
              <a:r>
                <a:rPr lang="zh-TW" altLang="en-US" sz="2800" b="1" u="sng" dirty="0" smtClean="0">
                  <a:solidFill>
                    <a:srgbClr val="FF0000"/>
                  </a:solidFill>
                </a:rPr>
                <a:t>萬</a:t>
              </a:r>
              <a:r>
                <a:rPr lang="zh-TW" altLang="en-US" sz="2800" b="1" dirty="0" smtClean="0"/>
                <a:t>公噸</a:t>
              </a:r>
              <a:r>
                <a:rPr lang="en-US" altLang="zh-TW" sz="2800" b="1" dirty="0" smtClean="0"/>
                <a:t>/</a:t>
              </a:r>
              <a:r>
                <a:rPr lang="zh-TW" altLang="en-US" sz="2800" b="1" dirty="0" smtClean="0"/>
                <a:t>年</a:t>
              </a:r>
              <a:endParaRPr lang="en-US" altLang="zh-TW" sz="2800" b="1" dirty="0" smtClean="0"/>
            </a:p>
            <a:p>
              <a:pPr>
                <a:lnSpc>
                  <a:spcPts val="5000"/>
                </a:lnSpc>
              </a:pPr>
              <a:r>
                <a:rPr lang="zh-TW" altLang="en-US" sz="2800" b="1" dirty="0"/>
                <a:t> </a:t>
              </a:r>
              <a:r>
                <a:rPr lang="zh-TW" altLang="en-US" sz="2800" b="1" dirty="0" smtClean="0"/>
                <a:t>                     年所需紙箱約</a:t>
              </a:r>
              <a:r>
                <a:rPr lang="en-US" altLang="zh-TW" sz="2800" b="1" dirty="0" smtClean="0"/>
                <a:t>9,800</a:t>
              </a:r>
              <a:r>
                <a:rPr lang="zh-TW" altLang="en-US" sz="2800" b="1" dirty="0" smtClean="0"/>
                <a:t>萬個。</a:t>
              </a:r>
              <a:endParaRPr lang="zh-TW" altLang="en-US" sz="2800" b="1" dirty="0"/>
            </a:p>
          </p:txBody>
        </p:sp>
        <p:sp>
          <p:nvSpPr>
            <p:cNvPr id="7" name="文字方塊 6"/>
            <p:cNvSpPr txBox="1"/>
            <p:nvPr/>
          </p:nvSpPr>
          <p:spPr>
            <a:xfrm>
              <a:off x="923193" y="3247292"/>
              <a:ext cx="6356588" cy="169159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lnSpc>
                  <a:spcPts val="5000"/>
                </a:lnSpc>
              </a:pPr>
              <a:r>
                <a:rPr lang="zh-TW" altLang="en-US" sz="2800" b="1" dirty="0" smtClean="0"/>
                <a:t>國內</a:t>
              </a:r>
              <a:r>
                <a:rPr lang="zh-TW" altLang="en-US" sz="2800" b="1" dirty="0" smtClean="0">
                  <a:solidFill>
                    <a:srgbClr val="FF0000"/>
                  </a:solidFill>
                </a:rPr>
                <a:t>水果</a:t>
              </a:r>
              <a:r>
                <a:rPr lang="zh-TW" altLang="en-US" sz="2800" b="1" dirty="0" smtClean="0"/>
                <a:t>生產量平均</a:t>
              </a:r>
              <a:r>
                <a:rPr lang="en-US" altLang="zh-TW" sz="2800" b="1" u="sng" dirty="0" smtClean="0">
                  <a:solidFill>
                    <a:srgbClr val="FF0000"/>
                  </a:solidFill>
                </a:rPr>
                <a:t>255</a:t>
              </a:r>
              <a:r>
                <a:rPr lang="zh-TW" altLang="en-US" sz="2800" b="1" u="sng" dirty="0" smtClean="0">
                  <a:solidFill>
                    <a:srgbClr val="FF0000"/>
                  </a:solidFill>
                </a:rPr>
                <a:t>萬</a:t>
              </a:r>
              <a:r>
                <a:rPr lang="zh-TW" altLang="en-US" sz="2800" b="1" dirty="0" smtClean="0"/>
                <a:t>公噸</a:t>
              </a:r>
              <a:r>
                <a:rPr lang="en-US" altLang="zh-TW" sz="2800" b="1" dirty="0"/>
                <a:t>/</a:t>
              </a:r>
              <a:r>
                <a:rPr lang="zh-TW" altLang="en-US" sz="2800" b="1" dirty="0" smtClean="0"/>
                <a:t>年</a:t>
              </a:r>
              <a:endParaRPr lang="en-US" altLang="zh-TW" sz="2800" b="1" dirty="0" smtClean="0"/>
            </a:p>
            <a:p>
              <a:pPr>
                <a:lnSpc>
                  <a:spcPts val="5000"/>
                </a:lnSpc>
              </a:pPr>
              <a:r>
                <a:rPr lang="zh-TW" altLang="en-US" sz="2800" b="1" dirty="0"/>
                <a:t> </a:t>
              </a:r>
              <a:r>
                <a:rPr lang="zh-TW" altLang="en-US" sz="2800" b="1" dirty="0" smtClean="0"/>
                <a:t>                     年所需紙箱約</a:t>
              </a:r>
              <a:r>
                <a:rPr lang="en-US" altLang="zh-TW" sz="2800" b="1" dirty="0" smtClean="0"/>
                <a:t>8,500</a:t>
              </a:r>
              <a:r>
                <a:rPr lang="zh-TW" altLang="en-US" sz="2800" b="1" dirty="0" smtClean="0"/>
                <a:t>萬個。</a:t>
              </a:r>
              <a:endParaRPr lang="zh-TW" altLang="en-US" sz="2800" b="1" dirty="0"/>
            </a:p>
          </p:txBody>
        </p:sp>
      </p:grpSp>
      <p:grpSp>
        <p:nvGrpSpPr>
          <p:cNvPr id="14" name="群組 13"/>
          <p:cNvGrpSpPr/>
          <p:nvPr/>
        </p:nvGrpSpPr>
        <p:grpSpPr>
          <a:xfrm>
            <a:off x="1828417" y="3937926"/>
            <a:ext cx="7485714" cy="1655813"/>
            <a:chOff x="983804" y="4882954"/>
            <a:chExt cx="9298270" cy="1655813"/>
          </a:xfrm>
          <a:solidFill>
            <a:schemeClr val="accent1">
              <a:lumMod val="40000"/>
              <a:lumOff val="60000"/>
            </a:schemeClr>
          </a:solidFill>
        </p:grpSpPr>
        <p:sp>
          <p:nvSpPr>
            <p:cNvPr id="13" name="圓角矩形 12"/>
            <p:cNvSpPr/>
            <p:nvPr/>
          </p:nvSpPr>
          <p:spPr>
            <a:xfrm>
              <a:off x="983804" y="4882954"/>
              <a:ext cx="9298270" cy="1576753"/>
            </a:xfrm>
            <a:prstGeom prst="roundRect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 sz="1600"/>
            </a:p>
          </p:txBody>
        </p:sp>
        <p:sp>
          <p:nvSpPr>
            <p:cNvPr id="10" name="文字方塊 9"/>
            <p:cNvSpPr txBox="1"/>
            <p:nvPr/>
          </p:nvSpPr>
          <p:spPr>
            <a:xfrm>
              <a:off x="1154724" y="5061439"/>
              <a:ext cx="8956429" cy="1477328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>
                <a:lnSpc>
                  <a:spcPts val="5400"/>
                </a:lnSpc>
              </a:pPr>
              <a:r>
                <a:rPr lang="zh-TW" altLang="en-US" sz="2800" b="1" u="sng" dirty="0" smtClean="0"/>
                <a:t>合計</a:t>
              </a:r>
              <a:r>
                <a:rPr lang="zh-TW" altLang="en-US" sz="2800" b="1" u="sng" dirty="0" smtClean="0">
                  <a:solidFill>
                    <a:srgbClr val="FF0000"/>
                  </a:solidFill>
                </a:rPr>
                <a:t>蔬果</a:t>
              </a:r>
              <a:r>
                <a:rPr lang="zh-TW" altLang="en-US" sz="2800" b="1" u="sng" dirty="0" smtClean="0"/>
                <a:t>生產量平均</a:t>
              </a:r>
              <a:r>
                <a:rPr lang="en-US" altLang="zh-TW" sz="2800" b="1" u="sng" dirty="0" smtClean="0">
                  <a:solidFill>
                    <a:srgbClr val="FF0000"/>
                  </a:solidFill>
                </a:rPr>
                <a:t>535</a:t>
              </a:r>
              <a:r>
                <a:rPr lang="zh-TW" altLang="en-US" sz="2800" b="1" u="sng" dirty="0" smtClean="0">
                  <a:solidFill>
                    <a:srgbClr val="FF0000"/>
                  </a:solidFill>
                </a:rPr>
                <a:t>萬</a:t>
              </a:r>
              <a:r>
                <a:rPr lang="zh-TW" altLang="en-US" sz="2800" b="1" u="sng" dirty="0" smtClean="0"/>
                <a:t>公噸</a:t>
              </a:r>
              <a:r>
                <a:rPr lang="en-US" altLang="zh-TW" sz="2800" b="1" u="sng" dirty="0"/>
                <a:t>/</a:t>
              </a:r>
              <a:r>
                <a:rPr lang="zh-TW" altLang="en-US" sz="2800" b="1" u="sng" dirty="0" smtClean="0"/>
                <a:t>年</a:t>
              </a:r>
              <a:endParaRPr lang="en-US" altLang="zh-TW" sz="2800" b="1" u="sng" dirty="0" smtClean="0"/>
            </a:p>
            <a:p>
              <a:pPr>
                <a:lnSpc>
                  <a:spcPts val="5400"/>
                </a:lnSpc>
              </a:pPr>
              <a:r>
                <a:rPr lang="zh-TW" altLang="en-US" sz="2800" b="1" dirty="0"/>
                <a:t> </a:t>
              </a:r>
              <a:r>
                <a:rPr lang="zh-TW" altLang="en-US" sz="2800" b="1" dirty="0" smtClean="0"/>
                <a:t>                        </a:t>
              </a:r>
              <a:r>
                <a:rPr lang="zh-TW" altLang="en-US" sz="2800" b="1" u="sng" dirty="0" smtClean="0"/>
                <a:t>年所需紙箱約</a:t>
              </a:r>
              <a:r>
                <a:rPr lang="en-US" altLang="zh-TW" sz="2800" b="1" u="sng" dirty="0" smtClean="0">
                  <a:solidFill>
                    <a:srgbClr val="FF0000"/>
                  </a:solidFill>
                </a:rPr>
                <a:t>1.8</a:t>
              </a:r>
              <a:r>
                <a:rPr lang="zh-TW" altLang="en-US" sz="2800" b="1" u="sng" dirty="0" smtClean="0">
                  <a:solidFill>
                    <a:srgbClr val="FF0000"/>
                  </a:solidFill>
                </a:rPr>
                <a:t>億</a:t>
              </a:r>
              <a:r>
                <a:rPr lang="zh-TW" altLang="en-US" sz="2800" b="1" u="sng" dirty="0" smtClean="0"/>
                <a:t>個</a:t>
              </a:r>
              <a:r>
                <a:rPr lang="zh-TW" altLang="en-US" sz="2800" b="1" u="sng" dirty="0"/>
                <a:t>紙箱。</a:t>
              </a:r>
            </a:p>
          </p:txBody>
        </p:sp>
      </p:grpSp>
      <p:sp>
        <p:nvSpPr>
          <p:cNvPr id="17" name="文字方塊 16"/>
          <p:cNvSpPr txBox="1"/>
          <p:nvPr/>
        </p:nvSpPr>
        <p:spPr>
          <a:xfrm>
            <a:off x="817378" y="5531361"/>
            <a:ext cx="8520081" cy="10829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4100"/>
              </a:lnSpc>
            </a:pPr>
            <a:r>
              <a:rPr lang="zh-TW" altLang="en-US" sz="2400" b="1" u="sng" dirty="0" smtClean="0">
                <a:solidFill>
                  <a:srgbClr val="FF0000"/>
                </a:solidFill>
              </a:rPr>
              <a:t>經調查蔬果產地</a:t>
            </a:r>
            <a:r>
              <a:rPr lang="en-US" altLang="zh-TW" sz="2400" b="1" u="sng" dirty="0" smtClean="0">
                <a:solidFill>
                  <a:srgbClr val="FF0000"/>
                </a:solidFill>
              </a:rPr>
              <a:t>16</a:t>
            </a:r>
            <a:r>
              <a:rPr lang="zh-TW" altLang="en-US" sz="2400" b="1" u="sng" dirty="0" smtClean="0">
                <a:solidFill>
                  <a:srgbClr val="FF0000"/>
                </a:solidFill>
              </a:rPr>
              <a:t>家共同運銷農民團體紙箱有延遲短缺情形，每月約延遲短缺</a:t>
            </a:r>
            <a:r>
              <a:rPr lang="en-US" altLang="zh-TW" sz="2400" b="1" u="sng" dirty="0" smtClean="0">
                <a:solidFill>
                  <a:srgbClr val="FF0000"/>
                </a:solidFill>
              </a:rPr>
              <a:t>67</a:t>
            </a:r>
            <a:r>
              <a:rPr lang="zh-TW" altLang="en-US" sz="2400" b="1" u="sng" dirty="0" smtClean="0">
                <a:solidFill>
                  <a:srgbClr val="FF0000"/>
                </a:solidFill>
              </a:rPr>
              <a:t>萬個紙箱。</a:t>
            </a:r>
            <a:endParaRPr lang="zh-TW" altLang="en-US" sz="2400" b="1" u="sng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50067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44772" y="612230"/>
            <a:ext cx="8147536" cy="1664977"/>
          </a:xfrm>
          <a:gradFill>
            <a:gsLst>
              <a:gs pos="0">
                <a:schemeClr val="accent3">
                  <a:shade val="51000"/>
                  <a:satMod val="130000"/>
                </a:schemeClr>
              </a:gs>
              <a:gs pos="100000">
                <a:schemeClr val="accent3">
                  <a:shade val="93000"/>
                  <a:satMod val="130000"/>
                </a:schemeClr>
              </a:gs>
              <a:gs pos="0">
                <a:schemeClr val="accent3">
                  <a:shade val="94000"/>
                  <a:satMod val="135000"/>
                </a:schemeClr>
              </a:gs>
            </a:gsLst>
          </a:gra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pPr>
              <a:lnSpc>
                <a:spcPts val="6000"/>
              </a:lnSpc>
              <a:spcBef>
                <a:spcPts val="0"/>
              </a:spcBef>
            </a:pPr>
            <a:r>
              <a:rPr lang="zh-TW" altLang="en-US" sz="4400" b="1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跨部會產官協調 </a:t>
            </a:r>
            <a:r>
              <a:rPr lang="en-US" altLang="zh-TW" sz="4400" b="1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sz="4400" b="1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4400" b="1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共同</a:t>
            </a:r>
            <a:r>
              <a:rPr lang="zh-TW" altLang="zh-TW" sz="44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解決農</a:t>
            </a:r>
            <a:r>
              <a:rPr lang="zh-TW" altLang="zh-TW" sz="4400" b="1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用</a:t>
            </a:r>
            <a:r>
              <a:rPr lang="zh-TW" altLang="en-US" sz="4400" b="1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蔬果</a:t>
            </a:r>
            <a:r>
              <a:rPr lang="zh-TW" altLang="zh-TW" sz="4400" b="1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紙箱</a:t>
            </a:r>
            <a:r>
              <a:rPr lang="zh-TW" altLang="en-US" sz="44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短缺</a:t>
            </a:r>
            <a:r>
              <a:rPr lang="zh-TW" altLang="zh-TW" sz="4400" b="1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問題</a:t>
            </a:r>
            <a:endParaRPr lang="zh-TW" altLang="en-US" sz="44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645162" y="2532176"/>
            <a:ext cx="8052523" cy="3683567"/>
          </a:xfrm>
        </p:spPr>
        <p:txBody>
          <a:bodyPr>
            <a:noAutofit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zh-TW" altLang="en-US" sz="3600" dirty="0" smtClean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行政院本</a:t>
            </a:r>
            <a:r>
              <a:rPr lang="en-US" altLang="zh-TW" sz="3600" dirty="0" smtClean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(4)</a:t>
            </a:r>
            <a:r>
              <a:rPr lang="zh-TW" altLang="en-US" sz="3600" dirty="0" smtClean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月</a:t>
            </a:r>
            <a:r>
              <a:rPr lang="en-US" altLang="zh-TW" sz="3600" dirty="0" smtClean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13</a:t>
            </a:r>
            <a:r>
              <a:rPr lang="zh-TW" altLang="en-US" sz="3600" dirty="0" smtClean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日邀</a:t>
            </a:r>
            <a:r>
              <a:rPr lang="zh-TW" altLang="zh-TW" sz="3600" dirty="0" smtClean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集</a:t>
            </a:r>
            <a:r>
              <a:rPr lang="zh-TW" altLang="zh-TW" sz="3600" dirty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經濟部</a:t>
            </a:r>
            <a:r>
              <a:rPr lang="zh-TW" altLang="zh-TW" sz="3600" dirty="0" smtClean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、</a:t>
            </a:r>
            <a:r>
              <a:rPr lang="zh-TW" altLang="en-US" sz="3600" dirty="0" smtClean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農委會、</a:t>
            </a:r>
            <a:r>
              <a:rPr lang="zh-TW" altLang="zh-TW" sz="3600" dirty="0" smtClean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紙</a:t>
            </a:r>
            <a:r>
              <a:rPr lang="zh-TW" altLang="zh-TW" sz="3600" dirty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器公會</a:t>
            </a:r>
            <a:r>
              <a:rPr lang="zh-TW" altLang="zh-TW" sz="3600" dirty="0" smtClean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及</a:t>
            </a:r>
            <a:r>
              <a:rPr lang="zh-TW" altLang="zh-TW" sz="3600" b="1" dirty="0" smtClean="0">
                <a:solidFill>
                  <a:schemeClr val="accent5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永豐餘、正隆及榮成</a:t>
            </a:r>
            <a:r>
              <a:rPr lang="zh-TW" altLang="en-US" sz="3600" dirty="0" smtClean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等</a:t>
            </a:r>
            <a:r>
              <a:rPr lang="zh-TW" altLang="zh-TW" sz="3600" dirty="0" smtClean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三大</a:t>
            </a:r>
            <a:r>
              <a:rPr lang="zh-TW" altLang="zh-TW" sz="3600" dirty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紙廠研商</a:t>
            </a:r>
            <a:r>
              <a:rPr lang="zh-TW" altLang="zh-TW" sz="3600" b="1" dirty="0">
                <a:solidFill>
                  <a:schemeClr val="accent5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解決農</a:t>
            </a:r>
            <a:r>
              <a:rPr lang="zh-TW" altLang="zh-TW" sz="3600" b="1" dirty="0" smtClean="0">
                <a:solidFill>
                  <a:schemeClr val="accent5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用</a:t>
            </a:r>
            <a:r>
              <a:rPr lang="zh-TW" altLang="en-US" sz="3600" b="1" dirty="0" smtClean="0">
                <a:solidFill>
                  <a:schemeClr val="accent5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蔬果</a:t>
            </a:r>
            <a:r>
              <a:rPr lang="zh-TW" altLang="zh-TW" sz="3600" b="1" dirty="0" smtClean="0">
                <a:solidFill>
                  <a:schemeClr val="accent5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紙箱</a:t>
            </a:r>
            <a:r>
              <a:rPr lang="zh-TW" altLang="en-US" sz="3600" b="1" dirty="0">
                <a:solidFill>
                  <a:schemeClr val="accent5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短缺</a:t>
            </a:r>
            <a:r>
              <a:rPr lang="zh-TW" altLang="zh-TW" sz="3600" dirty="0" smtClean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問題，</a:t>
            </a:r>
            <a:r>
              <a:rPr lang="zh-TW" altLang="en-US" sz="3600" dirty="0" smtClean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並</a:t>
            </a:r>
            <a:r>
              <a:rPr lang="zh-TW" altLang="en-US" sz="3600" b="1" dirty="0" smtClean="0">
                <a:solidFill>
                  <a:schemeClr val="accent5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達成共識</a:t>
            </a:r>
            <a:r>
              <a:rPr lang="zh-TW" altLang="en-US" sz="3600" dirty="0" smtClean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，儘速協處。</a:t>
            </a:r>
            <a:endParaRPr lang="zh-TW" altLang="en-US" sz="3600" dirty="0">
              <a:solidFill>
                <a:schemeClr val="tx1"/>
              </a:solidFill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4</a:t>
            </a:fld>
            <a:endParaRPr lang="zh-TW" altLang="en-US" dirty="0"/>
          </a:p>
        </p:txBody>
      </p:sp>
      <p:grpSp>
        <p:nvGrpSpPr>
          <p:cNvPr id="5" name="群組 4"/>
          <p:cNvGrpSpPr/>
          <p:nvPr/>
        </p:nvGrpSpPr>
        <p:grpSpPr>
          <a:xfrm>
            <a:off x="9069860" y="5443873"/>
            <a:ext cx="2012597" cy="1298274"/>
            <a:chOff x="8756045" y="5193606"/>
            <a:chExt cx="2012597" cy="1298274"/>
          </a:xfrm>
        </p:grpSpPr>
        <p:pic>
          <p:nvPicPr>
            <p:cNvPr id="6" name="圖片 5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7212" t="15689" r="12058" b="11096"/>
            <a:stretch/>
          </p:blipFill>
          <p:spPr>
            <a:xfrm rot="20802938">
              <a:off x="9169695" y="5376135"/>
              <a:ext cx="623985" cy="683383"/>
            </a:xfrm>
            <a:prstGeom prst="rect">
              <a:avLst/>
            </a:prstGeom>
          </p:spPr>
        </p:pic>
        <p:pic>
          <p:nvPicPr>
            <p:cNvPr id="7" name="圖片 6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7212" t="15689" r="12058" b="11096"/>
            <a:stretch/>
          </p:blipFill>
          <p:spPr>
            <a:xfrm rot="20802938">
              <a:off x="9641079" y="5714092"/>
              <a:ext cx="623985" cy="683383"/>
            </a:xfrm>
            <a:prstGeom prst="rect">
              <a:avLst/>
            </a:prstGeom>
          </p:spPr>
        </p:pic>
        <p:pic>
          <p:nvPicPr>
            <p:cNvPr id="8" name="圖片 7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7212" t="15689" r="12058" b="11096"/>
            <a:stretch/>
          </p:blipFill>
          <p:spPr>
            <a:xfrm rot="20802938">
              <a:off x="9520364" y="5193606"/>
              <a:ext cx="623985" cy="683383"/>
            </a:xfrm>
            <a:prstGeom prst="rect">
              <a:avLst/>
            </a:prstGeom>
          </p:spPr>
        </p:pic>
        <p:pic>
          <p:nvPicPr>
            <p:cNvPr id="9" name="圖片 8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7212" t="15689" r="12058" b="11096"/>
            <a:stretch/>
          </p:blipFill>
          <p:spPr>
            <a:xfrm rot="20802938">
              <a:off x="9226129" y="5808497"/>
              <a:ext cx="623985" cy="683383"/>
            </a:xfrm>
            <a:prstGeom prst="rect">
              <a:avLst/>
            </a:prstGeom>
          </p:spPr>
        </p:pic>
        <p:pic>
          <p:nvPicPr>
            <p:cNvPr id="10" name="圖片 9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7212" t="15689" r="12058" b="11096"/>
            <a:stretch/>
          </p:blipFill>
          <p:spPr>
            <a:xfrm rot="20802938">
              <a:off x="9990448" y="5404404"/>
              <a:ext cx="623985" cy="683383"/>
            </a:xfrm>
            <a:prstGeom prst="rect">
              <a:avLst/>
            </a:prstGeom>
          </p:spPr>
        </p:pic>
        <p:pic>
          <p:nvPicPr>
            <p:cNvPr id="11" name="圖片 10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7212" t="15689" r="12058" b="11096"/>
            <a:stretch/>
          </p:blipFill>
          <p:spPr>
            <a:xfrm rot="20802938">
              <a:off x="8756045" y="5773023"/>
              <a:ext cx="623985" cy="683383"/>
            </a:xfrm>
            <a:prstGeom prst="rect">
              <a:avLst/>
            </a:prstGeom>
          </p:spPr>
        </p:pic>
        <p:pic>
          <p:nvPicPr>
            <p:cNvPr id="12" name="圖片 11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7212" t="15689" r="12058" b="11096"/>
            <a:stretch/>
          </p:blipFill>
          <p:spPr>
            <a:xfrm rot="20802938">
              <a:off x="10144657" y="5804071"/>
              <a:ext cx="623985" cy="683383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9793428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27382" y="1054408"/>
            <a:ext cx="6893325" cy="1143000"/>
          </a:xfrm>
          <a:solidFill>
            <a:schemeClr val="accent1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>
            <a:normAutofit/>
          </a:bodyPr>
          <a:lstStyle/>
          <a:p>
            <a:pPr algn="l"/>
            <a:r>
              <a:rPr lang="en-US" altLang="zh-TW" sz="44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</a:t>
            </a:r>
            <a:r>
              <a:rPr lang="zh-TW" altLang="en-US" sz="44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、三大</a:t>
            </a:r>
            <a:r>
              <a:rPr lang="zh-TW" altLang="en-US" sz="44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紙</a:t>
            </a:r>
            <a:r>
              <a:rPr lang="zh-TW" altLang="en-US" sz="44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廠承諾</a:t>
            </a:r>
            <a:r>
              <a:rPr lang="zh-TW" altLang="en-US" sz="44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農業</a:t>
            </a:r>
            <a:r>
              <a:rPr lang="zh-TW" altLang="en-US" sz="44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優先</a:t>
            </a:r>
            <a:endParaRPr lang="zh-TW" altLang="en-US" sz="4400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609600" y="2708921"/>
            <a:ext cx="7271658" cy="3430622"/>
          </a:xfrm>
        </p:spPr>
        <p:txBody>
          <a:bodyPr>
            <a:normAutofit lnSpcReduction="10000"/>
          </a:bodyPr>
          <a:lstStyle/>
          <a:p>
            <a:pPr marL="501650" indent="-501650" algn="just">
              <a:lnSpc>
                <a:spcPct val="150000"/>
              </a:lnSpc>
              <a:buNone/>
            </a:pPr>
            <a:r>
              <a:rPr lang="en-US" altLang="zh-TW" sz="40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․</a:t>
            </a:r>
            <a:r>
              <a:rPr lang="zh-TW" altLang="zh-TW" sz="3600" b="1" dirty="0" smtClean="0">
                <a:solidFill>
                  <a:schemeClr val="accent5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永豐餘</a:t>
            </a:r>
            <a:r>
              <a:rPr lang="zh-TW" altLang="zh-TW" sz="3600" b="1" dirty="0">
                <a:solidFill>
                  <a:schemeClr val="accent5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、正隆及榮成</a:t>
            </a:r>
            <a:r>
              <a:rPr lang="zh-TW" altLang="zh-TW" sz="36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等三大紙</a:t>
            </a:r>
            <a:r>
              <a:rPr lang="zh-TW" altLang="zh-TW" sz="36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廠</a:t>
            </a:r>
            <a:r>
              <a:rPr lang="zh-TW" altLang="en-US" sz="36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TW" altLang="zh-TW" sz="36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同意</a:t>
            </a:r>
            <a:r>
              <a:rPr lang="zh-TW" altLang="zh-TW" sz="36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全力配合</a:t>
            </a:r>
            <a:r>
              <a:rPr lang="zh-TW" altLang="zh-TW" sz="36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，優先</a:t>
            </a:r>
            <a:r>
              <a:rPr lang="zh-TW" altLang="en-US" sz="3600" b="1" dirty="0" smtClean="0">
                <a:solidFill>
                  <a:schemeClr val="accent5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提供產能</a:t>
            </a:r>
            <a:r>
              <a:rPr lang="zh-TW" altLang="zh-TW" sz="3600" b="1" dirty="0" smtClean="0">
                <a:solidFill>
                  <a:schemeClr val="accent5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生產</a:t>
            </a:r>
            <a:r>
              <a:rPr lang="zh-TW" altLang="zh-TW" sz="3600" b="1" dirty="0">
                <a:solidFill>
                  <a:schemeClr val="accent5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農</a:t>
            </a:r>
            <a:r>
              <a:rPr lang="zh-TW" altLang="zh-TW" sz="3600" b="1" dirty="0" smtClean="0">
                <a:solidFill>
                  <a:schemeClr val="accent5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用</a:t>
            </a:r>
            <a:r>
              <a:rPr lang="zh-TW" altLang="en-US" sz="3600" b="1" dirty="0" smtClean="0">
                <a:solidFill>
                  <a:schemeClr val="accent5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蔬果</a:t>
            </a:r>
            <a:r>
              <a:rPr lang="zh-TW" altLang="zh-TW" sz="3600" b="1" dirty="0" smtClean="0">
                <a:solidFill>
                  <a:schemeClr val="accent5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紙箱</a:t>
            </a:r>
            <a:r>
              <a:rPr lang="zh-TW" altLang="zh-TW" sz="36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TW" altLang="zh-TW" sz="36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解決</a:t>
            </a:r>
            <a:r>
              <a:rPr lang="zh-TW" altLang="zh-TW" sz="36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近日紙箱</a:t>
            </a:r>
            <a:r>
              <a:rPr lang="zh-TW" altLang="zh-TW" sz="36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短缺問題</a:t>
            </a:r>
            <a:r>
              <a:rPr lang="zh-TW" altLang="zh-TW" sz="36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TW" sz="3600" dirty="0" smtClean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zh-TW" altLang="en-US" sz="4000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5</a:t>
            </a:fld>
            <a:endParaRPr lang="zh-TW" altLang="en-US"/>
          </a:p>
        </p:txBody>
      </p:sp>
      <p:grpSp>
        <p:nvGrpSpPr>
          <p:cNvPr id="5" name="群組 4"/>
          <p:cNvGrpSpPr/>
          <p:nvPr/>
        </p:nvGrpSpPr>
        <p:grpSpPr>
          <a:xfrm>
            <a:off x="7606771" y="5205055"/>
            <a:ext cx="1922362" cy="1564308"/>
            <a:chOff x="8045131" y="4813609"/>
            <a:chExt cx="1922362" cy="1564308"/>
          </a:xfrm>
        </p:grpSpPr>
        <p:pic>
          <p:nvPicPr>
            <p:cNvPr id="6" name="圖片 5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7038" t="27431" r="17894" b="7912"/>
            <a:stretch/>
          </p:blipFill>
          <p:spPr>
            <a:xfrm rot="1281987">
              <a:off x="8045131" y="5475558"/>
              <a:ext cx="779580" cy="703730"/>
            </a:xfrm>
            <a:prstGeom prst="rect">
              <a:avLst/>
            </a:prstGeom>
          </p:spPr>
        </p:pic>
        <p:pic>
          <p:nvPicPr>
            <p:cNvPr id="7" name="圖片 6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1220" t="8413" r="13350"/>
            <a:stretch/>
          </p:blipFill>
          <p:spPr>
            <a:xfrm rot="1005857">
              <a:off x="9137459" y="5026234"/>
              <a:ext cx="830034" cy="1140242"/>
            </a:xfrm>
            <a:prstGeom prst="rect">
              <a:avLst/>
            </a:prstGeom>
          </p:spPr>
        </p:pic>
        <p:pic>
          <p:nvPicPr>
            <p:cNvPr id="8" name="圖片 7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1220" t="8413" r="13350"/>
            <a:stretch/>
          </p:blipFill>
          <p:spPr>
            <a:xfrm rot="21274778">
              <a:off x="8946044" y="4813609"/>
              <a:ext cx="830034" cy="1140242"/>
            </a:xfrm>
            <a:prstGeom prst="rect">
              <a:avLst/>
            </a:prstGeom>
          </p:spPr>
        </p:pic>
        <p:pic>
          <p:nvPicPr>
            <p:cNvPr id="9" name="圖片 8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7038" t="27431" r="17894" b="7912"/>
            <a:stretch/>
          </p:blipFill>
          <p:spPr>
            <a:xfrm rot="1281987">
              <a:off x="8521838" y="5048588"/>
              <a:ext cx="779580" cy="703730"/>
            </a:xfrm>
            <a:prstGeom prst="rect">
              <a:avLst/>
            </a:prstGeom>
          </p:spPr>
        </p:pic>
        <p:pic>
          <p:nvPicPr>
            <p:cNvPr id="10" name="圖片 9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7038" t="27431" r="17894" b="7912"/>
            <a:stretch/>
          </p:blipFill>
          <p:spPr>
            <a:xfrm rot="1281987">
              <a:off x="8694021" y="5674187"/>
              <a:ext cx="779580" cy="70373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463577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54750" y="1841846"/>
            <a:ext cx="8763001" cy="4101335"/>
          </a:xfrm>
        </p:spPr>
        <p:txBody>
          <a:bodyPr>
            <a:noAutofit/>
          </a:bodyPr>
          <a:lstStyle/>
          <a:p>
            <a:pPr marL="404813" indent="-404813" algn="just" defTabSz="360363">
              <a:lnSpc>
                <a:spcPts val="4700"/>
              </a:lnSpc>
              <a:spcBef>
                <a:spcPts val="600"/>
              </a:spcBef>
              <a:spcAft>
                <a:spcPts val="600"/>
              </a:spcAft>
              <a:buNone/>
              <a:tabLst>
                <a:tab pos="536575" algn="l"/>
              </a:tabLst>
            </a:pPr>
            <a:r>
              <a:rPr lang="en-US" altLang="zh-TW" sz="36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․</a:t>
            </a:r>
            <a:r>
              <a:rPr lang="zh-TW" altLang="en-US" sz="36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農委會農糧署調查各大農民團體</a:t>
            </a:r>
            <a:r>
              <a:rPr lang="zh-TW" altLang="en-US" sz="3600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每週</a:t>
            </a:r>
            <a:r>
              <a:rPr lang="zh-TW" altLang="en-US" sz="36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所</a:t>
            </a:r>
            <a:r>
              <a:rPr lang="zh-TW" altLang="en-US" sz="36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需紙箱之</a:t>
            </a:r>
            <a:r>
              <a:rPr lang="zh-TW" altLang="en-US" sz="36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類型、規格與</a:t>
            </a:r>
            <a:r>
              <a:rPr lang="zh-TW" altLang="en-US" sz="3600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數量</a:t>
            </a:r>
            <a:r>
              <a:rPr lang="zh-TW" altLang="en-US" sz="36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，提供</a:t>
            </a:r>
            <a:r>
              <a:rPr lang="zh-TW" altLang="en-US" sz="36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給三大紙</a:t>
            </a:r>
            <a:r>
              <a:rPr lang="zh-TW" altLang="en-US" sz="36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廠（正隆、永豐餘、榮成）優先生產紙板，提供</a:t>
            </a:r>
            <a:r>
              <a:rPr lang="en-US" altLang="zh-TW" sz="36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3</a:t>
            </a:r>
            <a:r>
              <a:rPr lang="zh-TW" altLang="en-US" sz="36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級紙箱廠製成紙箱，</a:t>
            </a:r>
            <a:r>
              <a:rPr lang="zh-TW" altLang="en-US" sz="36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並於</a:t>
            </a:r>
            <a:r>
              <a:rPr lang="en-US" altLang="zh-TW" sz="3600" b="1" dirty="0">
                <a:solidFill>
                  <a:schemeClr val="accent5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7</a:t>
            </a:r>
            <a:r>
              <a:rPr lang="zh-TW" altLang="en-US" sz="3600" b="1" dirty="0">
                <a:solidFill>
                  <a:schemeClr val="accent5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天</a:t>
            </a:r>
            <a:r>
              <a:rPr lang="zh-TW" altLang="en-US" sz="3600" b="1" dirty="0" smtClean="0">
                <a:solidFill>
                  <a:schemeClr val="accent5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內</a:t>
            </a:r>
            <a:r>
              <a:rPr lang="zh-TW" altLang="en-US" sz="36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供應農民團體所需。</a:t>
            </a:r>
            <a:endParaRPr lang="en-US" altLang="zh-TW" sz="3600" dirty="0" smtClean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404813" indent="-404813" algn="just" defTabSz="360363">
              <a:lnSpc>
                <a:spcPts val="4700"/>
              </a:lnSpc>
              <a:spcBef>
                <a:spcPts val="600"/>
              </a:spcBef>
              <a:spcAft>
                <a:spcPts val="600"/>
              </a:spcAft>
              <a:buNone/>
              <a:tabLst>
                <a:tab pos="536575" algn="l"/>
              </a:tabLst>
            </a:pPr>
            <a:r>
              <a:rPr lang="en-US" altLang="zh-TW" sz="36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․</a:t>
            </a:r>
            <a:r>
              <a:rPr lang="zh-TW" altLang="en-US" sz="36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青農或個別農民所需多元化規格紙箱，</a:t>
            </a:r>
            <a:r>
              <a:rPr lang="zh-TW" altLang="en-US" sz="3600" b="1" dirty="0" smtClean="0">
                <a:solidFill>
                  <a:schemeClr val="accent5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農糧署</a:t>
            </a:r>
            <a:r>
              <a:rPr lang="zh-TW" altLang="en-US" sz="36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亦會調查需求洽請</a:t>
            </a:r>
            <a:r>
              <a:rPr lang="zh-TW" altLang="en-US" sz="3600" b="1" dirty="0" smtClean="0">
                <a:solidFill>
                  <a:schemeClr val="accent5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榮成紙業公司</a:t>
            </a:r>
            <a:r>
              <a:rPr lang="zh-TW" altLang="en-US" sz="36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協助生產製作。</a:t>
            </a:r>
            <a:endParaRPr lang="zh-TW" altLang="en-US" sz="3600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4" name="標題 1"/>
          <p:cNvSpPr txBox="1">
            <a:spLocks/>
          </p:cNvSpPr>
          <p:nvPr/>
        </p:nvSpPr>
        <p:spPr>
          <a:xfrm>
            <a:off x="501014" y="564972"/>
            <a:ext cx="8816737" cy="1143000"/>
          </a:xfrm>
          <a:prstGeom prst="rect">
            <a:avLst/>
          </a:prstGeom>
          <a:solidFill>
            <a:schemeClr val="accent1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altLang="zh-TW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2</a:t>
            </a:r>
            <a:r>
              <a:rPr lang="zh-TW" altLang="en-US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、農委會</a:t>
            </a:r>
            <a:r>
              <a:rPr lang="zh-TW" altLang="en-US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擔任</a:t>
            </a:r>
            <a:r>
              <a:rPr lang="zh-TW" altLang="en-US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平台 協調紙箱供應</a:t>
            </a:r>
            <a:endParaRPr lang="zh-TW" altLang="en-US" sz="4300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2" name="投影片編號版面配置區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6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656523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27383" y="2429153"/>
            <a:ext cx="8224744" cy="3634190"/>
          </a:xfrm>
        </p:spPr>
        <p:txBody>
          <a:bodyPr>
            <a:normAutofit/>
          </a:bodyPr>
          <a:lstStyle/>
          <a:p>
            <a:pPr marL="182563" indent="-182563" algn="just">
              <a:lnSpc>
                <a:spcPct val="150000"/>
              </a:lnSpc>
              <a:buNone/>
            </a:pPr>
            <a:r>
              <a:rPr lang="en-US" altLang="zh-TW" sz="4000" dirty="0" smtClean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•</a:t>
            </a:r>
            <a:r>
              <a:rPr lang="zh-TW" altLang="en-US" sz="3600" dirty="0" smtClean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農委會協調</a:t>
            </a:r>
            <a:r>
              <a:rPr lang="zh-TW" altLang="en-US" sz="3600" b="1" dirty="0" smtClean="0">
                <a:solidFill>
                  <a:schemeClr val="accent5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各大農民團體</a:t>
            </a:r>
            <a:r>
              <a:rPr lang="zh-TW" altLang="en-US" sz="3600" dirty="0" smtClean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就</a:t>
            </a:r>
            <a:r>
              <a:rPr lang="zh-TW" altLang="en-US" sz="3600" dirty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不同種類</a:t>
            </a:r>
            <a:r>
              <a:rPr lang="zh-TW" altLang="en-US" sz="3600" dirty="0" smtClean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蔬果，視需求提出</a:t>
            </a:r>
            <a:r>
              <a:rPr lang="zh-TW" altLang="en-US" sz="3600" b="1" dirty="0">
                <a:solidFill>
                  <a:schemeClr val="accent5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公</a:t>
            </a:r>
            <a:r>
              <a:rPr lang="zh-TW" altLang="en-US" sz="3600" b="1" dirty="0" smtClean="0">
                <a:solidFill>
                  <a:schemeClr val="accent5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版農用蔬果紙箱規格及數量</a:t>
            </a:r>
            <a:r>
              <a:rPr lang="zh-TW" altLang="en-US" sz="3600" dirty="0" smtClean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，</a:t>
            </a:r>
            <a:r>
              <a:rPr lang="zh-TW" altLang="en-US" sz="3600" dirty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再由紙廠依需求急迫性陸續完成</a:t>
            </a:r>
            <a:r>
              <a:rPr lang="zh-TW" altLang="en-US" sz="3600" dirty="0" smtClean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生產供應。</a:t>
            </a:r>
            <a:endParaRPr lang="zh-TW" altLang="en-US" sz="3600" dirty="0">
              <a:solidFill>
                <a:schemeClr val="tx1"/>
              </a:solidFill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4" name="標題 1"/>
          <p:cNvSpPr txBox="1">
            <a:spLocks/>
          </p:cNvSpPr>
          <p:nvPr/>
        </p:nvSpPr>
        <p:spPr>
          <a:xfrm>
            <a:off x="511202" y="1035488"/>
            <a:ext cx="6417136" cy="1143000"/>
          </a:xfrm>
          <a:prstGeom prst="rect">
            <a:avLst/>
          </a:prstGeom>
          <a:solidFill>
            <a:schemeClr val="accent1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altLang="zh-TW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3</a:t>
            </a:r>
            <a:r>
              <a:rPr lang="zh-TW" altLang="en-US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、未來</a:t>
            </a:r>
            <a:r>
              <a:rPr lang="zh-TW" altLang="en-US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朝公版紙箱規劃</a:t>
            </a:r>
          </a:p>
        </p:txBody>
      </p:sp>
      <p:sp>
        <p:nvSpPr>
          <p:cNvPr id="2" name="投影片編號版面配置區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7</a:t>
            </a:fld>
            <a:endParaRPr lang="zh-TW" altLang="en-US"/>
          </a:p>
        </p:txBody>
      </p:sp>
      <p:grpSp>
        <p:nvGrpSpPr>
          <p:cNvPr id="5" name="群組 4"/>
          <p:cNvGrpSpPr/>
          <p:nvPr/>
        </p:nvGrpSpPr>
        <p:grpSpPr>
          <a:xfrm>
            <a:off x="7329237" y="5236023"/>
            <a:ext cx="2062731" cy="1621977"/>
            <a:chOff x="6893809" y="5236023"/>
            <a:chExt cx="2062731" cy="1621977"/>
          </a:xfrm>
        </p:grpSpPr>
        <p:pic>
          <p:nvPicPr>
            <p:cNvPr id="6" name="圖片 5">
              <a:extLst>
                <a:ext uri="{FF2B5EF4-FFF2-40B4-BE49-F238E27FC236}">
                  <a16:creationId xmlns="" xmlns:a16="http://schemas.microsoft.com/office/drawing/2014/main" id="{52D46484-22B8-48C2-B2ED-163792AD70F8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ackgroundRemoval t="9783" b="90217" l="4701" r="98718">
                          <a14:foregroundMark x1="4701" y1="36957" x2="11966" y2="42935"/>
                          <a14:foregroundMark x1="94017" y1="30978" x2="88462" y2="44565"/>
                          <a14:foregroundMark x1="98718" y1="29348" x2="98718" y2="29348"/>
                          <a14:foregroundMark x1="33333" y1="89130" x2="40171" y2="90217"/>
                        </a14:backgroundRemoval>
                      </a14:imgEffect>
                    </a14:imgLayer>
                  </a14:imgProps>
                </a:ext>
              </a:extLst>
            </a:blip>
            <a:stretch>
              <a:fillRect/>
            </a:stretch>
          </p:blipFill>
          <p:spPr>
            <a:xfrm>
              <a:off x="6893809" y="5236023"/>
              <a:ext cx="2062731" cy="1621977"/>
            </a:xfrm>
            <a:prstGeom prst="rect">
              <a:avLst/>
            </a:prstGeom>
          </p:spPr>
        </p:pic>
        <p:grpSp>
          <p:nvGrpSpPr>
            <p:cNvPr id="7" name="群組 11"/>
            <p:cNvGrpSpPr/>
            <p:nvPr/>
          </p:nvGrpSpPr>
          <p:grpSpPr>
            <a:xfrm>
              <a:off x="7137646" y="5386925"/>
              <a:ext cx="1648147" cy="869179"/>
              <a:chOff x="7137646" y="5386925"/>
              <a:chExt cx="1648147" cy="869179"/>
            </a:xfrm>
          </p:grpSpPr>
          <p:pic>
            <p:nvPicPr>
              <p:cNvPr id="8" name="圖片 7"/>
              <p:cNvPicPr>
                <a:picLocks noChangeAspect="1"/>
              </p:cNvPicPr>
              <p:nvPr/>
            </p:nvPicPr>
            <p:blipFill rotWithShape="1"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7038" t="27431" r="17894" b="7912"/>
              <a:stretch/>
            </p:blipFill>
            <p:spPr>
              <a:xfrm rot="947447">
                <a:off x="7535382" y="5386926"/>
                <a:ext cx="779580" cy="703730"/>
              </a:xfrm>
              <a:prstGeom prst="rect">
                <a:avLst/>
              </a:prstGeom>
            </p:spPr>
          </p:pic>
          <p:pic>
            <p:nvPicPr>
              <p:cNvPr id="9" name="圖片 8"/>
              <p:cNvPicPr>
                <a:picLocks noChangeAspect="1"/>
              </p:cNvPicPr>
              <p:nvPr/>
            </p:nvPicPr>
            <p:blipFill rotWithShape="1"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7038" t="27431" r="17894" b="7912"/>
              <a:stretch/>
            </p:blipFill>
            <p:spPr>
              <a:xfrm rot="947447">
                <a:off x="7456077" y="5552374"/>
                <a:ext cx="779580" cy="703730"/>
              </a:xfrm>
              <a:prstGeom prst="rect">
                <a:avLst/>
              </a:prstGeom>
            </p:spPr>
          </p:pic>
          <p:pic>
            <p:nvPicPr>
              <p:cNvPr id="10" name="圖片 9"/>
              <p:cNvPicPr>
                <a:picLocks noChangeAspect="1"/>
              </p:cNvPicPr>
              <p:nvPr/>
            </p:nvPicPr>
            <p:blipFill rotWithShape="1"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7038" t="27431" r="17894" b="7912"/>
              <a:stretch/>
            </p:blipFill>
            <p:spPr>
              <a:xfrm rot="947447">
                <a:off x="8006213" y="5386925"/>
                <a:ext cx="779580" cy="703730"/>
              </a:xfrm>
              <a:prstGeom prst="rect">
                <a:avLst/>
              </a:prstGeom>
            </p:spPr>
          </p:pic>
          <p:pic>
            <p:nvPicPr>
              <p:cNvPr id="11" name="圖片 10"/>
              <p:cNvPicPr>
                <a:picLocks noChangeAspect="1"/>
              </p:cNvPicPr>
              <p:nvPr/>
            </p:nvPicPr>
            <p:blipFill rotWithShape="1"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7038" t="27431" r="17894" b="7912"/>
              <a:stretch/>
            </p:blipFill>
            <p:spPr>
              <a:xfrm rot="947447">
                <a:off x="7137646" y="5386927"/>
                <a:ext cx="779580" cy="703730"/>
              </a:xfrm>
              <a:prstGeom prst="rect">
                <a:avLst/>
              </a:prstGeom>
            </p:spPr>
          </p:pic>
        </p:grpSp>
      </p:grpSp>
    </p:spTree>
    <p:extLst>
      <p:ext uri="{BB962C8B-B14F-4D97-AF65-F5344CB8AC3E}">
        <p14:creationId xmlns:p14="http://schemas.microsoft.com/office/powerpoint/2010/main" val="14408570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多面向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Arial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284</TotalTime>
  <Words>497</Words>
  <Application>Microsoft Office PowerPoint</Application>
  <PresentationFormat>自訂</PresentationFormat>
  <Paragraphs>44</Paragraphs>
  <Slides>7</Slides>
  <Notes>2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7</vt:i4>
      </vt:variant>
    </vt:vector>
  </HeadingPairs>
  <TitlesOfParts>
    <vt:vector size="8" baseType="lpstr">
      <vt:lpstr>多面向</vt:lpstr>
      <vt:lpstr>PowerPoint 簡報</vt:lpstr>
      <vt:lpstr>PowerPoint 簡報</vt:lpstr>
      <vt:lpstr>國內蔬果生產量及紙箱需求</vt:lpstr>
      <vt:lpstr>跨部會產官協調  共同解決農用蔬果紙箱短缺問題</vt:lpstr>
      <vt:lpstr>1、三大紙廠承諾農業優先</vt:lpstr>
      <vt:lpstr>PowerPoint 簡報</vt:lpstr>
      <vt:lpstr>PowerPoint 簡報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林姲岑</dc:creator>
  <cp:lastModifiedBy>李佳芳</cp:lastModifiedBy>
  <cp:revision>53</cp:revision>
  <cp:lastPrinted>2021-04-14T08:47:18Z</cp:lastPrinted>
  <dcterms:modified xsi:type="dcterms:W3CDTF">2021-04-14T08:49:10Z</dcterms:modified>
</cp:coreProperties>
</file>