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66" r:id="rId4"/>
    <p:sldId id="262" r:id="rId5"/>
    <p:sldId id="263" r:id="rId6"/>
    <p:sldId id="264" r:id="rId7"/>
    <p:sldId id="265" r:id="rId8"/>
  </p:sldIdLst>
  <p:sldSz cx="12192000" cy="6858000"/>
  <p:notesSz cx="6797675" cy="9928225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682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77605-F7A4-43EA-B161-E5F3FA017FE5}" type="datetimeFigureOut">
              <a:rPr lang="zh-TW" altLang="en-US" smtClean="0"/>
              <a:t>2021/4/14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B11DF-1EE4-42F2-8F5E-52E95A0E07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53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448" cy="497917"/>
          </a:xfrm>
          <a:prstGeom prst="rect">
            <a:avLst/>
          </a:prstGeom>
        </p:spPr>
        <p:txBody>
          <a:bodyPr vert="horz" lIns="91306" tIns="45653" rIns="91306" bIns="4565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644" y="1"/>
            <a:ext cx="2945448" cy="497917"/>
          </a:xfrm>
          <a:prstGeom prst="rect">
            <a:avLst/>
          </a:prstGeom>
        </p:spPr>
        <p:txBody>
          <a:bodyPr vert="horz" lIns="91306" tIns="45653" rIns="91306" bIns="45653" rtlCol="0"/>
          <a:lstStyle>
            <a:lvl1pPr algn="r">
              <a:defRPr sz="1200"/>
            </a:lvl1pPr>
          </a:lstStyle>
          <a:p>
            <a:fld id="{3A12E1BE-17C0-4FEF-9413-359576FAF01D}" type="datetimeFigureOut">
              <a:rPr lang="zh-TW" altLang="en-US" smtClean="0"/>
              <a:pPr/>
              <a:t>2021/4/14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6" tIns="45653" rIns="91306" bIns="4565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085" y="4777792"/>
            <a:ext cx="5437506" cy="3908811"/>
          </a:xfrm>
          <a:prstGeom prst="rect">
            <a:avLst/>
          </a:prstGeom>
        </p:spPr>
        <p:txBody>
          <a:bodyPr vert="horz" lIns="91306" tIns="45653" rIns="91306" bIns="45653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30308"/>
            <a:ext cx="2945448" cy="497917"/>
          </a:xfrm>
          <a:prstGeom prst="rect">
            <a:avLst/>
          </a:prstGeom>
        </p:spPr>
        <p:txBody>
          <a:bodyPr vert="horz" lIns="91306" tIns="45653" rIns="91306" bIns="4565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644" y="9430308"/>
            <a:ext cx="2945448" cy="497917"/>
          </a:xfrm>
          <a:prstGeom prst="rect">
            <a:avLst/>
          </a:prstGeom>
        </p:spPr>
        <p:txBody>
          <a:bodyPr vert="horz" lIns="91306" tIns="45653" rIns="91306" bIns="45653" rtlCol="0" anchor="b"/>
          <a:lstStyle>
            <a:lvl1pPr algn="r">
              <a:defRPr sz="1200"/>
            </a:lvl1pPr>
          </a:lstStyle>
          <a:p>
            <a:fld id="{ACA34923-838F-49E8-A133-38D3BFA83A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485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34923-838F-49E8-A133-38D3BFA83A0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260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34923-838F-49E8-A133-38D3BFA83A0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249-0FA7-4F1E-8FD0-14CAA3303423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8436" y="6203153"/>
            <a:ext cx="683339" cy="365125"/>
          </a:xfrm>
        </p:spPr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98A6-0992-4415-9C54-CABE98B70075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A9E8-9F13-40A9-A82B-1DC8AAD28160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4B6C-9ECF-4D0B-892D-FFB821584E53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6142-EAE3-4658-88DF-C85219A95169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1E2D-F7DD-4281-B4AC-6707D670B7D1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2D32-FD17-4E21-AF2A-454EFD4990E8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91B3-2894-4015-A3B1-498751686399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2D69B-D87D-4D67-8D85-B6DADBF41085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0796" y="6312295"/>
            <a:ext cx="683339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C9E1-9094-40FB-917A-9121A88E4FD5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C80-74CA-42A9-9D89-6C5795F13FB3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47EF-80F3-46CF-BF60-7F82BA5F236E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2D36-2CBC-44C3-8027-69BBF90C868A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CA65-4450-4305-851E-FE6D9E8236CB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CBEC-0FE5-4A5B-80B2-BCCCB991031A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87CE-4E7E-4A95-9094-F2CE77C00FDE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298E9-ECD9-4A5C-A535-66046D27E6CF}" type="datetime1">
              <a:rPr lang="en-US" altLang="zh-TW" smtClean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48757" y="1491117"/>
            <a:ext cx="7718855" cy="285853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農用蔬果紙箱 優先供應</a:t>
            </a:r>
            <a:b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記者會</a:t>
            </a:r>
            <a:endParaRPr lang="en-US" altLang="zh-TW" sz="48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4800" b="1" dirty="0" smtClean="0">
              <a:solidFill>
                <a:schemeClr val="tx1"/>
              </a:solidFill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  <a:p>
            <a:pPr algn="ctr"/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行政院</a:t>
            </a:r>
            <a:r>
              <a:rPr lang="zh-TW" altLang="en-US" sz="3600" b="1" dirty="0">
                <a:solidFill>
                  <a:schemeClr val="tx1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農業委員會</a:t>
            </a:r>
            <a:endParaRPr lang="en-US" altLang="zh-TW" sz="3600" b="1" dirty="0">
              <a:solidFill>
                <a:schemeClr val="tx1"/>
              </a:solidFill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  <a:p>
            <a:pPr algn="ctr"/>
            <a:r>
              <a:rPr lang="en-US" altLang="zh-TW" sz="3600" b="1" dirty="0" smtClean="0">
                <a:solidFill>
                  <a:schemeClr val="tx1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110</a:t>
            </a: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年</a:t>
            </a:r>
            <a:r>
              <a:rPr lang="en-US" altLang="zh-TW" sz="3600" b="1" dirty="0">
                <a:solidFill>
                  <a:schemeClr val="tx1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4</a:t>
            </a: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月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15</a:t>
            </a:r>
            <a:r>
              <a:rPr lang="zh-TW" altLang="en-US" sz="3600" b="1" dirty="0" smtClean="0">
                <a:solidFill>
                  <a:schemeClr val="tx1"/>
                </a:solidFill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日</a:t>
            </a:r>
            <a:endParaRPr lang="en-US" altLang="zh-TW" sz="3600" b="1" dirty="0">
              <a:solidFill>
                <a:schemeClr val="tx1"/>
              </a:solidFill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  <a:p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xmlns="" id="{060FD3FB-551D-43E4-ABF2-107DF5E5673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036454" cy="680345"/>
          </a:xfrm>
          <a:prstGeom prst="rect">
            <a:avLst/>
          </a:prstGeom>
        </p:spPr>
      </p:pic>
      <p:grpSp>
        <p:nvGrpSpPr>
          <p:cNvPr id="5" name="群組 4"/>
          <p:cNvGrpSpPr/>
          <p:nvPr/>
        </p:nvGrpSpPr>
        <p:grpSpPr>
          <a:xfrm>
            <a:off x="236364" y="4853512"/>
            <a:ext cx="3141584" cy="1883090"/>
            <a:chOff x="142108" y="5294083"/>
            <a:chExt cx="2849859" cy="1649348"/>
          </a:xfrm>
        </p:grpSpPr>
        <p:grpSp>
          <p:nvGrpSpPr>
            <p:cNvPr id="6" name="群組 1"/>
            <p:cNvGrpSpPr/>
            <p:nvPr/>
          </p:nvGrpSpPr>
          <p:grpSpPr>
            <a:xfrm>
              <a:off x="142108" y="5294083"/>
              <a:ext cx="2849859" cy="1649348"/>
              <a:chOff x="142108" y="5294083"/>
              <a:chExt cx="2849859" cy="1649348"/>
            </a:xfrm>
          </p:grpSpPr>
          <p:pic>
            <p:nvPicPr>
              <p:cNvPr id="10" name="圖片 9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220" t="8413" r="13350"/>
              <a:stretch/>
            </p:blipFill>
            <p:spPr>
              <a:xfrm rot="16408470">
                <a:off x="260373" y="5175818"/>
                <a:ext cx="1024161" cy="1260692"/>
              </a:xfrm>
              <a:prstGeom prst="rect">
                <a:avLst/>
              </a:prstGeom>
            </p:spPr>
          </p:pic>
          <p:pic>
            <p:nvPicPr>
              <p:cNvPr id="11" name="圖片 10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038" t="27431" r="17894" b="7912"/>
              <a:stretch/>
            </p:blipFill>
            <p:spPr>
              <a:xfrm rot="1281987">
                <a:off x="1161683" y="5574491"/>
                <a:ext cx="861932" cy="868317"/>
              </a:xfrm>
              <a:prstGeom prst="rect">
                <a:avLst/>
              </a:prstGeom>
            </p:spPr>
          </p:pic>
          <p:pic>
            <p:nvPicPr>
              <p:cNvPr id="12" name="圖片 11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57" t="20132" r="15378" b="10933"/>
              <a:stretch/>
            </p:blipFill>
            <p:spPr>
              <a:xfrm>
                <a:off x="372169" y="6108979"/>
                <a:ext cx="364535" cy="373551"/>
              </a:xfrm>
              <a:prstGeom prst="rect">
                <a:avLst/>
              </a:prstGeom>
            </p:spPr>
          </p:pic>
          <p:pic>
            <p:nvPicPr>
              <p:cNvPr id="13" name="圖片 12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57" t="20132" r="15378" b="10933"/>
              <a:stretch/>
            </p:blipFill>
            <p:spPr>
              <a:xfrm rot="741495">
                <a:off x="590188" y="6295754"/>
                <a:ext cx="364535" cy="373551"/>
              </a:xfrm>
              <a:prstGeom prst="rect">
                <a:avLst/>
              </a:prstGeom>
            </p:spPr>
          </p:pic>
          <p:pic>
            <p:nvPicPr>
              <p:cNvPr id="14" name="圖片 13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57" t="20132" r="15378" b="10933"/>
              <a:stretch/>
            </p:blipFill>
            <p:spPr>
              <a:xfrm rot="2517162">
                <a:off x="678251" y="6074296"/>
                <a:ext cx="364535" cy="373551"/>
              </a:xfrm>
              <a:prstGeom prst="rect">
                <a:avLst/>
              </a:prstGeom>
            </p:spPr>
          </p:pic>
          <p:pic>
            <p:nvPicPr>
              <p:cNvPr id="15" name="圖片 14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212" t="15689" r="12058" b="11096"/>
              <a:stretch/>
            </p:blipFill>
            <p:spPr>
              <a:xfrm rot="20802938">
                <a:off x="1680296" y="6045639"/>
                <a:ext cx="689900" cy="843211"/>
              </a:xfrm>
              <a:prstGeom prst="rect">
                <a:avLst/>
              </a:prstGeom>
            </p:spPr>
          </p:pic>
          <p:pic>
            <p:nvPicPr>
              <p:cNvPr id="16" name="圖片 15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212" t="15689" r="12058" b="11096"/>
              <a:stretch/>
            </p:blipFill>
            <p:spPr>
              <a:xfrm rot="20802938">
                <a:off x="2026747" y="5828853"/>
                <a:ext cx="689900" cy="843211"/>
              </a:xfrm>
              <a:prstGeom prst="rect">
                <a:avLst/>
              </a:prstGeom>
            </p:spPr>
          </p:pic>
          <p:pic>
            <p:nvPicPr>
              <p:cNvPr id="17" name="圖片 16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212" t="15689" r="12058" b="11096"/>
              <a:stretch/>
            </p:blipFill>
            <p:spPr>
              <a:xfrm rot="20802938">
                <a:off x="2302067" y="6100220"/>
                <a:ext cx="689900" cy="843211"/>
              </a:xfrm>
              <a:prstGeom prst="rect">
                <a:avLst/>
              </a:prstGeom>
            </p:spPr>
          </p:pic>
          <p:pic>
            <p:nvPicPr>
              <p:cNvPr id="18" name="圖片 17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220" t="8413" r="13350"/>
              <a:stretch/>
            </p:blipFill>
            <p:spPr>
              <a:xfrm rot="18709696">
                <a:off x="671296" y="5271689"/>
                <a:ext cx="1024161" cy="1260692"/>
              </a:xfrm>
              <a:prstGeom prst="rect">
                <a:avLst/>
              </a:prstGeom>
            </p:spPr>
          </p:pic>
          <p:pic>
            <p:nvPicPr>
              <p:cNvPr id="19" name="圖片 18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57" t="20132" r="15378" b="10933"/>
              <a:stretch/>
            </p:blipFill>
            <p:spPr>
              <a:xfrm>
                <a:off x="512881" y="6482130"/>
                <a:ext cx="364535" cy="373551"/>
              </a:xfrm>
              <a:prstGeom prst="rect">
                <a:avLst/>
              </a:prstGeom>
            </p:spPr>
          </p:pic>
          <p:pic>
            <p:nvPicPr>
              <p:cNvPr id="20" name="圖片 19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57" t="20132" r="15378" b="10933"/>
              <a:stretch/>
            </p:blipFill>
            <p:spPr>
              <a:xfrm>
                <a:off x="235569" y="6383208"/>
                <a:ext cx="364535" cy="373551"/>
              </a:xfrm>
              <a:prstGeom prst="rect">
                <a:avLst/>
              </a:prstGeom>
            </p:spPr>
          </p:pic>
        </p:grpSp>
        <p:pic>
          <p:nvPicPr>
            <p:cNvPr id="9" name="圖片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38" t="27431" r="17894" b="7912"/>
            <a:stretch/>
          </p:blipFill>
          <p:spPr>
            <a:xfrm rot="1281987">
              <a:off x="841979" y="6047972"/>
              <a:ext cx="861932" cy="8683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38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1384348" y="1179601"/>
            <a:ext cx="9423304" cy="431189"/>
            <a:chOff x="994125" y="683172"/>
            <a:chExt cx="7067478" cy="431189"/>
          </a:xfrm>
        </p:grpSpPr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xmlns="" id="{A8258711-92A6-47C2-995D-60C1C0D49946}"/>
                </a:ext>
              </a:extLst>
            </p:cNvPr>
            <p:cNvSpPr txBox="1"/>
            <p:nvPr/>
          </p:nvSpPr>
          <p:spPr>
            <a:xfrm>
              <a:off x="3455920" y="745029"/>
              <a:ext cx="22321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二級廠</a:t>
              </a: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xmlns="" id="{999B0659-DEAD-471C-877E-F01F0F6718A1}"/>
                </a:ext>
              </a:extLst>
            </p:cNvPr>
            <p:cNvSpPr txBox="1"/>
            <p:nvPr/>
          </p:nvSpPr>
          <p:spPr>
            <a:xfrm>
              <a:off x="7142889" y="683172"/>
              <a:ext cx="918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三級廠</a:t>
              </a:r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xmlns="" id="{F6D62CB5-FCEF-4590-A810-83B859B9233D}"/>
                </a:ext>
              </a:extLst>
            </p:cNvPr>
            <p:cNvSpPr txBox="1"/>
            <p:nvPr/>
          </p:nvSpPr>
          <p:spPr>
            <a:xfrm>
              <a:off x="994125" y="745029"/>
              <a:ext cx="918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一級廠</a:t>
              </a:r>
            </a:p>
          </p:txBody>
        </p: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15722259-FBC4-4CA9-9763-98A1FF270D45}"/>
              </a:ext>
            </a:extLst>
          </p:cNvPr>
          <p:cNvSpPr/>
          <p:nvPr/>
        </p:nvSpPr>
        <p:spPr>
          <a:xfrm>
            <a:off x="5537684" y="5467760"/>
            <a:ext cx="846827" cy="3907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xmlns="" id="{5EDAE209-90D7-4897-8BAD-27F8ACFCE4A3}"/>
              </a:ext>
            </a:extLst>
          </p:cNvPr>
          <p:cNvSpPr txBox="1"/>
          <p:nvPr/>
        </p:nvSpPr>
        <p:spPr>
          <a:xfrm>
            <a:off x="911426" y="3158684"/>
            <a:ext cx="27503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廢紙→工業用紙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牛皮面紙、瓦楞芯紙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以正隆、永豐餘及榮成為主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xmlns="" id="{DC7EEBB2-A8FE-48FF-A8DC-F87E61552261}"/>
              </a:ext>
            </a:extLst>
          </p:cNvPr>
          <p:cNvSpPr txBox="1"/>
          <p:nvPr/>
        </p:nvSpPr>
        <p:spPr>
          <a:xfrm>
            <a:off x="4607894" y="3159965"/>
            <a:ext cx="25448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工業用紙→紙板</a:t>
            </a:r>
            <a:endParaRPr lang="en-US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正隆、永豐餘及榮成等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多家廠商，年產量約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萬噸</a:t>
            </a:r>
          </a:p>
        </p:txBody>
      </p:sp>
      <p:pic>
        <p:nvPicPr>
          <p:cNvPr id="24" name="圖片 23">
            <a:extLst>
              <a:ext uri="{FF2B5EF4-FFF2-40B4-BE49-F238E27FC236}">
                <a16:creationId xmlns:a16="http://schemas.microsoft.com/office/drawing/2014/main" xmlns="" id="{5B41575D-32FA-4880-AC01-6F2F3E8BE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75" b="90625" l="2353" r="95000">
                        <a14:foregroundMark x1="5294" y1="14844" x2="6471" y2="35156"/>
                        <a14:foregroundMark x1="3235" y1="15625" x2="4706" y2="35938"/>
                        <a14:foregroundMark x1="93235" y1="47656" x2="92647" y2="70313"/>
                        <a14:foregroundMark x1="57647" y1="23438" x2="95000" y2="42969"/>
                        <a14:foregroundMark x1="64706" y1="90625" x2="71176" y2="8984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34566" y="1885967"/>
            <a:ext cx="2718167" cy="1023310"/>
          </a:xfrm>
          <a:prstGeom prst="rect">
            <a:avLst/>
          </a:prstGeom>
        </p:spPr>
      </p:pic>
      <p:pic>
        <p:nvPicPr>
          <p:cNvPr id="26" name="圖片 25">
            <a:extLst>
              <a:ext uri="{FF2B5EF4-FFF2-40B4-BE49-F238E27FC236}">
                <a16:creationId xmlns:a16="http://schemas.microsoft.com/office/drawing/2014/main" xmlns="" id="{DFFD2C22-3C1D-43E3-B181-E902A4AACD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228" b="91772" l="2525" r="95455">
                        <a14:foregroundMark x1="10606" y1="14557" x2="10101" y2="67722"/>
                        <a14:foregroundMark x1="24242" y1="14557" x2="27778" y2="67722"/>
                        <a14:foregroundMark x1="4545" y1="26582" x2="4545" y2="58861"/>
                        <a14:foregroundMark x1="13636" y1="8228" x2="34343" y2="12025"/>
                        <a14:foregroundMark x1="91414" y1="22785" x2="91919" y2="56962"/>
                        <a14:foregroundMark x1="95455" y1="34810" x2="95455" y2="50633"/>
                        <a14:foregroundMark x1="20202" y1="91772" x2="30303" y2="9177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42403" y="1918295"/>
            <a:ext cx="1391148" cy="1110108"/>
          </a:xfrm>
          <a:prstGeom prst="rect">
            <a:avLst/>
          </a:prstGeom>
        </p:spPr>
      </p:pic>
      <p:pic>
        <p:nvPicPr>
          <p:cNvPr id="28" name="圖片 27">
            <a:extLst>
              <a:ext uri="{FF2B5EF4-FFF2-40B4-BE49-F238E27FC236}">
                <a16:creationId xmlns:a16="http://schemas.microsoft.com/office/drawing/2014/main" xmlns="" id="{52D46484-22B8-48C2-B2ED-163792AD70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83" b="90217" l="4701" r="98718">
                        <a14:foregroundMark x1="4701" y1="36957" x2="11966" y2="42935"/>
                        <a14:foregroundMark x1="94017" y1="30978" x2="88462" y2="44565"/>
                        <a14:foregroundMark x1="98718" y1="29348" x2="98718" y2="29348"/>
                        <a14:foregroundMark x1="33333" y1="89130" x2="40171" y2="9021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56540" y="1463280"/>
            <a:ext cx="2062731" cy="1621977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xmlns="" id="{90E696C5-F4F8-41D5-BCED-5EA45500B511}"/>
              </a:ext>
            </a:extLst>
          </p:cNvPr>
          <p:cNvSpPr txBox="1"/>
          <p:nvPr/>
        </p:nvSpPr>
        <p:spPr>
          <a:xfrm>
            <a:off x="9325689" y="3114724"/>
            <a:ext cx="23389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紙板→紙箱</a:t>
            </a:r>
            <a:endParaRPr lang="en-US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950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</a:t>
            </a:r>
            <a:endParaRPr lang="en-US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正隆、永豐餘及榮成亦有生產紙箱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xmlns="" id="{7D69972A-C355-4ACA-AC5E-44AC82254868}"/>
              </a:ext>
            </a:extLst>
          </p:cNvPr>
          <p:cNvSpPr txBox="1"/>
          <p:nvPr/>
        </p:nvSpPr>
        <p:spPr>
          <a:xfrm>
            <a:off x="1044101" y="4180393"/>
            <a:ext cx="4475836" cy="2378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 eaLnBrk="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紙箱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原料</a:t>
            </a:r>
            <a:r>
              <a:rPr lang="zh-TW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廢紙年使用量約</a:t>
            </a:r>
            <a:r>
              <a:rPr lang="en-US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400</a:t>
            </a:r>
            <a:r>
              <a:rPr lang="zh-TW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萬噸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國內回收約</a:t>
            </a:r>
            <a:r>
              <a:rPr lang="en-US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270</a:t>
            </a:r>
            <a:r>
              <a:rPr lang="zh-TW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萬噸</a:t>
            </a:r>
            <a:r>
              <a:rPr lang="zh-TW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，國外進口約</a:t>
            </a:r>
            <a:r>
              <a:rPr lang="en-US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130</a:t>
            </a:r>
            <a:r>
              <a:rPr lang="zh-TW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萬噸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，來源數量充足。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lvl="0" indent="-285750" algn="just" eaLnBrk="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工紙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110</a:t>
            </a:r>
            <a:r>
              <a:rPr lang="zh-TW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1-2</a:t>
            </a:r>
            <a:r>
              <a:rPr lang="zh-TW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月較去年同期內銷量</a:t>
            </a:r>
            <a:r>
              <a:rPr lang="zh-TW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增</a:t>
            </a:r>
            <a:r>
              <a:rPr lang="en-US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21%</a:t>
            </a:r>
            <a:r>
              <a:rPr lang="zh-TW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、外銷量</a:t>
            </a:r>
            <a:r>
              <a:rPr lang="zh-TW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減</a:t>
            </a:r>
            <a:r>
              <a:rPr lang="en-US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38.5%</a:t>
            </a:r>
            <a:r>
              <a:rPr lang="zh-TW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，優先供應國內需求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xmlns="" id="{AA01593D-2FDC-4174-B41D-430644B8D0C5}"/>
              </a:ext>
            </a:extLst>
          </p:cNvPr>
          <p:cNvSpPr txBox="1"/>
          <p:nvPr/>
        </p:nvSpPr>
        <p:spPr>
          <a:xfrm>
            <a:off x="6384510" y="4206881"/>
            <a:ext cx="4634761" cy="1506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 eaLnBrk="0">
              <a:lnSpc>
                <a:spcPts val="28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因出口及國內民生消費暢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旺，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紙箱需求突增，造成</a:t>
            </a:r>
            <a:r>
              <a:rPr lang="zh-TW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紙板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供應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暫時性</a:t>
            </a:r>
            <a:r>
              <a:rPr lang="zh-TW" alt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延遲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，進而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導致下游</a:t>
            </a:r>
            <a:r>
              <a:rPr lang="zh-TW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紙箱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成品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交貨期</a:t>
            </a:r>
            <a:r>
              <a:rPr lang="zh-TW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延長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 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箭號: 向右 2">
            <a:extLst>
              <a:ext uri="{FF2B5EF4-FFF2-40B4-BE49-F238E27FC236}">
                <a16:creationId xmlns:a16="http://schemas.microsoft.com/office/drawing/2014/main" xmlns="" id="{8FCF8F1B-5882-465C-AA0C-36BCC8663B40}"/>
              </a:ext>
            </a:extLst>
          </p:cNvPr>
          <p:cNvSpPr/>
          <p:nvPr/>
        </p:nvSpPr>
        <p:spPr>
          <a:xfrm>
            <a:off x="3193843" y="1918297"/>
            <a:ext cx="935864" cy="8550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箭號: 向右 24">
            <a:extLst>
              <a:ext uri="{FF2B5EF4-FFF2-40B4-BE49-F238E27FC236}">
                <a16:creationId xmlns:a16="http://schemas.microsoft.com/office/drawing/2014/main" xmlns="" id="{B13C77A4-AA20-45D8-80AB-BFEDBD2A8471}"/>
              </a:ext>
            </a:extLst>
          </p:cNvPr>
          <p:cNvSpPr/>
          <p:nvPr/>
        </p:nvSpPr>
        <p:spPr>
          <a:xfrm>
            <a:off x="7744052" y="2045840"/>
            <a:ext cx="935864" cy="8550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xmlns="" id="{E7548681-983F-4CF5-B8C6-1C16DCCBD200}"/>
              </a:ext>
            </a:extLst>
          </p:cNvPr>
          <p:cNvSpPr txBox="1"/>
          <p:nvPr/>
        </p:nvSpPr>
        <p:spPr>
          <a:xfrm>
            <a:off x="581026" y="215017"/>
            <a:ext cx="113061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瓦楞紙箱產業鏈分析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xmlns="" id="{5A1AB746-7F89-4875-B356-14234E6FF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5D0D-68B7-4AA3-91E7-137A680567E0}" type="slidenum">
              <a:rPr lang="zh-TW" altLang="en-US" b="0" smtClean="0"/>
              <a:pPr/>
              <a:t>2</a:t>
            </a:fld>
            <a:endParaRPr lang="zh-TW" altLang="en-US" b="0" dirty="0"/>
          </a:p>
        </p:txBody>
      </p:sp>
    </p:spTree>
    <p:extLst>
      <p:ext uri="{BB962C8B-B14F-4D97-AF65-F5344CB8AC3E}">
        <p14:creationId xmlns:p14="http://schemas.microsoft.com/office/powerpoint/2010/main" val="19434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865881" y="263769"/>
            <a:ext cx="7243968" cy="747346"/>
          </a:xfr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100000">
                <a:schemeClr val="accent3">
                  <a:shade val="93000"/>
                  <a:satMod val="130000"/>
                </a:schemeClr>
              </a:gs>
              <a:gs pos="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國內蔬果生產量及紙箱需求</a:t>
            </a:r>
            <a:endParaRPr lang="zh-TW" altLang="en-US" sz="4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1405205" y="1207312"/>
            <a:ext cx="8229600" cy="2627559"/>
            <a:chOff x="756139" y="1705707"/>
            <a:chExt cx="8043445" cy="3233180"/>
          </a:xfrm>
        </p:grpSpPr>
        <p:sp>
          <p:nvSpPr>
            <p:cNvPr id="11" name="圓角矩形 10"/>
            <p:cNvSpPr/>
            <p:nvPr/>
          </p:nvSpPr>
          <p:spPr>
            <a:xfrm>
              <a:off x="756139" y="1705707"/>
              <a:ext cx="8043445" cy="313885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b="1" dirty="0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923193" y="1705707"/>
              <a:ext cx="6356588" cy="1691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5000"/>
                </a:lnSpc>
              </a:pPr>
              <a:r>
                <a:rPr lang="zh-TW" altLang="en-US" sz="2800" b="1" dirty="0" smtClean="0"/>
                <a:t>國內</a:t>
              </a:r>
              <a:r>
                <a:rPr lang="zh-TW" altLang="en-US" sz="2800" b="1" dirty="0" smtClean="0">
                  <a:solidFill>
                    <a:srgbClr val="FF0000"/>
                  </a:solidFill>
                </a:rPr>
                <a:t>蔬菜</a:t>
              </a:r>
              <a:r>
                <a:rPr lang="zh-TW" altLang="en-US" sz="2800" b="1" dirty="0" smtClean="0"/>
                <a:t>生產量平均</a:t>
              </a:r>
              <a:r>
                <a:rPr lang="en-US" altLang="zh-TW" sz="2800" b="1" u="sng" dirty="0" smtClean="0">
                  <a:solidFill>
                    <a:srgbClr val="FF0000"/>
                  </a:solidFill>
                </a:rPr>
                <a:t>280</a:t>
              </a:r>
              <a:r>
                <a:rPr lang="zh-TW" altLang="en-US" sz="2800" b="1" u="sng" dirty="0" smtClean="0">
                  <a:solidFill>
                    <a:srgbClr val="FF0000"/>
                  </a:solidFill>
                </a:rPr>
                <a:t>萬</a:t>
              </a:r>
              <a:r>
                <a:rPr lang="zh-TW" altLang="en-US" sz="2800" b="1" dirty="0" smtClean="0"/>
                <a:t>公噸</a:t>
              </a:r>
              <a:r>
                <a:rPr lang="en-US" altLang="zh-TW" sz="2800" b="1" dirty="0" smtClean="0"/>
                <a:t>/</a:t>
              </a:r>
              <a:r>
                <a:rPr lang="zh-TW" altLang="en-US" sz="2800" b="1" dirty="0" smtClean="0"/>
                <a:t>年</a:t>
              </a:r>
              <a:endParaRPr lang="en-US" altLang="zh-TW" sz="2800" b="1" dirty="0" smtClean="0"/>
            </a:p>
            <a:p>
              <a:pPr>
                <a:lnSpc>
                  <a:spcPts val="5000"/>
                </a:lnSpc>
              </a:pPr>
              <a:r>
                <a:rPr lang="zh-TW" altLang="en-US" sz="2800" b="1" dirty="0"/>
                <a:t> </a:t>
              </a:r>
              <a:r>
                <a:rPr lang="zh-TW" altLang="en-US" sz="2800" b="1" dirty="0" smtClean="0"/>
                <a:t>                     年所需紙箱約</a:t>
              </a:r>
              <a:r>
                <a:rPr lang="en-US" altLang="zh-TW" sz="2800" b="1" dirty="0" smtClean="0"/>
                <a:t>9,800</a:t>
              </a:r>
              <a:r>
                <a:rPr lang="zh-TW" altLang="en-US" sz="2800" b="1" dirty="0" smtClean="0"/>
                <a:t>萬個。</a:t>
              </a:r>
              <a:endParaRPr lang="zh-TW" altLang="en-US" sz="2800" b="1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923193" y="3247292"/>
              <a:ext cx="6356588" cy="1691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5000"/>
                </a:lnSpc>
              </a:pPr>
              <a:r>
                <a:rPr lang="zh-TW" altLang="en-US" sz="2800" b="1" dirty="0" smtClean="0"/>
                <a:t>國內</a:t>
              </a:r>
              <a:r>
                <a:rPr lang="zh-TW" altLang="en-US" sz="2800" b="1" dirty="0" smtClean="0">
                  <a:solidFill>
                    <a:srgbClr val="FF0000"/>
                  </a:solidFill>
                </a:rPr>
                <a:t>水果</a:t>
              </a:r>
              <a:r>
                <a:rPr lang="zh-TW" altLang="en-US" sz="2800" b="1" dirty="0" smtClean="0"/>
                <a:t>生產量平均</a:t>
              </a:r>
              <a:r>
                <a:rPr lang="en-US" altLang="zh-TW" sz="2800" b="1" u="sng" dirty="0" smtClean="0">
                  <a:solidFill>
                    <a:srgbClr val="FF0000"/>
                  </a:solidFill>
                </a:rPr>
                <a:t>255</a:t>
              </a:r>
              <a:r>
                <a:rPr lang="zh-TW" altLang="en-US" sz="2800" b="1" u="sng" dirty="0" smtClean="0">
                  <a:solidFill>
                    <a:srgbClr val="FF0000"/>
                  </a:solidFill>
                </a:rPr>
                <a:t>萬</a:t>
              </a:r>
              <a:r>
                <a:rPr lang="zh-TW" altLang="en-US" sz="2800" b="1" dirty="0" smtClean="0"/>
                <a:t>公噸</a:t>
              </a:r>
              <a:r>
                <a:rPr lang="en-US" altLang="zh-TW" sz="2800" b="1" dirty="0"/>
                <a:t>/</a:t>
              </a:r>
              <a:r>
                <a:rPr lang="zh-TW" altLang="en-US" sz="2800" b="1" dirty="0" smtClean="0"/>
                <a:t>年</a:t>
              </a:r>
              <a:endParaRPr lang="en-US" altLang="zh-TW" sz="2800" b="1" dirty="0" smtClean="0"/>
            </a:p>
            <a:p>
              <a:pPr>
                <a:lnSpc>
                  <a:spcPts val="5000"/>
                </a:lnSpc>
              </a:pPr>
              <a:r>
                <a:rPr lang="zh-TW" altLang="en-US" sz="2800" b="1" dirty="0"/>
                <a:t> </a:t>
              </a:r>
              <a:r>
                <a:rPr lang="zh-TW" altLang="en-US" sz="2800" b="1" dirty="0" smtClean="0"/>
                <a:t>                     年所需紙箱約</a:t>
              </a:r>
              <a:r>
                <a:rPr lang="en-US" altLang="zh-TW" sz="2800" b="1" dirty="0" smtClean="0"/>
                <a:t>8,500</a:t>
              </a:r>
              <a:r>
                <a:rPr lang="zh-TW" altLang="en-US" sz="2800" b="1" dirty="0" smtClean="0"/>
                <a:t>萬個。</a:t>
              </a:r>
              <a:endParaRPr lang="zh-TW" altLang="en-US" sz="2800" b="1" dirty="0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1828417" y="3937926"/>
            <a:ext cx="7485714" cy="1655813"/>
            <a:chOff x="983804" y="4882954"/>
            <a:chExt cx="9298270" cy="165581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3" name="圓角矩形 12"/>
            <p:cNvSpPr/>
            <p:nvPr/>
          </p:nvSpPr>
          <p:spPr>
            <a:xfrm>
              <a:off x="983804" y="4882954"/>
              <a:ext cx="9298270" cy="1576753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00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1154724" y="5061439"/>
              <a:ext cx="8956429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lnSpc>
                  <a:spcPts val="5400"/>
                </a:lnSpc>
              </a:pPr>
              <a:r>
                <a:rPr lang="zh-TW" altLang="en-US" sz="2800" b="1" u="sng" dirty="0" smtClean="0"/>
                <a:t>合計</a:t>
              </a:r>
              <a:r>
                <a:rPr lang="zh-TW" altLang="en-US" sz="2800" b="1" u="sng" dirty="0" smtClean="0">
                  <a:solidFill>
                    <a:srgbClr val="FF0000"/>
                  </a:solidFill>
                </a:rPr>
                <a:t>蔬果</a:t>
              </a:r>
              <a:r>
                <a:rPr lang="zh-TW" altLang="en-US" sz="2800" b="1" u="sng" dirty="0" smtClean="0"/>
                <a:t>生產量平均</a:t>
              </a:r>
              <a:r>
                <a:rPr lang="en-US" altLang="zh-TW" sz="2800" b="1" u="sng" dirty="0" smtClean="0">
                  <a:solidFill>
                    <a:srgbClr val="FF0000"/>
                  </a:solidFill>
                </a:rPr>
                <a:t>535</a:t>
              </a:r>
              <a:r>
                <a:rPr lang="zh-TW" altLang="en-US" sz="2800" b="1" u="sng" dirty="0" smtClean="0">
                  <a:solidFill>
                    <a:srgbClr val="FF0000"/>
                  </a:solidFill>
                </a:rPr>
                <a:t>萬</a:t>
              </a:r>
              <a:r>
                <a:rPr lang="zh-TW" altLang="en-US" sz="2800" b="1" u="sng" dirty="0" smtClean="0"/>
                <a:t>公噸</a:t>
              </a:r>
              <a:r>
                <a:rPr lang="en-US" altLang="zh-TW" sz="2800" b="1" u="sng" dirty="0"/>
                <a:t>/</a:t>
              </a:r>
              <a:r>
                <a:rPr lang="zh-TW" altLang="en-US" sz="2800" b="1" u="sng" dirty="0" smtClean="0"/>
                <a:t>年</a:t>
              </a:r>
              <a:endParaRPr lang="en-US" altLang="zh-TW" sz="2800" b="1" u="sng" dirty="0" smtClean="0"/>
            </a:p>
            <a:p>
              <a:pPr>
                <a:lnSpc>
                  <a:spcPts val="5400"/>
                </a:lnSpc>
              </a:pPr>
              <a:r>
                <a:rPr lang="zh-TW" altLang="en-US" sz="2800" b="1" dirty="0"/>
                <a:t> </a:t>
              </a:r>
              <a:r>
                <a:rPr lang="zh-TW" altLang="en-US" sz="2800" b="1" dirty="0" smtClean="0"/>
                <a:t>                        </a:t>
              </a:r>
              <a:r>
                <a:rPr lang="zh-TW" altLang="en-US" sz="2800" b="1" u="sng" dirty="0" smtClean="0"/>
                <a:t>年所需紙箱約</a:t>
              </a:r>
              <a:r>
                <a:rPr lang="en-US" altLang="zh-TW" sz="2800" b="1" u="sng" dirty="0" smtClean="0">
                  <a:solidFill>
                    <a:srgbClr val="FF0000"/>
                  </a:solidFill>
                </a:rPr>
                <a:t>1.8</a:t>
              </a:r>
              <a:r>
                <a:rPr lang="zh-TW" altLang="en-US" sz="2800" b="1" u="sng" dirty="0" smtClean="0">
                  <a:solidFill>
                    <a:srgbClr val="FF0000"/>
                  </a:solidFill>
                </a:rPr>
                <a:t>億</a:t>
              </a:r>
              <a:r>
                <a:rPr lang="zh-TW" altLang="en-US" sz="2800" b="1" u="sng" dirty="0" smtClean="0"/>
                <a:t>個</a:t>
              </a:r>
              <a:r>
                <a:rPr lang="zh-TW" altLang="en-US" sz="2800" b="1" u="sng" dirty="0"/>
                <a:t>紙箱。</a:t>
              </a:r>
            </a:p>
          </p:txBody>
        </p:sp>
      </p:grpSp>
      <p:sp>
        <p:nvSpPr>
          <p:cNvPr id="17" name="文字方塊 16"/>
          <p:cNvSpPr txBox="1"/>
          <p:nvPr/>
        </p:nvSpPr>
        <p:spPr>
          <a:xfrm>
            <a:off x="817378" y="5531361"/>
            <a:ext cx="8520081" cy="108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00"/>
              </a:lnSpc>
            </a:pPr>
            <a:r>
              <a:rPr lang="zh-TW" altLang="en-US" sz="2400" b="1" u="sng" dirty="0" smtClean="0">
                <a:solidFill>
                  <a:srgbClr val="FF0000"/>
                </a:solidFill>
              </a:rPr>
              <a:t>經調查蔬果產地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16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家共同運銷農民團體紙箱有延遲短缺情形，每月約延遲短缺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67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萬個紙箱。</a:t>
            </a:r>
            <a:endParaRPr lang="zh-TW" alt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00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4772" y="612230"/>
            <a:ext cx="8147536" cy="1664977"/>
          </a:xfr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100000">
                <a:schemeClr val="accent3">
                  <a:shade val="93000"/>
                  <a:satMod val="130000"/>
                </a:schemeClr>
              </a:gs>
              <a:gs pos="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跨部會產官協調 </a:t>
            </a:r>
            <a:r>
              <a:rPr lang="en-US" altLang="zh-TW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</a:t>
            </a:r>
            <a:r>
              <a:rPr lang="zh-TW" altLang="zh-TW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解決農</a:t>
            </a:r>
            <a:r>
              <a:rPr lang="zh-TW" altLang="zh-TW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蔬果</a:t>
            </a:r>
            <a:r>
              <a:rPr lang="zh-TW" altLang="zh-TW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紙箱</a:t>
            </a:r>
            <a:r>
              <a:rPr lang="zh-TW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短缺</a:t>
            </a:r>
            <a:r>
              <a:rPr lang="zh-TW" altLang="zh-TW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</a:t>
            </a:r>
            <a:endParaRPr lang="zh-TW" altLang="en-US" sz="4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5162" y="2532176"/>
            <a:ext cx="8052523" cy="368356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行政院本</a:t>
            </a:r>
            <a:r>
              <a:rPr lang="en-US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(4)</a:t>
            </a: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</a:t>
            </a: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日邀</a:t>
            </a:r>
            <a:r>
              <a:rPr lang="zh-TW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集</a:t>
            </a:r>
            <a:r>
              <a:rPr lang="zh-TW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經濟部</a:t>
            </a:r>
            <a:r>
              <a:rPr lang="zh-TW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農委會、</a:t>
            </a:r>
            <a:r>
              <a:rPr lang="zh-TW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紙</a:t>
            </a:r>
            <a:r>
              <a:rPr lang="zh-TW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器公會</a:t>
            </a:r>
            <a:r>
              <a:rPr lang="zh-TW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zh-TW" altLang="zh-TW" sz="3600" b="1" dirty="0" smtClean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永豐餘、正隆及榮成</a:t>
            </a: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</a:t>
            </a:r>
            <a:r>
              <a:rPr lang="zh-TW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三大</a:t>
            </a:r>
            <a:r>
              <a:rPr lang="zh-TW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紙廠研商</a:t>
            </a:r>
            <a:r>
              <a:rPr lang="zh-TW" altLang="zh-TW" sz="3600" b="1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解決農</a:t>
            </a:r>
            <a:r>
              <a:rPr lang="zh-TW" altLang="zh-TW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</a:t>
            </a:r>
            <a:r>
              <a:rPr lang="zh-TW" altLang="en-US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蔬果</a:t>
            </a:r>
            <a:r>
              <a:rPr lang="zh-TW" altLang="zh-TW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紙箱</a:t>
            </a:r>
            <a:r>
              <a:rPr lang="zh-TW" altLang="en-US" sz="3600" b="1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短缺</a:t>
            </a:r>
            <a:r>
              <a:rPr lang="zh-TW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問題，</a:t>
            </a: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並</a:t>
            </a:r>
            <a:r>
              <a:rPr lang="zh-TW" altLang="en-US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達成共識</a:t>
            </a: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，儘速協處。</a:t>
            </a:r>
            <a:endParaRPr lang="zh-TW" altLang="en-US" sz="36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9069860" y="5443873"/>
            <a:ext cx="2012597" cy="1298274"/>
            <a:chOff x="8756045" y="5193606"/>
            <a:chExt cx="2012597" cy="1298274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12" t="15689" r="12058" b="11096"/>
            <a:stretch/>
          </p:blipFill>
          <p:spPr>
            <a:xfrm rot="20802938">
              <a:off x="9169695" y="5376135"/>
              <a:ext cx="623985" cy="683383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12" t="15689" r="12058" b="11096"/>
            <a:stretch/>
          </p:blipFill>
          <p:spPr>
            <a:xfrm rot="20802938">
              <a:off x="9641079" y="5714092"/>
              <a:ext cx="623985" cy="683383"/>
            </a:xfrm>
            <a:prstGeom prst="rect">
              <a:avLst/>
            </a:prstGeom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12" t="15689" r="12058" b="11096"/>
            <a:stretch/>
          </p:blipFill>
          <p:spPr>
            <a:xfrm rot="20802938">
              <a:off x="9520364" y="5193606"/>
              <a:ext cx="623985" cy="683383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12" t="15689" r="12058" b="11096"/>
            <a:stretch/>
          </p:blipFill>
          <p:spPr>
            <a:xfrm rot="20802938">
              <a:off x="9226129" y="5808497"/>
              <a:ext cx="623985" cy="683383"/>
            </a:xfrm>
            <a:prstGeom prst="rect">
              <a:avLst/>
            </a:prstGeom>
          </p:spPr>
        </p:pic>
        <p:pic>
          <p:nvPicPr>
            <p:cNvPr id="10" name="圖片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12" t="15689" r="12058" b="11096"/>
            <a:stretch/>
          </p:blipFill>
          <p:spPr>
            <a:xfrm rot="20802938">
              <a:off x="9990448" y="5404404"/>
              <a:ext cx="623985" cy="683383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12" t="15689" r="12058" b="11096"/>
            <a:stretch/>
          </p:blipFill>
          <p:spPr>
            <a:xfrm rot="20802938">
              <a:off x="8756045" y="5773023"/>
              <a:ext cx="623985" cy="683383"/>
            </a:xfrm>
            <a:prstGeom prst="rect">
              <a:avLst/>
            </a:prstGeom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12" t="15689" r="12058" b="11096"/>
            <a:stretch/>
          </p:blipFill>
          <p:spPr>
            <a:xfrm rot="20802938">
              <a:off x="10144657" y="5804071"/>
              <a:ext cx="623985" cy="6833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934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7382" y="1054408"/>
            <a:ext cx="6893325" cy="1143000"/>
          </a:xfrm>
          <a:solidFill>
            <a:schemeClr val="accent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l"/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、三大</a:t>
            </a:r>
            <a:r>
              <a:rPr lang="zh-TW" alt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紙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廠承諾</a:t>
            </a:r>
            <a:r>
              <a:rPr lang="zh-TW" alt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農業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優先</a:t>
            </a:r>
            <a:endParaRPr lang="zh-TW" altLang="en-US"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2708921"/>
            <a:ext cx="7271658" cy="3430622"/>
          </a:xfrm>
        </p:spPr>
        <p:txBody>
          <a:bodyPr>
            <a:normAutofit lnSpcReduction="10000"/>
          </a:bodyPr>
          <a:lstStyle/>
          <a:p>
            <a:pPr marL="501650" indent="-501650" algn="just">
              <a:lnSpc>
                <a:spcPct val="150000"/>
              </a:lnSpc>
              <a:buNone/>
            </a:pP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․</a:t>
            </a:r>
            <a:r>
              <a:rPr lang="zh-TW" altLang="zh-TW" sz="3600" b="1" dirty="0" smtClean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永豐餘</a:t>
            </a:r>
            <a:r>
              <a:rPr lang="zh-TW" altLang="zh-TW" sz="3600" b="1" dirty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、正隆及榮成</a:t>
            </a:r>
            <a:r>
              <a:rPr lang="zh-TW" altLang="zh-TW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等三大紙</a:t>
            </a:r>
            <a:r>
              <a:rPr lang="zh-TW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廠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同意</a:t>
            </a:r>
            <a:r>
              <a:rPr lang="zh-TW" altLang="zh-TW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全力配合</a:t>
            </a:r>
            <a:r>
              <a:rPr lang="zh-TW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，優先</a:t>
            </a:r>
            <a:r>
              <a:rPr lang="zh-TW" altLang="en-US" sz="3600" b="1" dirty="0" smtClean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提供產能</a:t>
            </a:r>
            <a:r>
              <a:rPr lang="zh-TW" altLang="zh-TW" sz="3600" b="1" dirty="0" smtClean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生產</a:t>
            </a:r>
            <a:r>
              <a:rPr lang="zh-TW" altLang="zh-TW" sz="3600" b="1" dirty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</a:t>
            </a:r>
            <a:r>
              <a:rPr lang="zh-TW" altLang="zh-TW" sz="3600" b="1" dirty="0" smtClean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b="1" dirty="0" smtClean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蔬果</a:t>
            </a:r>
            <a:r>
              <a:rPr lang="zh-TW" altLang="zh-TW" sz="3600" b="1" dirty="0" smtClean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紙箱</a:t>
            </a:r>
            <a:r>
              <a:rPr lang="zh-TW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解決</a:t>
            </a:r>
            <a:r>
              <a:rPr lang="zh-TW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近日紙箱</a:t>
            </a:r>
            <a:r>
              <a:rPr lang="zh-TW" altLang="zh-TW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短缺問題</a:t>
            </a:r>
            <a:r>
              <a:rPr lang="zh-TW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7606771" y="5205055"/>
            <a:ext cx="1922362" cy="1564308"/>
            <a:chOff x="8045131" y="4813609"/>
            <a:chExt cx="1922362" cy="1564308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38" t="27431" r="17894" b="7912"/>
            <a:stretch/>
          </p:blipFill>
          <p:spPr>
            <a:xfrm rot="1281987">
              <a:off x="8045131" y="5475558"/>
              <a:ext cx="779580" cy="703730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0" t="8413" r="13350"/>
            <a:stretch/>
          </p:blipFill>
          <p:spPr>
            <a:xfrm rot="1005857">
              <a:off x="9137459" y="5026234"/>
              <a:ext cx="830034" cy="1140242"/>
            </a:xfrm>
            <a:prstGeom prst="rect">
              <a:avLst/>
            </a:prstGeom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0" t="8413" r="13350"/>
            <a:stretch/>
          </p:blipFill>
          <p:spPr>
            <a:xfrm rot="21274778">
              <a:off x="8946044" y="4813609"/>
              <a:ext cx="830034" cy="1140242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38" t="27431" r="17894" b="7912"/>
            <a:stretch/>
          </p:blipFill>
          <p:spPr>
            <a:xfrm rot="1281987">
              <a:off x="8521838" y="5048588"/>
              <a:ext cx="779580" cy="703730"/>
            </a:xfrm>
            <a:prstGeom prst="rect">
              <a:avLst/>
            </a:prstGeom>
          </p:spPr>
        </p:pic>
        <p:pic>
          <p:nvPicPr>
            <p:cNvPr id="10" name="圖片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38" t="27431" r="17894" b="7912"/>
            <a:stretch/>
          </p:blipFill>
          <p:spPr>
            <a:xfrm rot="1281987">
              <a:off x="8694021" y="5674187"/>
              <a:ext cx="779580" cy="703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3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4750" y="1841846"/>
            <a:ext cx="8763001" cy="4101335"/>
          </a:xfrm>
        </p:spPr>
        <p:txBody>
          <a:bodyPr>
            <a:noAutofit/>
          </a:bodyPr>
          <a:lstStyle/>
          <a:p>
            <a:pPr marL="404813" indent="-404813" algn="just" defTabSz="360363">
              <a:lnSpc>
                <a:spcPts val="47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536575" algn="l"/>
              </a:tabLst>
            </a:pP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․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農委會農糧署調查各大農民團體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每週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需紙箱之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類型、規格與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數量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，提供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給三大紙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廠（正隆、永豐餘、榮成）優先生產紙板，提供</a:t>
            </a: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級紙箱廠製成紙箱，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並於</a:t>
            </a:r>
            <a:r>
              <a:rPr lang="en-US" altLang="zh-TW" sz="3600" b="1" dirty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600" b="1" dirty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b="1" dirty="0" smtClean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供應農民團體所需。</a:t>
            </a:r>
            <a:endParaRPr lang="en-US" altLang="zh-TW" sz="36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04813" indent="-404813" algn="just" defTabSz="360363">
              <a:lnSpc>
                <a:spcPts val="47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536575" algn="l"/>
              </a:tabLst>
            </a:pP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․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青農或個別農民所需多元化規格紙箱，</a:t>
            </a:r>
            <a:r>
              <a:rPr lang="zh-TW" altLang="en-US" sz="3600" b="1" dirty="0" smtClean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農糧署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亦會調查需求洽請</a:t>
            </a:r>
            <a:r>
              <a:rPr lang="zh-TW" altLang="en-US" sz="3600" b="1" dirty="0" smtClean="0">
                <a:solidFill>
                  <a:schemeClr val="accent5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榮成紙業公司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協助生產製作。</a:t>
            </a:r>
            <a:endParaRPr lang="zh-TW" altLang="en-US" sz="3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01014" y="564972"/>
            <a:ext cx="8816737" cy="1143000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、農委會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擔任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平台 協調紙箱供應</a:t>
            </a:r>
            <a:endParaRPr lang="zh-TW" altLang="en-US" sz="4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65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7383" y="2429153"/>
            <a:ext cx="8224744" cy="3634190"/>
          </a:xfrm>
        </p:spPr>
        <p:txBody>
          <a:bodyPr>
            <a:normAutofit/>
          </a:bodyPr>
          <a:lstStyle/>
          <a:p>
            <a:pPr marL="182563" indent="-182563" algn="just">
              <a:lnSpc>
                <a:spcPct val="150000"/>
              </a:lnSpc>
              <a:buNone/>
            </a:pPr>
            <a:r>
              <a:rPr lang="en-US" altLang="zh-TW" sz="4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•</a:t>
            </a: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農委會協調</a:t>
            </a:r>
            <a:r>
              <a:rPr lang="zh-TW" altLang="en-US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各大農民團體</a:t>
            </a: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就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不同種類</a:t>
            </a: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蔬果，視需求提出</a:t>
            </a:r>
            <a:r>
              <a:rPr lang="zh-TW" altLang="en-US" sz="3600" b="1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</a:t>
            </a:r>
            <a:r>
              <a:rPr lang="zh-TW" altLang="en-US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版農用蔬果紙箱規格及數量</a:t>
            </a: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再由紙廠依需求急迫性陸續完成</a:t>
            </a:r>
            <a:r>
              <a:rPr lang="zh-TW" alt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生產供應。</a:t>
            </a:r>
            <a:endParaRPr lang="zh-TW" altLang="en-US" sz="36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11202" y="1035488"/>
            <a:ext cx="6417136" cy="1143000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、未來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朝公版紙箱規劃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7329237" y="5236023"/>
            <a:ext cx="2062731" cy="1621977"/>
            <a:chOff x="6893809" y="5236023"/>
            <a:chExt cx="2062731" cy="1621977"/>
          </a:xfrm>
        </p:grpSpPr>
        <p:pic>
          <p:nvPicPr>
            <p:cNvPr id="6" name="圖片 5">
              <a:extLst>
                <a:ext uri="{FF2B5EF4-FFF2-40B4-BE49-F238E27FC236}">
                  <a16:creationId xmlns="" xmlns:a16="http://schemas.microsoft.com/office/drawing/2014/main" id="{52D46484-22B8-48C2-B2ED-163792AD70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783" b="90217" l="4701" r="98718">
                          <a14:foregroundMark x1="4701" y1="36957" x2="11966" y2="42935"/>
                          <a14:foregroundMark x1="94017" y1="30978" x2="88462" y2="44565"/>
                          <a14:foregroundMark x1="98718" y1="29348" x2="98718" y2="29348"/>
                          <a14:foregroundMark x1="33333" y1="89130" x2="40171" y2="90217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893809" y="5236023"/>
              <a:ext cx="2062731" cy="1621977"/>
            </a:xfrm>
            <a:prstGeom prst="rect">
              <a:avLst/>
            </a:prstGeom>
          </p:spPr>
        </p:pic>
        <p:grpSp>
          <p:nvGrpSpPr>
            <p:cNvPr id="7" name="群組 11"/>
            <p:cNvGrpSpPr/>
            <p:nvPr/>
          </p:nvGrpSpPr>
          <p:grpSpPr>
            <a:xfrm>
              <a:off x="7137646" y="5386925"/>
              <a:ext cx="1648147" cy="869179"/>
              <a:chOff x="7137646" y="5386925"/>
              <a:chExt cx="1648147" cy="869179"/>
            </a:xfrm>
          </p:grpSpPr>
          <p:pic>
            <p:nvPicPr>
              <p:cNvPr id="8" name="圖片 7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038" t="27431" r="17894" b="7912"/>
              <a:stretch/>
            </p:blipFill>
            <p:spPr>
              <a:xfrm rot="947447">
                <a:off x="7535382" y="5386926"/>
                <a:ext cx="779580" cy="703730"/>
              </a:xfrm>
              <a:prstGeom prst="rect">
                <a:avLst/>
              </a:prstGeom>
            </p:spPr>
          </p:pic>
          <p:pic>
            <p:nvPicPr>
              <p:cNvPr id="9" name="圖片 8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038" t="27431" r="17894" b="7912"/>
              <a:stretch/>
            </p:blipFill>
            <p:spPr>
              <a:xfrm rot="947447">
                <a:off x="7456077" y="5552374"/>
                <a:ext cx="779580" cy="703730"/>
              </a:xfrm>
              <a:prstGeom prst="rect">
                <a:avLst/>
              </a:prstGeom>
            </p:spPr>
          </p:pic>
          <p:pic>
            <p:nvPicPr>
              <p:cNvPr id="10" name="圖片 9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038" t="27431" r="17894" b="7912"/>
              <a:stretch/>
            </p:blipFill>
            <p:spPr>
              <a:xfrm rot="947447">
                <a:off x="8006213" y="5386925"/>
                <a:ext cx="779580" cy="703730"/>
              </a:xfrm>
              <a:prstGeom prst="rect">
                <a:avLst/>
              </a:prstGeom>
            </p:spPr>
          </p:pic>
          <p:pic>
            <p:nvPicPr>
              <p:cNvPr id="11" name="圖片 10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038" t="27431" r="17894" b="7912"/>
              <a:stretch/>
            </p:blipFill>
            <p:spPr>
              <a:xfrm rot="947447">
                <a:off x="7137646" y="5386927"/>
                <a:ext cx="779580" cy="70373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408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497</Words>
  <Application>Microsoft Office PowerPoint</Application>
  <PresentationFormat>自訂</PresentationFormat>
  <Paragraphs>44</Paragraphs>
  <Slides>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多面向</vt:lpstr>
      <vt:lpstr>PowerPoint 簡報</vt:lpstr>
      <vt:lpstr>PowerPoint 簡報</vt:lpstr>
      <vt:lpstr>國內蔬果生產量及紙箱需求</vt:lpstr>
      <vt:lpstr>跨部會產官協調  共同解決農用蔬果紙箱短缺問題</vt:lpstr>
      <vt:lpstr>1、三大紙廠承諾農業優先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林姲岑</dc:creator>
  <cp:lastModifiedBy>李佳芳</cp:lastModifiedBy>
  <cp:revision>53</cp:revision>
  <cp:lastPrinted>2021-04-14T08:47:18Z</cp:lastPrinted>
  <dcterms:modified xsi:type="dcterms:W3CDTF">2021-04-14T08:49:10Z</dcterms:modified>
</cp:coreProperties>
</file>