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700" r:id="rId3"/>
    <p:sldMasterId id="2147483714" r:id="rId4"/>
    <p:sldMasterId id="2147483727" r:id="rId5"/>
  </p:sldMasterIdLst>
  <p:notesMasterIdLst>
    <p:notesMasterId r:id="rId20"/>
  </p:notesMasterIdLst>
  <p:handoutMasterIdLst>
    <p:handoutMasterId r:id="rId21"/>
  </p:handoutMasterIdLst>
  <p:sldIdLst>
    <p:sldId id="291" r:id="rId6"/>
    <p:sldId id="354" r:id="rId7"/>
    <p:sldId id="309" r:id="rId8"/>
    <p:sldId id="308" r:id="rId9"/>
    <p:sldId id="314" r:id="rId10"/>
    <p:sldId id="367" r:id="rId11"/>
    <p:sldId id="368" r:id="rId12"/>
    <p:sldId id="365" r:id="rId13"/>
    <p:sldId id="316" r:id="rId14"/>
    <p:sldId id="362" r:id="rId15"/>
    <p:sldId id="329" r:id="rId16"/>
    <p:sldId id="364" r:id="rId17"/>
    <p:sldId id="328" r:id="rId18"/>
    <p:sldId id="361" r:id="rId19"/>
  </p:sldIdLst>
  <p:sldSz cx="9144000" cy="6858000" type="screen4x3"/>
  <p:notesSz cx="6735763" cy="986948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9900"/>
    <a:srgbClr val="008000"/>
    <a:srgbClr val="CCFFCC"/>
    <a:srgbClr val="33CC33"/>
    <a:srgbClr val="FF00FF"/>
    <a:srgbClr val="66FF99"/>
    <a:srgbClr val="0066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429" autoAdjust="0"/>
  </p:normalViewPr>
  <p:slideViewPr>
    <p:cSldViewPr>
      <p:cViewPr>
        <p:scale>
          <a:sx n="70" d="100"/>
          <a:sy n="70" d="100"/>
        </p:scale>
        <p:origin x="-2820" y="-1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972" y="-102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0D952-7522-4CCD-9669-AA014492F04E}" type="datetimeFigureOut">
              <a:rPr lang="zh-TW" altLang="en-US" smtClean="0"/>
              <a:t>2020/5/20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DB8F6-7F74-406C-BC25-4D8605AB9F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5630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4" y="17"/>
            <a:ext cx="2918513" cy="493792"/>
          </a:xfrm>
          <a:prstGeom prst="rect">
            <a:avLst/>
          </a:prstGeom>
        </p:spPr>
        <p:txBody>
          <a:bodyPr vert="horz" lIns="91285" tIns="45646" rIns="91285" bIns="4564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5679" y="17"/>
            <a:ext cx="2918513" cy="493792"/>
          </a:xfrm>
          <a:prstGeom prst="rect">
            <a:avLst/>
          </a:prstGeom>
        </p:spPr>
        <p:txBody>
          <a:bodyPr vert="horz" lIns="91285" tIns="45646" rIns="91285" bIns="45646" rtlCol="0"/>
          <a:lstStyle>
            <a:lvl1pPr algn="r">
              <a:defRPr sz="1200"/>
            </a:lvl1pPr>
          </a:lstStyle>
          <a:p>
            <a:fld id="{09D174B0-A23B-407A-BBE8-E92B36C581F8}" type="datetimeFigureOut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6" rIns="91285" bIns="45646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268" y="4688649"/>
            <a:ext cx="5389246" cy="4440949"/>
          </a:xfrm>
          <a:prstGeom prst="rect">
            <a:avLst/>
          </a:prstGeom>
        </p:spPr>
        <p:txBody>
          <a:bodyPr vert="horz" lIns="91285" tIns="45646" rIns="91285" bIns="45646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4" y="9374118"/>
            <a:ext cx="2918513" cy="493792"/>
          </a:xfrm>
          <a:prstGeom prst="rect">
            <a:avLst/>
          </a:prstGeom>
        </p:spPr>
        <p:txBody>
          <a:bodyPr vert="horz" lIns="91285" tIns="45646" rIns="91285" bIns="4564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5679" y="9374118"/>
            <a:ext cx="2918513" cy="493792"/>
          </a:xfrm>
          <a:prstGeom prst="rect">
            <a:avLst/>
          </a:prstGeom>
        </p:spPr>
        <p:txBody>
          <a:bodyPr vert="horz" lIns="91285" tIns="45646" rIns="91285" bIns="45646" rtlCol="0" anchor="b"/>
          <a:lstStyle>
            <a:lvl1pPr algn="r">
              <a:defRPr sz="1200"/>
            </a:lvl1pPr>
          </a:lstStyle>
          <a:p>
            <a:fld id="{FF7FCC79-1134-47CE-BE2E-CD4E1D4D9D4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832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98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dirty="0"/>
          </a:p>
        </p:txBody>
      </p:sp>
      <p:sp>
        <p:nvSpPr>
          <p:cNvPr id="2498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529EF29-6A2C-48DA-8C7D-6F7CE17F2EE9}" type="slidenum">
              <a:rPr lang="zh-TW" altLang="en-US">
                <a:solidFill>
                  <a:prstClr val="black"/>
                </a:solidFill>
              </a:rPr>
              <a:pPr/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131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7FCC79-1134-47CE-BE2E-CD4E1D4D9D4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7317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7FCC79-1134-47CE-BE2E-CD4E1D4D9D4F}" type="slidenum">
              <a:rPr lang="zh-TW" altLang="en-US" smtClean="0">
                <a:solidFill>
                  <a:prstClr val="black"/>
                </a:solidFill>
              </a:rPr>
              <a:pPr/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0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FFFCA78-A8E2-4129-9FA9-CCAFA9D26748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4D51-3022-43E4-93FB-2ADE816327D1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16606-E8F2-405A-ACB6-42ABD48AEE74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4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958355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1.png"/>
          <p:cNvPicPr>
            <a:picLocks noChangeAspect="1"/>
          </p:cNvPicPr>
          <p:nvPr userDrawn="1"/>
        </p:nvPicPr>
        <p:blipFill rotWithShape="1">
          <a:blip r:embed="rId2" cstate="print"/>
          <a:srcRect l="388"/>
          <a:stretch/>
        </p:blipFill>
        <p:spPr>
          <a:xfrm>
            <a:off x="0" y="-13363"/>
            <a:ext cx="9144000" cy="68847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2000" y="2439000"/>
            <a:ext cx="8640000" cy="198000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CD598-63DC-4685-BF14-CC2537CF1A17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1.png"/>
          <p:cNvPicPr>
            <a:picLocks noChangeAspect="1"/>
          </p:cNvPicPr>
          <p:nvPr userDrawn="1"/>
        </p:nvPicPr>
        <p:blipFill rotWithShape="1">
          <a:blip r:embed="rId2" cstate="print"/>
          <a:srcRect l="388"/>
          <a:stretch/>
        </p:blipFill>
        <p:spPr>
          <a:xfrm>
            <a:off x="0" y="-13363"/>
            <a:ext cx="9144000" cy="68847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2000" y="2439000"/>
            <a:ext cx="8640000" cy="198000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0A24-29DA-4F22-83D2-8D4E4B080A72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9955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1.png"/>
          <p:cNvPicPr>
            <a:picLocks noChangeAspect="1"/>
          </p:cNvPicPr>
          <p:nvPr userDrawn="1"/>
        </p:nvPicPr>
        <p:blipFill rotWithShape="1">
          <a:blip r:embed="rId2" cstate="print"/>
          <a:srcRect l="388"/>
          <a:stretch/>
        </p:blipFill>
        <p:spPr>
          <a:xfrm>
            <a:off x="0" y="-13363"/>
            <a:ext cx="9144000" cy="68847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00" y="404744"/>
            <a:ext cx="8640000" cy="72000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2000" y="1143734"/>
            <a:ext cx="8640000" cy="5598000"/>
          </a:xfrm>
        </p:spPr>
        <p:txBody>
          <a:bodyPr>
            <a:normAutofit/>
          </a:bodyPr>
          <a:lstStyle>
            <a:lvl1pPr marL="342900" indent="-342900">
              <a:lnSpc>
                <a:spcPts val="3600"/>
              </a:lnSpc>
              <a:spcBef>
                <a:spcPts val="0"/>
              </a:spcBef>
              <a:buFont typeface="Wingdings" pitchFamily="2" charset="2"/>
              <a:buChar char="l"/>
              <a:defRPr sz="2400">
                <a:latin typeface="微軟正黑體" pitchFamily="34" charset="-120"/>
                <a:ea typeface="微軟正黑體" pitchFamily="34" charset="-120"/>
              </a:defRPr>
            </a:lvl1pPr>
            <a:lvl2pPr marL="742950" indent="-285750">
              <a:lnSpc>
                <a:spcPts val="3600"/>
              </a:lnSpc>
              <a:spcBef>
                <a:spcPts val="0"/>
              </a:spcBef>
              <a:buFont typeface="Wingdings" pitchFamily="2" charset="2"/>
              <a:buChar char="l"/>
              <a:defRPr sz="2400">
                <a:latin typeface="微軟正黑體" pitchFamily="34" charset="-120"/>
                <a:ea typeface="微軟正黑體" pitchFamily="34" charset="-120"/>
              </a:defRPr>
            </a:lvl2pPr>
            <a:lvl3pPr marL="1143000" indent="-228600">
              <a:lnSpc>
                <a:spcPts val="3600"/>
              </a:lnSpc>
              <a:spcBef>
                <a:spcPts val="0"/>
              </a:spcBef>
              <a:buFont typeface="Wingdings" pitchFamily="2" charset="2"/>
              <a:buChar char="l"/>
              <a:defRPr sz="2400">
                <a:latin typeface="微軟正黑體" pitchFamily="34" charset="-120"/>
                <a:ea typeface="微軟正黑體" pitchFamily="34" charset="-120"/>
              </a:defRPr>
            </a:lvl3pPr>
            <a:lvl4pPr marL="1600200" indent="-228600">
              <a:lnSpc>
                <a:spcPts val="3600"/>
              </a:lnSpc>
              <a:spcBef>
                <a:spcPts val="0"/>
              </a:spcBef>
              <a:buFont typeface="Wingdings" pitchFamily="2" charset="2"/>
              <a:buChar char="l"/>
              <a:defRPr sz="2400">
                <a:latin typeface="微軟正黑體" pitchFamily="34" charset="-120"/>
                <a:ea typeface="微軟正黑體" pitchFamily="34" charset="-120"/>
              </a:defRPr>
            </a:lvl4pPr>
            <a:lvl5pPr marL="2057400" indent="-228600">
              <a:lnSpc>
                <a:spcPts val="3600"/>
              </a:lnSpc>
              <a:spcBef>
                <a:spcPts val="0"/>
              </a:spcBef>
              <a:buFont typeface="Wingdings" pitchFamily="2" charset="2"/>
              <a:buChar char="l"/>
              <a:defRPr sz="2400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BF28-144C-4F83-BCA2-A3D15A3E9980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5058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F474-0ED4-4CB6-AAE0-298247DDC21A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1112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81034-4EF9-47D2-BE9B-D313EBC60BBC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9961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1A35-7B6B-43B8-A304-9FCEA65E56CD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563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C91A-C835-4ABF-AE7F-0523B33A245B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275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algn="r" eaLnBrk="1" latinLnBrk="0" hangingPunct="1"/>
            <a:fld id="{05DD029D-F21E-4931-AEC7-7FEFF6B455CE}" type="datetime1">
              <a:rPr lang="zh-TW" altLang="en-US" smtClean="0"/>
              <a:pPr algn="r" eaLnBrk="1" latinLnBrk="0" hangingPunct="1"/>
              <a:t>2020/5/20</a:t>
            </a:fld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  <p:pic>
        <p:nvPicPr>
          <p:cNvPr id="11" name="圖片 10" descr="圖片1.png"/>
          <p:cNvPicPr>
            <a:picLocks noChangeAspect="1"/>
          </p:cNvPicPr>
          <p:nvPr userDrawn="1"/>
        </p:nvPicPr>
        <p:blipFill rotWithShape="1">
          <a:blip r:embed="rId2" cstate="print"/>
          <a:srcRect l="388"/>
          <a:stretch/>
        </p:blipFill>
        <p:spPr>
          <a:xfrm>
            <a:off x="0" y="-13363"/>
            <a:ext cx="9144000" cy="68847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C0A2-7504-4E25-B510-D2DCE65D55C0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43606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2171-71E9-4E4C-B9D4-39C717E2A9CB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5441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A02E2-B64A-4D2F-8A4D-E05D40BF9802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97053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45E18-6848-474F-86ED-F66165237E4E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3181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9A528-1CBB-42BE-B05D-A4DB95E1335F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22095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4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6883898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大標題文字"/>
          <p:cNvSpPr txBox="1">
            <a:spLocks noGrp="1"/>
          </p:cNvSpPr>
          <p:nvPr>
            <p:ph type="title"/>
          </p:nvPr>
        </p:nvSpPr>
        <p:spPr>
          <a:xfrm>
            <a:off x="892969" y="1151930"/>
            <a:ext cx="7358063" cy="2321719"/>
          </a:xfrm>
          <a:prstGeom prst="rect">
            <a:avLst/>
          </a:prstGeom>
        </p:spPr>
        <p:txBody>
          <a:bodyPr anchor="b"/>
          <a:lstStyle/>
          <a:p>
            <a:r>
              <a:t>大標題文字</a:t>
            </a:r>
          </a:p>
        </p:txBody>
      </p:sp>
      <p:sp>
        <p:nvSpPr>
          <p:cNvPr id="12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892969" y="354508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600"/>
            </a:lvl1pPr>
            <a:lvl2pPr marL="0" indent="0" algn="ctr">
              <a:spcBef>
                <a:spcPts val="0"/>
              </a:spcBef>
              <a:buSzTx/>
              <a:buNone/>
              <a:defRPr sz="2600"/>
            </a:lvl2pPr>
            <a:lvl3pPr marL="0" indent="0" algn="ctr">
              <a:spcBef>
                <a:spcPts val="0"/>
              </a:spcBef>
              <a:buSzTx/>
              <a:buNone/>
              <a:defRPr sz="2600"/>
            </a:lvl3pPr>
            <a:lvl4pPr marL="0" indent="0" algn="ctr">
              <a:spcBef>
                <a:spcPts val="0"/>
              </a:spcBef>
              <a:buSzTx/>
              <a:buNone/>
              <a:defRPr sz="2600"/>
            </a:lvl4pPr>
            <a:lvl5pPr marL="0" indent="0" algn="ctr">
              <a:spcBef>
                <a:spcPts val="0"/>
              </a:spcBef>
              <a:buSzTx/>
              <a:buNone/>
              <a:defRPr sz="26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6799098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FFFCA78-A8E2-4129-9FA9-CCAFA9D26748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7302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5DD029D-F21E-4931-AEC7-7FEFF6B455CE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pic>
        <p:nvPicPr>
          <p:cNvPr id="11" name="圖片 10" descr="圖片1.png"/>
          <p:cNvPicPr>
            <a:picLocks noChangeAspect="1"/>
          </p:cNvPicPr>
          <p:nvPr userDrawn="1"/>
        </p:nvPicPr>
        <p:blipFill rotWithShape="1">
          <a:blip r:embed="rId2" cstate="print"/>
          <a:srcRect l="388"/>
          <a:stretch/>
        </p:blipFill>
        <p:spPr>
          <a:xfrm>
            <a:off x="0" y="-13363"/>
            <a:ext cx="9144000" cy="688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816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3839359-A7B1-45BA-A8C0-E103CC4979DF}" type="datetime1">
              <a:rPr lang="zh-TW" altLang="en-US" smtClean="0">
                <a:solidFill>
                  <a:srgbClr val="FFF39D"/>
                </a:solidFill>
              </a:rPr>
              <a:pPr/>
              <a:t>2020/5/20</a:t>
            </a:fld>
            <a:endParaRPr lang="zh-TW" altLang="en-US">
              <a:solidFill>
                <a:srgbClr val="FFF39D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>
              <a:solidFill>
                <a:srgbClr val="FFF39D"/>
              </a:solidFill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4545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3839359-A7B1-45BA-A8C0-E103CC4979DF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0042-549C-460F-B694-17591A4CE762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918684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86E1-A7F0-4353-BD3C-71CF5E29B95D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2063631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2DCCDA-EC6E-4FC5-AF55-D4056336E967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4093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39F5-48AD-4686-8BB7-82CEC9F4BDC3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90967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8908A20-100E-4EA1-B8AB-CE585EB5E94F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586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DBDE34-03C1-43C8-A225-5FDC3AB5F325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9574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04D51-3022-43E4-93FB-2ADE816327D1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53158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16606-E8F2-405A-ACB6-42ABD48AEE74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77894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4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6428784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1.png"/>
          <p:cNvPicPr>
            <a:picLocks noChangeAspect="1"/>
          </p:cNvPicPr>
          <p:nvPr userDrawn="1"/>
        </p:nvPicPr>
        <p:blipFill rotWithShape="1">
          <a:blip r:embed="rId2" cstate="print"/>
          <a:srcRect l="388"/>
          <a:stretch/>
        </p:blipFill>
        <p:spPr>
          <a:xfrm>
            <a:off x="0" y="-13363"/>
            <a:ext cx="9144000" cy="68847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2000" y="2439000"/>
            <a:ext cx="8640000" cy="198000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CD598-63DC-4685-BF14-CC2537CF1A17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5404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0042-549C-460F-B694-17591A4CE762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大標題文字"/>
          <p:cNvSpPr txBox="1">
            <a:spLocks noGrp="1"/>
          </p:cNvSpPr>
          <p:nvPr>
            <p:ph type="title"/>
          </p:nvPr>
        </p:nvSpPr>
        <p:spPr>
          <a:xfrm>
            <a:off x="892969" y="1151930"/>
            <a:ext cx="7358063" cy="2321719"/>
          </a:xfrm>
          <a:prstGeom prst="rect">
            <a:avLst/>
          </a:prstGeom>
        </p:spPr>
        <p:txBody>
          <a:bodyPr anchor="b"/>
          <a:lstStyle/>
          <a:p>
            <a:r>
              <a:t>大標題文字</a:t>
            </a:r>
          </a:p>
        </p:txBody>
      </p:sp>
      <p:sp>
        <p:nvSpPr>
          <p:cNvPr id="12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892969" y="354508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600"/>
            </a:lvl1pPr>
            <a:lvl2pPr marL="0" indent="0" algn="ctr">
              <a:spcBef>
                <a:spcPts val="0"/>
              </a:spcBef>
              <a:buSzTx/>
              <a:buNone/>
              <a:defRPr sz="2600"/>
            </a:lvl2pPr>
            <a:lvl3pPr marL="0" indent="0" algn="ctr">
              <a:spcBef>
                <a:spcPts val="0"/>
              </a:spcBef>
              <a:buSzTx/>
              <a:buNone/>
              <a:defRPr sz="2600"/>
            </a:lvl3pPr>
            <a:lvl4pPr marL="0" indent="0" algn="ctr">
              <a:spcBef>
                <a:spcPts val="0"/>
              </a:spcBef>
              <a:buSzTx/>
              <a:buNone/>
              <a:defRPr sz="2600"/>
            </a:lvl4pPr>
            <a:lvl5pPr marL="0" indent="0" algn="ctr">
              <a:spcBef>
                <a:spcPts val="0"/>
              </a:spcBef>
              <a:buSzTx/>
              <a:buNone/>
              <a:defRPr sz="26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11341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影像"/>
          <p:cNvSpPr>
            <a:spLocks noGrp="1"/>
          </p:cNvSpPr>
          <p:nvPr>
            <p:ph type="pic" idx="13"/>
          </p:nvPr>
        </p:nvSpPr>
        <p:spPr>
          <a:xfrm>
            <a:off x="1143000" y="473273"/>
            <a:ext cx="6858000" cy="4152305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21" name="大標題文字"/>
          <p:cNvSpPr txBox="1">
            <a:spLocks noGrp="1"/>
          </p:cNvSpPr>
          <p:nvPr>
            <p:ph type="title"/>
          </p:nvPr>
        </p:nvSpPr>
        <p:spPr>
          <a:xfrm>
            <a:off x="892969" y="4723805"/>
            <a:ext cx="7358063" cy="1000125"/>
          </a:xfrm>
          <a:prstGeom prst="rect">
            <a:avLst/>
          </a:prstGeom>
        </p:spPr>
        <p:txBody>
          <a:bodyPr anchor="b"/>
          <a:lstStyle/>
          <a:p>
            <a:r>
              <a:t>大標題文字</a:t>
            </a:r>
          </a:p>
        </p:txBody>
      </p:sp>
      <p:sp>
        <p:nvSpPr>
          <p:cNvPr id="22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892969" y="5732859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600"/>
            </a:lvl1pPr>
            <a:lvl2pPr marL="0" indent="0" algn="ctr">
              <a:spcBef>
                <a:spcPts val="0"/>
              </a:spcBef>
              <a:buSzTx/>
              <a:buNone/>
              <a:defRPr sz="2600"/>
            </a:lvl2pPr>
            <a:lvl3pPr marL="0" indent="0" algn="ctr">
              <a:spcBef>
                <a:spcPts val="0"/>
              </a:spcBef>
              <a:buSzTx/>
              <a:buNone/>
              <a:defRPr sz="2600"/>
            </a:lvl3pPr>
            <a:lvl4pPr marL="0" indent="0" algn="ctr">
              <a:spcBef>
                <a:spcPts val="0"/>
              </a:spcBef>
              <a:buSzTx/>
              <a:buNone/>
              <a:defRPr sz="2600"/>
            </a:lvl4pPr>
            <a:lvl5pPr marL="0" indent="0" algn="ctr">
              <a:spcBef>
                <a:spcPts val="0"/>
              </a:spcBef>
              <a:buSzTx/>
              <a:buNone/>
              <a:defRPr sz="26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2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422396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中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大標題文字"/>
          <p:cNvSpPr txBox="1">
            <a:spLocks noGrp="1"/>
          </p:cNvSpPr>
          <p:nvPr>
            <p:ph type="title"/>
          </p:nvPr>
        </p:nvSpPr>
        <p:spPr>
          <a:xfrm>
            <a:off x="892969" y="2268141"/>
            <a:ext cx="7358063" cy="2321719"/>
          </a:xfrm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31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398636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影像"/>
          <p:cNvSpPr>
            <a:spLocks noGrp="1"/>
          </p:cNvSpPr>
          <p:nvPr>
            <p:ph type="pic" sz="half" idx="13"/>
          </p:nvPr>
        </p:nvSpPr>
        <p:spPr>
          <a:xfrm>
            <a:off x="4723805" y="446484"/>
            <a:ext cx="3750469" cy="5777508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39" name="大標題文字"/>
          <p:cNvSpPr txBox="1">
            <a:spLocks noGrp="1"/>
          </p:cNvSpPr>
          <p:nvPr>
            <p:ph type="title"/>
          </p:nvPr>
        </p:nvSpPr>
        <p:spPr>
          <a:xfrm>
            <a:off x="669726" y="446484"/>
            <a:ext cx="3750469" cy="2803922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大標題文字</a:t>
            </a:r>
          </a:p>
        </p:txBody>
      </p:sp>
      <p:sp>
        <p:nvSpPr>
          <p:cNvPr id="40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669726" y="3321844"/>
            <a:ext cx="3750469" cy="289321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600"/>
            </a:lvl1pPr>
            <a:lvl2pPr marL="0" indent="0" algn="ctr">
              <a:spcBef>
                <a:spcPts val="0"/>
              </a:spcBef>
              <a:buSzTx/>
              <a:buNone/>
              <a:defRPr sz="2600"/>
            </a:lvl2pPr>
            <a:lvl3pPr marL="0" indent="0" algn="ctr">
              <a:spcBef>
                <a:spcPts val="0"/>
              </a:spcBef>
              <a:buSzTx/>
              <a:buNone/>
              <a:defRPr sz="2600"/>
            </a:lvl3pPr>
            <a:lvl4pPr marL="0" indent="0" algn="ctr">
              <a:spcBef>
                <a:spcPts val="0"/>
              </a:spcBef>
              <a:buSzTx/>
              <a:buNone/>
              <a:defRPr sz="2600"/>
            </a:lvl4pPr>
            <a:lvl5pPr marL="0" indent="0" algn="ctr">
              <a:spcBef>
                <a:spcPts val="0"/>
              </a:spcBef>
              <a:buSzTx/>
              <a:buNone/>
              <a:defRPr sz="26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41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350283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4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376822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57" name="內文層級一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5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626771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、項目符號與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影像"/>
          <p:cNvSpPr>
            <a:spLocks noGrp="1"/>
          </p:cNvSpPr>
          <p:nvPr>
            <p:ph type="pic" sz="half" idx="13"/>
          </p:nvPr>
        </p:nvSpPr>
        <p:spPr>
          <a:xfrm>
            <a:off x="4723805" y="1821656"/>
            <a:ext cx="3750469" cy="4420195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66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67" name="內文層級一…"/>
          <p:cNvSpPr txBox="1">
            <a:spLocks noGrp="1"/>
          </p:cNvSpPr>
          <p:nvPr>
            <p:ph type="body" sz="half" idx="1"/>
          </p:nvPr>
        </p:nvSpPr>
        <p:spPr>
          <a:xfrm>
            <a:off x="669726" y="1821656"/>
            <a:ext cx="3750469" cy="4420195"/>
          </a:xfrm>
          <a:prstGeom prst="rect">
            <a:avLst/>
          </a:prstGeom>
        </p:spPr>
        <p:txBody>
          <a:bodyPr/>
          <a:lstStyle>
            <a:lvl1pPr marL="241093" indent="-241093">
              <a:spcBef>
                <a:spcPts val="2250"/>
              </a:spcBef>
              <a:defRPr sz="2000"/>
            </a:lvl1pPr>
            <a:lvl2pPr marL="482186" indent="-241093">
              <a:spcBef>
                <a:spcPts val="2250"/>
              </a:spcBef>
              <a:defRPr sz="2000"/>
            </a:lvl2pPr>
            <a:lvl3pPr marL="723279" indent="-241093">
              <a:spcBef>
                <a:spcPts val="2250"/>
              </a:spcBef>
              <a:defRPr sz="2000"/>
            </a:lvl3pPr>
            <a:lvl4pPr marL="964372" indent="-241093">
              <a:spcBef>
                <a:spcPts val="2250"/>
              </a:spcBef>
              <a:defRPr sz="2000"/>
            </a:lvl4pPr>
            <a:lvl5pPr marL="1205465" indent="-241093">
              <a:spcBef>
                <a:spcPts val="2250"/>
              </a:spcBef>
              <a:defRPr sz="20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68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447793" y="6536531"/>
            <a:ext cx="243653" cy="241409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94742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內文層級一…"/>
          <p:cNvSpPr txBox="1">
            <a:spLocks noGrp="1"/>
          </p:cNvSpPr>
          <p:nvPr>
            <p:ph type="body" idx="1"/>
          </p:nvPr>
        </p:nvSpPr>
        <p:spPr>
          <a:xfrm>
            <a:off x="669727" y="892969"/>
            <a:ext cx="7804547" cy="5072063"/>
          </a:xfrm>
          <a:prstGeom prst="rect">
            <a:avLst/>
          </a:prstGeom>
        </p:spPr>
        <p:txBody>
          <a:bodyPr/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7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701359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一頁三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影像"/>
          <p:cNvSpPr>
            <a:spLocks noGrp="1"/>
          </p:cNvSpPr>
          <p:nvPr>
            <p:ph type="pic" sz="quarter" idx="13"/>
          </p:nvPr>
        </p:nvSpPr>
        <p:spPr>
          <a:xfrm>
            <a:off x="4723805" y="3580805"/>
            <a:ext cx="3750469" cy="2652117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84" name="影像"/>
          <p:cNvSpPr>
            <a:spLocks noGrp="1"/>
          </p:cNvSpPr>
          <p:nvPr>
            <p:ph type="pic" sz="quarter" idx="14"/>
          </p:nvPr>
        </p:nvSpPr>
        <p:spPr>
          <a:xfrm>
            <a:off x="4723805" y="625078"/>
            <a:ext cx="3750469" cy="2652117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85" name="影像"/>
          <p:cNvSpPr>
            <a:spLocks noGrp="1"/>
          </p:cNvSpPr>
          <p:nvPr>
            <p:ph type="pic" sz="half" idx="15"/>
          </p:nvPr>
        </p:nvSpPr>
        <p:spPr>
          <a:xfrm>
            <a:off x="669726" y="625078"/>
            <a:ext cx="3750469" cy="5607844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8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05848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名言語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王大明"/>
          <p:cNvSpPr txBox="1">
            <a:spLocks noGrp="1"/>
          </p:cNvSpPr>
          <p:nvPr>
            <p:ph type="body" sz="quarter" idx="13"/>
          </p:nvPr>
        </p:nvSpPr>
        <p:spPr>
          <a:xfrm>
            <a:off x="892969" y="4473774"/>
            <a:ext cx="7358063" cy="333742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700" i="1"/>
            </a:lvl1pPr>
          </a:lstStyle>
          <a:p>
            <a:r>
              <a:t>–王大明</a:t>
            </a:r>
          </a:p>
        </p:txBody>
      </p:sp>
      <p:sp>
        <p:nvSpPr>
          <p:cNvPr id="94" name="「在此輸入名言語錄。」"/>
          <p:cNvSpPr txBox="1">
            <a:spLocks noGrp="1"/>
          </p:cNvSpPr>
          <p:nvPr>
            <p:ph type="body" sz="quarter" idx="14"/>
          </p:nvPr>
        </p:nvSpPr>
        <p:spPr>
          <a:xfrm>
            <a:off x="892969" y="2993957"/>
            <a:ext cx="7358063" cy="4414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「在此輸入名言語錄。」</a:t>
            </a:r>
          </a:p>
        </p:txBody>
      </p:sp>
      <p:sp>
        <p:nvSpPr>
          <p:cNvPr id="9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77051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86E1-A7F0-4353-BD3C-71CF5E29B95D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影像"/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10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485930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190735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265791-9207-43D7-95D1-AE72304635F8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9114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F50B35-0FC5-4375-991F-0EF89E24710A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pic>
        <p:nvPicPr>
          <p:cNvPr id="11" name="圖片 10" descr="圖片1.png"/>
          <p:cNvPicPr>
            <a:picLocks noChangeAspect="1"/>
          </p:cNvPicPr>
          <p:nvPr userDrawn="1"/>
        </p:nvPicPr>
        <p:blipFill rotWithShape="1">
          <a:blip r:embed="rId2" cstate="print"/>
          <a:srcRect l="388"/>
          <a:stretch/>
        </p:blipFill>
        <p:spPr>
          <a:xfrm>
            <a:off x="17606" y="-15902"/>
            <a:ext cx="9144000" cy="687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3256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EA1D3D5-C133-441B-8AC5-DA9CA1F1E1AE}" type="datetime1">
              <a:rPr lang="zh-TW" altLang="en-US" smtClean="0">
                <a:solidFill>
                  <a:srgbClr val="FFF39D"/>
                </a:solidFill>
              </a:rPr>
              <a:pPr/>
              <a:t>2020/5/20</a:t>
            </a:fld>
            <a:endParaRPr lang="zh-TW" altLang="en-US">
              <a:solidFill>
                <a:srgbClr val="FFF39D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>
              <a:solidFill>
                <a:srgbClr val="FFF39D"/>
              </a:solidFill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1839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D231-9727-4EEC-B9A6-D9EF26722817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023851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EFAC-5CB5-4A77-A9BC-F52658A4F0D8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5014276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5C3ADC2-EA2E-4645-812D-102F2DF5782B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596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415B-07E1-4174-91F6-605DF329CD06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24607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C50F94C-3B64-438F-8B4D-E7ABBA29E23D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292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2DCCDA-EC6E-4FC5-AF55-D4056336E967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5A4D9D4-4B7D-417D-83CD-D9AEA1FC9A9E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9825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1867E-6422-4D8D-B24D-2D3072A0D858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45903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167640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8072-0FFC-4A84-BF8C-B66C610ED086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56536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4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9754523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1.png"/>
          <p:cNvPicPr>
            <a:picLocks noChangeAspect="1"/>
          </p:cNvPicPr>
          <p:nvPr userDrawn="1"/>
        </p:nvPicPr>
        <p:blipFill rotWithShape="1">
          <a:blip r:embed="rId2" cstate="print"/>
          <a:srcRect l="388"/>
          <a:stretch/>
        </p:blipFill>
        <p:spPr>
          <a:xfrm>
            <a:off x="0" y="-13363"/>
            <a:ext cx="9144000" cy="68847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2000" y="2439000"/>
            <a:ext cx="8640000" cy="198000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DFBC-ABBC-49E7-B6F1-61E0F00C7ED7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535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39F5-48AD-4686-8BB7-82CEC9F4BDC3}" type="datetime1">
              <a:rPr lang="zh-TW" altLang="en-US" smtClean="0"/>
              <a:pPr/>
              <a:t>2020/5/20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8908A20-100E-4EA1-B8AB-CE585EB5E94F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DBDE34-03C1-43C8-A225-5FDC3AB5F325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2304459-8A09-47D3-B123-451770BB7154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49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8CD37-9783-4E29-A551-61391121DBBA}" type="datetime1">
              <a:rPr lang="zh-TW" altLang="en-US" smtClean="0"/>
              <a:pPr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1629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2304459-8A09-47D3-B123-451770BB7154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51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>
            <a:spLocks noGrp="1"/>
          </p:cNvSpPr>
          <p:nvPr>
            <p:ph type="title"/>
          </p:nvPr>
        </p:nvSpPr>
        <p:spPr>
          <a:xfrm>
            <a:off x="669727" y="178594"/>
            <a:ext cx="7804547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r>
              <a:t>大標題文字</a:t>
            </a:r>
          </a:p>
        </p:txBody>
      </p:sp>
      <p:sp>
        <p:nvSpPr>
          <p:cNvPr id="3" name="內文層級一…"/>
          <p:cNvSpPr txBox="1">
            <a:spLocks noGrp="1"/>
          </p:cNvSpPr>
          <p:nvPr>
            <p:ph type="body" idx="1"/>
          </p:nvPr>
        </p:nvSpPr>
        <p:spPr>
          <a:xfrm>
            <a:off x="669727" y="1821656"/>
            <a:ext cx="7804547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447793" y="6536531"/>
            <a:ext cx="243653" cy="241409"/>
          </a:xfrm>
          <a:prstGeom prst="rect">
            <a:avLst/>
          </a:prstGeom>
          <a:ln w="12700">
            <a:miter lim="400000"/>
          </a:ln>
        </p:spPr>
        <p:txBody>
          <a:bodyPr wrap="none" lIns="35717" tIns="35717" rIns="35717" bIns="35717">
            <a:spAutoFit/>
          </a:bodyPr>
          <a:lstStyle>
            <a:lvl1pPr>
              <a:defRPr sz="11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algn="ctr" defTabSz="410751" hangingPunct="0"/>
            <a:fld id="{86CB4B4D-7CA3-9044-876B-883B54F8677D}" type="slidenum">
              <a:rPr kern="0">
                <a:solidFill>
                  <a:srgbClr val="000000"/>
                </a:solidFill>
              </a:rPr>
              <a:pPr algn="ctr" defTabSz="410751" hangingPunct="0"/>
              <a:t>‹#›</a:t>
            </a:fld>
            <a:endParaRPr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16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ransition spd="med"/>
  <p:txStyles>
    <p:title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2528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625056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937584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250112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562640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875168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187696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500224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812752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607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21457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82186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42915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803643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64372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125101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858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1E7C9B3-8E54-48B2-BD27-21194193A410}" type="datetime1">
              <a:rPr lang="zh-TW" altLang="en-US" smtClean="0">
                <a:solidFill>
                  <a:srgbClr val="575F6D"/>
                </a:solidFill>
              </a:rPr>
              <a:pPr/>
              <a:t>2020/5/20</a:t>
            </a:fld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>
              <a:solidFill>
                <a:srgbClr val="575F6D"/>
              </a:solidFill>
            </a:endParaRPr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C378749-DB44-45A3-8E89-1F5492F89B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2664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ppetent1234478\Downloads\圖片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8356" name="Rectangle 4"/>
          <p:cNvSpPr>
            <a:spLocks noChangeArrowheads="1"/>
          </p:cNvSpPr>
          <p:nvPr/>
        </p:nvSpPr>
        <p:spPr bwMode="auto">
          <a:xfrm>
            <a:off x="852488" y="476250"/>
            <a:ext cx="75120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434" tIns="42949" rIns="87434" bIns="42949"/>
          <a:lstStyle>
            <a:lvl1pPr defTabSz="884238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884238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884238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884238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884238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88423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88423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88423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88423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1" lang="zh-TW" altLang="en-US" sz="3500" b="1" dirty="0">
              <a:solidFill>
                <a:srgbClr val="00339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2656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E2D8BA80-F4DE-4EC8-8FBB-6C63975F5D74}"/>
              </a:ext>
            </a:extLst>
          </p:cNvPr>
          <p:cNvSpPr/>
          <p:nvPr/>
        </p:nvSpPr>
        <p:spPr>
          <a:xfrm>
            <a:off x="0" y="0"/>
            <a:ext cx="912172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5B190820-250B-4B15-AA0A-0DA9BAACC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276" y="-15297"/>
            <a:ext cx="9144000" cy="11400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467600" cy="580926"/>
          </a:xfrm>
        </p:spPr>
        <p:txBody>
          <a:bodyPr>
            <a:no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建置全方位輔導體系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27415687"/>
              </p:ext>
            </p:extLst>
          </p:nvPr>
        </p:nvGraphicFramePr>
        <p:xfrm>
          <a:off x="492410" y="1340874"/>
          <a:ext cx="8136904" cy="5256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90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737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671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3695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691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建立</a:t>
                      </a:r>
                      <a:endParaRPr lang="en-US" altLang="zh-TW" sz="2400" b="1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諮詢窗口</a:t>
                      </a:r>
                    </a:p>
                  </a:txBody>
                  <a:tcPr marL="79049" marR="79049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農糧署各區分署</a:t>
                      </a:r>
                      <a:endParaRPr lang="en-US" altLang="zh-TW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農產品加值打樣中心</a:t>
                      </a:r>
                      <a:endParaRPr lang="en-US" altLang="zh-TW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加工整合服務中心</a:t>
                      </a:r>
                    </a:p>
                  </a:txBody>
                  <a:tcPr marL="31122" marR="31122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場域管理</a:t>
                      </a:r>
                    </a:p>
                  </a:txBody>
                  <a:tcPr marL="79049" marR="79049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農產品初級加工場</a:t>
                      </a:r>
                      <a:endParaRPr lang="en-US" altLang="zh-TW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管理辦法</a:t>
                      </a:r>
                      <a:endParaRPr lang="en-US" altLang="zh-TW" sz="2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農糧署</a:t>
                      </a:r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79049" marR="79049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356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noProof="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Helvetica Neue Light"/>
                        </a:rPr>
                        <a:t>加工技術輔導</a:t>
                      </a:r>
                      <a:endParaRPr lang="zh-TW" altLang="en-US" sz="2400" b="1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9049" marR="79049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農產品加值</a:t>
                      </a:r>
                      <a:endParaRPr lang="en-US" altLang="zh-TW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打樣中心</a:t>
                      </a:r>
                      <a:endParaRPr lang="en-US" altLang="zh-TW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各區農改場</a:t>
                      </a:r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9049" marR="79049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2400" b="1" kern="1200" noProof="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Helvetica Neue Light"/>
                        </a:rPr>
                        <a:t>場域輔導與協助</a:t>
                      </a:r>
                      <a:endParaRPr lang="zh-TW" altLang="en-US" sz="2400" b="1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9049" marR="79049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符合</a:t>
                      </a:r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GHP</a:t>
                      </a: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規範及</a:t>
                      </a:r>
                      <a:endParaRPr lang="en-US" altLang="zh-TW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食安法規</a:t>
                      </a:r>
                      <a:endParaRPr lang="en-US" altLang="zh-TW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農糧署、漁業署、林務局</a:t>
                      </a:r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79049" marR="79049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517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整合諮詢服務</a:t>
                      </a:r>
                    </a:p>
                  </a:txBody>
                  <a:tcPr marL="79049" marR="79049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農產加工整合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服務中心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(0800-037038)</a:t>
                      </a:r>
                    </a:p>
                  </a:txBody>
                  <a:tcPr marL="79049" marR="79049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行銷拉力</a:t>
                      </a:r>
                      <a:endParaRPr lang="en-US" altLang="zh-TW" sz="2400" b="1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協助</a:t>
                      </a:r>
                    </a:p>
                  </a:txBody>
                  <a:tcPr marL="79049" marR="79049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包裝設計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提供展售平台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拓展多元通路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科技處、輔導處</a:t>
                      </a:r>
                    </a:p>
                    <a:p>
                      <a:pPr marL="0" algn="l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農科院、農糧署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</a:txBody>
                  <a:tcPr marL="79049" marR="79049" marT="34290" marB="34290" anchor="ctr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8472061" y="6352089"/>
            <a:ext cx="609600" cy="521208"/>
          </a:xfrm>
          <a:prstGeom prst="rect">
            <a:avLst/>
          </a:prstGeo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chemeClr val="tx1"/>
                </a:solidFill>
              </a:rPr>
              <a:pPr/>
              <a:t>10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687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4499992" y="6309320"/>
            <a:ext cx="576064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D9E23A-ED15-4345-B27C-BE61EA1D1711}" type="slidenum">
              <a:rPr kumimoji="0" lang="zh-TW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/>
          <a:srcRect l="42767" t="22018" r="25230" b="6001"/>
          <a:stretch/>
        </p:blipFill>
        <p:spPr>
          <a:xfrm>
            <a:off x="4932040" y="-28832"/>
            <a:ext cx="4283968" cy="6886832"/>
          </a:xfrm>
          <a:prstGeom prst="rect">
            <a:avLst/>
          </a:prstGeom>
        </p:spPr>
      </p:pic>
      <p:sp>
        <p:nvSpPr>
          <p:cNvPr id="13" name="標題 1"/>
          <p:cNvSpPr txBox="1">
            <a:spLocks/>
          </p:cNvSpPr>
          <p:nvPr/>
        </p:nvSpPr>
        <p:spPr>
          <a:xfrm>
            <a:off x="179512" y="44624"/>
            <a:ext cx="5148064" cy="8367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-10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農產品加值打樣中心</a:t>
            </a: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564874" y="962242"/>
            <a:ext cx="4032448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農產品加值打樣中心包括：</a:t>
            </a:r>
            <a:endParaRPr kumimoji="1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1.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農業試驗所</a:t>
            </a:r>
          </a:p>
          <a:p>
            <a:pPr marL="271463" marR="0" lvl="0" indent="-2714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2.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茶業改良場魚池分場凍頂工作站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3.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臺中區農業改良場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4.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臺南區農業改良場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5.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高雄區農業改良場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6.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臺東區農業改良場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7.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花蓮區農業改良場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針對</a:t>
            </a:r>
            <a:r>
              <a:rPr kumimoji="0" lang="zh-TW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乾燥</a:t>
            </a:r>
            <a:r>
              <a:rPr kumimoji="0" lang="zh-TW" altLang="zh-TW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、</a:t>
            </a:r>
            <a:r>
              <a:rPr kumimoji="0" lang="zh-TW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粉碎</a:t>
            </a:r>
            <a:r>
              <a:rPr kumimoji="0" lang="zh-TW" altLang="zh-TW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、</a:t>
            </a:r>
            <a:r>
              <a:rPr kumimoji="0" lang="zh-TW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碾製</a:t>
            </a:r>
            <a:r>
              <a:rPr kumimoji="0" lang="zh-TW" altLang="zh-TW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及</a:t>
            </a:r>
            <a:r>
              <a:rPr kumimoji="0" lang="zh-TW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焙炒</a:t>
            </a:r>
            <a:r>
              <a:rPr kumimoji="0" lang="zh-TW" altLang="zh-TW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四大類初級加工範疇，提供農民對於擬進行加工品項產品之諮詢，以及學習相關設備實際操作等服務，以促進農產品多元加工利用。</a:t>
            </a:r>
            <a:endParaRPr kumimoji="1" lang="zh-TW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sp>
        <p:nvSpPr>
          <p:cNvPr id="14" name="投影片編號版面配置區 3"/>
          <p:cNvSpPr txBox="1">
            <a:spLocks/>
          </p:cNvSpPr>
          <p:nvPr/>
        </p:nvSpPr>
        <p:spPr>
          <a:xfrm>
            <a:off x="8213" y="6454712"/>
            <a:ext cx="609600" cy="303397"/>
          </a:xfrm>
          <a:prstGeom prst="rect">
            <a:avLst/>
          </a:prstGeom>
          <a:solidFill>
            <a:srgbClr val="00B050"/>
          </a:solidFill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378749-DB44-45A3-8E89-1F5492F89B48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FFF39D">
                    <a:lumMod val="75000"/>
                  </a:srgb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F39D">
                  <a:lumMod val="75000"/>
                </a:srgbClr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588224" y="2276872"/>
            <a:ext cx="29110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 w="10541" cmpd="sng">
                  <a:solidFill>
                    <a:srgbClr val="FE863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40000"/>
                        <a:satMod val="250000"/>
                      </a:srgbClr>
                    </a:gs>
                    <a:gs pos="9000">
                      <a:srgbClr val="FE8637">
                        <a:tint val="52000"/>
                        <a:satMod val="300000"/>
                      </a:srgbClr>
                    </a:gs>
                    <a:gs pos="50000">
                      <a:srgbClr val="FE8637">
                        <a:shade val="20000"/>
                        <a:satMod val="300000"/>
                      </a:srgbClr>
                    </a:gs>
                    <a:gs pos="79000">
                      <a:srgbClr val="FE8637">
                        <a:tint val="52000"/>
                        <a:satMod val="300000"/>
                      </a:srgbClr>
                    </a:gs>
                    <a:gs pos="100000">
                      <a:srgbClr val="FE863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1</a:t>
            </a:r>
            <a:endParaRPr kumimoji="0" lang="zh-TW" altLang="en-US" sz="2400" b="1" i="0" u="none" strike="noStrike" kern="1200" cap="none" spc="0" normalizeH="0" baseline="0" noProof="0" dirty="0">
              <a:ln w="10541" cmpd="sng">
                <a:solidFill>
                  <a:srgbClr val="FE8637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E8637">
                      <a:tint val="40000"/>
                      <a:satMod val="250000"/>
                    </a:srgbClr>
                  </a:gs>
                  <a:gs pos="9000">
                    <a:srgbClr val="FE8637">
                      <a:tint val="52000"/>
                      <a:satMod val="300000"/>
                    </a:srgbClr>
                  </a:gs>
                  <a:gs pos="50000">
                    <a:srgbClr val="FE8637">
                      <a:shade val="20000"/>
                      <a:satMod val="300000"/>
                    </a:srgbClr>
                  </a:gs>
                  <a:gs pos="79000">
                    <a:srgbClr val="FE8637">
                      <a:tint val="52000"/>
                      <a:satMod val="300000"/>
                    </a:srgbClr>
                  </a:gs>
                  <a:gs pos="100000">
                    <a:srgbClr val="FE8637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733777" y="2751981"/>
            <a:ext cx="29110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 w="10541" cmpd="sng">
                  <a:solidFill>
                    <a:srgbClr val="FE863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40000"/>
                        <a:satMod val="250000"/>
                      </a:srgbClr>
                    </a:gs>
                    <a:gs pos="9000">
                      <a:srgbClr val="FE8637">
                        <a:tint val="52000"/>
                        <a:satMod val="300000"/>
                      </a:srgbClr>
                    </a:gs>
                    <a:gs pos="50000">
                      <a:srgbClr val="FE8637">
                        <a:shade val="20000"/>
                        <a:satMod val="300000"/>
                      </a:srgbClr>
                    </a:gs>
                    <a:gs pos="79000">
                      <a:srgbClr val="FE8637">
                        <a:tint val="52000"/>
                        <a:satMod val="300000"/>
                      </a:srgbClr>
                    </a:gs>
                    <a:gs pos="100000">
                      <a:srgbClr val="FE863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2</a:t>
            </a:r>
            <a:endParaRPr kumimoji="0" lang="zh-TW" altLang="en-US" sz="2400" b="1" i="0" u="none" strike="noStrike" kern="1200" cap="none" spc="0" normalizeH="0" baseline="0" noProof="0" dirty="0">
              <a:ln w="10541" cmpd="sng">
                <a:solidFill>
                  <a:srgbClr val="FE8637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E8637">
                      <a:tint val="40000"/>
                      <a:satMod val="250000"/>
                    </a:srgbClr>
                  </a:gs>
                  <a:gs pos="9000">
                    <a:srgbClr val="FE8637">
                      <a:tint val="52000"/>
                      <a:satMod val="300000"/>
                    </a:srgbClr>
                  </a:gs>
                  <a:gs pos="50000">
                    <a:srgbClr val="FE8637">
                      <a:shade val="20000"/>
                      <a:satMod val="300000"/>
                    </a:srgbClr>
                  </a:gs>
                  <a:gs pos="79000">
                    <a:srgbClr val="FE8637">
                      <a:tint val="52000"/>
                      <a:satMod val="300000"/>
                    </a:srgbClr>
                  </a:gs>
                  <a:gs pos="100000">
                    <a:srgbClr val="FE8637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297118" y="2290316"/>
            <a:ext cx="29110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 w="10541" cmpd="sng">
                  <a:solidFill>
                    <a:srgbClr val="FE863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40000"/>
                        <a:satMod val="250000"/>
                      </a:srgbClr>
                    </a:gs>
                    <a:gs pos="9000">
                      <a:srgbClr val="FE8637">
                        <a:tint val="52000"/>
                        <a:satMod val="300000"/>
                      </a:srgbClr>
                    </a:gs>
                    <a:gs pos="50000">
                      <a:srgbClr val="FE8637">
                        <a:shade val="20000"/>
                        <a:satMod val="300000"/>
                      </a:srgbClr>
                    </a:gs>
                    <a:gs pos="79000">
                      <a:srgbClr val="FE8637">
                        <a:tint val="52000"/>
                        <a:satMod val="300000"/>
                      </a:srgbClr>
                    </a:gs>
                    <a:gs pos="100000">
                      <a:srgbClr val="FE863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3</a:t>
            </a:r>
            <a:endParaRPr kumimoji="0" lang="zh-TW" altLang="en-US" sz="2400" b="1" i="0" u="none" strike="noStrike" kern="1200" cap="none" spc="0" normalizeH="0" baseline="0" noProof="0" dirty="0">
              <a:ln w="10541" cmpd="sng">
                <a:solidFill>
                  <a:srgbClr val="FE8637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E8637">
                      <a:tint val="40000"/>
                      <a:satMod val="250000"/>
                    </a:srgbClr>
                  </a:gs>
                  <a:gs pos="9000">
                    <a:srgbClr val="FE8637">
                      <a:tint val="52000"/>
                      <a:satMod val="300000"/>
                    </a:srgbClr>
                  </a:gs>
                  <a:gs pos="50000">
                    <a:srgbClr val="FE8637">
                      <a:shade val="20000"/>
                      <a:satMod val="300000"/>
                    </a:srgbClr>
                  </a:gs>
                  <a:gs pos="79000">
                    <a:srgbClr val="FE8637">
                      <a:tint val="52000"/>
                      <a:satMod val="300000"/>
                    </a:srgbClr>
                  </a:gs>
                  <a:gs pos="100000">
                    <a:srgbClr val="FE8637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006012" y="4149080"/>
            <a:ext cx="29110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 w="10541" cmpd="sng">
                  <a:solidFill>
                    <a:srgbClr val="FE863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40000"/>
                        <a:satMod val="250000"/>
                      </a:srgbClr>
                    </a:gs>
                    <a:gs pos="9000">
                      <a:srgbClr val="FE8637">
                        <a:tint val="52000"/>
                        <a:satMod val="300000"/>
                      </a:srgbClr>
                    </a:gs>
                    <a:gs pos="50000">
                      <a:srgbClr val="FE8637">
                        <a:shade val="20000"/>
                        <a:satMod val="300000"/>
                      </a:srgbClr>
                    </a:gs>
                    <a:gs pos="79000">
                      <a:srgbClr val="FE8637">
                        <a:tint val="52000"/>
                        <a:satMod val="300000"/>
                      </a:srgbClr>
                    </a:gs>
                    <a:gs pos="100000">
                      <a:srgbClr val="FE863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4</a:t>
            </a:r>
            <a:endParaRPr kumimoji="0" lang="zh-TW" altLang="en-US" sz="2400" b="1" i="0" u="none" strike="noStrike" kern="1200" cap="none" spc="0" normalizeH="0" baseline="0" noProof="0" dirty="0">
              <a:ln w="10541" cmpd="sng">
                <a:solidFill>
                  <a:srgbClr val="FE8637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E8637">
                      <a:tint val="40000"/>
                      <a:satMod val="250000"/>
                    </a:srgbClr>
                  </a:gs>
                  <a:gs pos="9000">
                    <a:srgbClr val="FE8637">
                      <a:tint val="52000"/>
                      <a:satMod val="300000"/>
                    </a:srgbClr>
                  </a:gs>
                  <a:gs pos="50000">
                    <a:srgbClr val="FE8637">
                      <a:shade val="20000"/>
                      <a:satMod val="300000"/>
                    </a:srgbClr>
                  </a:gs>
                  <a:gs pos="79000">
                    <a:srgbClr val="FE8637">
                      <a:tint val="52000"/>
                      <a:satMod val="300000"/>
                    </a:srgbClr>
                  </a:gs>
                  <a:gs pos="100000">
                    <a:srgbClr val="FE8637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372200" y="4767535"/>
            <a:ext cx="29110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 w="10541" cmpd="sng">
                  <a:solidFill>
                    <a:srgbClr val="FE863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40000"/>
                        <a:satMod val="250000"/>
                      </a:srgbClr>
                    </a:gs>
                    <a:gs pos="9000">
                      <a:srgbClr val="FE8637">
                        <a:tint val="52000"/>
                        <a:satMod val="300000"/>
                      </a:srgbClr>
                    </a:gs>
                    <a:gs pos="50000">
                      <a:srgbClr val="FE8637">
                        <a:shade val="20000"/>
                        <a:satMod val="300000"/>
                      </a:srgbClr>
                    </a:gs>
                    <a:gs pos="79000">
                      <a:srgbClr val="FE8637">
                        <a:tint val="52000"/>
                        <a:satMod val="300000"/>
                      </a:srgbClr>
                    </a:gs>
                    <a:gs pos="100000">
                      <a:srgbClr val="FE863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5</a:t>
            </a:r>
            <a:endParaRPr kumimoji="0" lang="zh-TW" altLang="en-US" sz="2400" b="1" i="0" u="none" strike="noStrike" kern="1200" cap="none" spc="0" normalizeH="0" baseline="0" noProof="0" dirty="0">
              <a:ln w="10541" cmpd="sng">
                <a:solidFill>
                  <a:srgbClr val="FE8637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E8637">
                      <a:tint val="40000"/>
                      <a:satMod val="250000"/>
                    </a:srgbClr>
                  </a:gs>
                  <a:gs pos="9000">
                    <a:srgbClr val="FE8637">
                      <a:tint val="52000"/>
                      <a:satMod val="300000"/>
                    </a:srgbClr>
                  </a:gs>
                  <a:gs pos="50000">
                    <a:srgbClr val="FE8637">
                      <a:shade val="20000"/>
                      <a:satMod val="300000"/>
                    </a:srgbClr>
                  </a:gs>
                  <a:gs pos="79000">
                    <a:srgbClr val="FE8637">
                      <a:tint val="52000"/>
                      <a:satMod val="300000"/>
                    </a:srgbClr>
                  </a:gs>
                  <a:gs pos="100000">
                    <a:srgbClr val="FE8637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236296" y="4598050"/>
            <a:ext cx="29110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 w="10541" cmpd="sng">
                  <a:solidFill>
                    <a:srgbClr val="FE863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40000"/>
                        <a:satMod val="250000"/>
                      </a:srgbClr>
                    </a:gs>
                    <a:gs pos="9000">
                      <a:srgbClr val="FE8637">
                        <a:tint val="52000"/>
                        <a:satMod val="300000"/>
                      </a:srgbClr>
                    </a:gs>
                    <a:gs pos="50000">
                      <a:srgbClr val="FE8637">
                        <a:shade val="20000"/>
                        <a:satMod val="300000"/>
                      </a:srgbClr>
                    </a:gs>
                    <a:gs pos="79000">
                      <a:srgbClr val="FE8637">
                        <a:tint val="52000"/>
                        <a:satMod val="300000"/>
                      </a:srgbClr>
                    </a:gs>
                    <a:gs pos="100000">
                      <a:srgbClr val="FE863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6</a:t>
            </a:r>
            <a:endParaRPr kumimoji="0" lang="zh-TW" altLang="en-US" sz="2400" b="1" i="0" u="none" strike="noStrike" kern="1200" cap="none" spc="0" normalizeH="0" baseline="0" noProof="0" dirty="0">
              <a:ln w="10541" cmpd="sng">
                <a:solidFill>
                  <a:srgbClr val="FE8637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E8637">
                      <a:tint val="40000"/>
                      <a:satMod val="250000"/>
                    </a:srgbClr>
                  </a:gs>
                  <a:gs pos="9000">
                    <a:srgbClr val="FE8637">
                      <a:tint val="52000"/>
                      <a:satMod val="300000"/>
                    </a:srgbClr>
                  </a:gs>
                  <a:gs pos="50000">
                    <a:srgbClr val="FE8637">
                      <a:shade val="20000"/>
                      <a:satMod val="300000"/>
                    </a:srgbClr>
                  </a:gs>
                  <a:gs pos="79000">
                    <a:srgbClr val="FE8637">
                      <a:tint val="52000"/>
                      <a:satMod val="300000"/>
                    </a:srgbClr>
                  </a:gs>
                  <a:gs pos="100000">
                    <a:srgbClr val="FE8637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956376" y="2420888"/>
            <a:ext cx="29110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 w="10541" cmpd="sng">
                  <a:solidFill>
                    <a:srgbClr val="FE863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40000"/>
                        <a:satMod val="250000"/>
                      </a:srgbClr>
                    </a:gs>
                    <a:gs pos="9000">
                      <a:srgbClr val="FE8637">
                        <a:tint val="52000"/>
                        <a:satMod val="300000"/>
                      </a:srgbClr>
                    </a:gs>
                    <a:gs pos="50000">
                      <a:srgbClr val="FE8637">
                        <a:shade val="20000"/>
                        <a:satMod val="300000"/>
                      </a:srgbClr>
                    </a:gs>
                    <a:gs pos="79000">
                      <a:srgbClr val="FE8637">
                        <a:tint val="52000"/>
                        <a:satMod val="300000"/>
                      </a:srgbClr>
                    </a:gs>
                    <a:gs pos="100000">
                      <a:srgbClr val="FE863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t>7</a:t>
            </a:r>
            <a:endParaRPr kumimoji="0" lang="zh-TW" altLang="en-US" sz="2400" b="1" i="0" u="none" strike="noStrike" kern="1200" cap="none" spc="0" normalizeH="0" baseline="0" noProof="0" dirty="0">
              <a:ln w="10541" cmpd="sng">
                <a:solidFill>
                  <a:srgbClr val="FE8637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E8637">
                      <a:tint val="40000"/>
                      <a:satMod val="250000"/>
                    </a:srgbClr>
                  </a:gs>
                  <a:gs pos="9000">
                    <a:srgbClr val="FE8637">
                      <a:tint val="52000"/>
                      <a:satMod val="300000"/>
                    </a:srgbClr>
                  </a:gs>
                  <a:gs pos="50000">
                    <a:srgbClr val="FE8637">
                      <a:shade val="20000"/>
                      <a:satMod val="300000"/>
                    </a:srgbClr>
                  </a:gs>
                  <a:gs pos="79000">
                    <a:srgbClr val="FE8637">
                      <a:tint val="52000"/>
                      <a:satMod val="300000"/>
                    </a:srgbClr>
                  </a:gs>
                  <a:gs pos="100000">
                    <a:srgbClr val="FE8637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7993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="" xmlns:a16="http://schemas.microsoft.com/office/drawing/2014/main" id="{01E1E735-DCFA-42B2-8BC3-BDD482A8DF6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E2968CAB-21A6-4F24-A096-E1D9E76D87BC}"/>
              </a:ext>
            </a:extLst>
          </p:cNvPr>
          <p:cNvSpPr/>
          <p:nvPr/>
        </p:nvSpPr>
        <p:spPr>
          <a:xfrm>
            <a:off x="2422699" y="5016216"/>
            <a:ext cx="6254848" cy="11460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9D02210E-1DB1-49F5-A93D-42FC1BAC9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55" y="-3357"/>
            <a:ext cx="9144000" cy="114604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177" y="219714"/>
            <a:ext cx="7467600" cy="698245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現階段輔導成果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27584" y="1268760"/>
            <a:ext cx="7848872" cy="511256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辦理加工技術及食品安全衛生教育訓練，已有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760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人取得及格證書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諮詢服務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超過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已設立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農產品加值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打樣中心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，完成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打樣產品超過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農產品初級加工場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輔導改善。</a:t>
            </a:r>
            <a:endParaRPr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000"/>
              </a:lnSpc>
              <a:buNone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200"/>
              </a:lnSpc>
              <a:buNone/>
            </a:pP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8257675" y="6314525"/>
            <a:ext cx="609600" cy="521208"/>
          </a:xfrm>
        </p:spPr>
        <p:txBody>
          <a:bodyPr/>
          <a:lstStyle/>
          <a:p>
            <a:fld id="{BC378749-DB44-45A3-8E89-1F5492F89B48}" type="slidenum">
              <a:rPr lang="zh-TW" altLang="en-US" smtClean="0">
                <a:solidFill>
                  <a:schemeClr val="tx1"/>
                </a:solidFill>
              </a:rPr>
              <a:pPr/>
              <a:t>12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CDF57F14-A196-4469-B0E4-FEF0EBDB5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17" y="4639481"/>
            <a:ext cx="2137344" cy="1848514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A5D071F6-B1F4-412F-8B0E-A96F56152D2E}"/>
              </a:ext>
            </a:extLst>
          </p:cNvPr>
          <p:cNvSpPr txBox="1"/>
          <p:nvPr/>
        </p:nvSpPr>
        <p:spPr>
          <a:xfrm>
            <a:off x="2483768" y="5017320"/>
            <a:ext cx="6026248" cy="1072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000"/>
              </a:lnSpc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法規及申請表件發布後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天，完成首張新北市李昌峻君場證發放。</a:t>
            </a:r>
            <a:endParaRPr lang="en-US" altLang="zh-TW" sz="2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8922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>
          <a:xfrm>
            <a:off x="8460432" y="6021288"/>
            <a:ext cx="609600" cy="521208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chemeClr val="tx1"/>
                </a:solidFill>
              </a:rPr>
              <a:pPr/>
              <a:t>13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575E8720-327A-4671-8C96-BCABADD66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FB407915-D8BF-44E8-A3EE-B063F41E7E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5044" t="11151" r="5044" b="13024"/>
          <a:stretch/>
        </p:blipFill>
        <p:spPr>
          <a:xfrm>
            <a:off x="3203849" y="1604513"/>
            <a:ext cx="2640292" cy="37687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391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2" descr="ãç´é¾æèç³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5510512" y="1484784"/>
            <a:ext cx="5253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農產品初級加工</a:t>
            </a:r>
          </a:p>
        </p:txBody>
      </p:sp>
      <p:sp>
        <p:nvSpPr>
          <p:cNvPr id="20" name="投影片編號版面配置區 3"/>
          <p:cNvSpPr txBox="1">
            <a:spLocks/>
          </p:cNvSpPr>
          <p:nvPr/>
        </p:nvSpPr>
        <p:spPr>
          <a:xfrm>
            <a:off x="8388424" y="6093296"/>
            <a:ext cx="52812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378749-DB44-45A3-8E89-1F5492F89B48}" type="slidenum">
              <a:rPr lang="zh-TW" altLang="en-US" sz="1800" b="1" smtClean="0">
                <a:solidFill>
                  <a:prstClr val="black"/>
                </a:solidFill>
              </a:rPr>
              <a:pPr/>
              <a:t>14</a:t>
            </a:fld>
            <a:endParaRPr lang="zh-TW" altLang="en-US" sz="1800" b="1" dirty="0">
              <a:solidFill>
                <a:prstClr val="black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843808" y="548680"/>
            <a:ext cx="3384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效     益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51157"/>
            <a:ext cx="7281068" cy="546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762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B0B956E3-B534-4ABE-A469-053892A3F5D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4297EBDA-EE41-43C8-8644-FA03CDFDB047}"/>
              </a:ext>
            </a:extLst>
          </p:cNvPr>
          <p:cNvSpPr/>
          <p:nvPr/>
        </p:nvSpPr>
        <p:spPr>
          <a:xfrm>
            <a:off x="0" y="0"/>
            <a:ext cx="9144000" cy="152077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ctrTitle"/>
          </p:nvPr>
        </p:nvSpPr>
        <p:spPr>
          <a:xfrm>
            <a:off x="453739" y="171488"/>
            <a:ext cx="8423966" cy="1189566"/>
          </a:xfr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</a:rPr>
              <a:t>完備法規，建立制度</a:t>
            </a:r>
            <a:r>
              <a:rPr lang="en-US" altLang="zh-TW" sz="2800" dirty="0">
                <a:solidFill>
                  <a:srgbClr val="0000FF"/>
                </a:solidFill>
              </a:rPr>
              <a:t/>
            </a:r>
            <a:br>
              <a:rPr lang="en-US" altLang="zh-TW" sz="2800" dirty="0">
                <a:solidFill>
                  <a:srgbClr val="0000FF"/>
                </a:solidFill>
              </a:rPr>
            </a:br>
            <a:r>
              <a:rPr lang="zh-TW" altLang="en-US" sz="2800" dirty="0">
                <a:solidFill>
                  <a:srgbClr val="0000FF"/>
                </a:solidFill>
              </a:rPr>
              <a:t>      </a:t>
            </a:r>
            <a:r>
              <a:rPr lang="en-US" altLang="zh-TW" sz="2800" dirty="0">
                <a:solidFill>
                  <a:srgbClr val="0000FF"/>
                </a:solidFill>
              </a:rPr>
              <a:t>-</a:t>
            </a:r>
            <a:r>
              <a:rPr lang="zh-TW" altLang="en-US" sz="2800" dirty="0">
                <a:solidFill>
                  <a:srgbClr val="0000FF"/>
                </a:solidFill>
              </a:rPr>
              <a:t>農產品初級加工場管理之法制建立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514702" y="6165304"/>
            <a:ext cx="609600" cy="521208"/>
          </a:xfrm>
        </p:spPr>
        <p:txBody>
          <a:bodyPr/>
          <a:lstStyle/>
          <a:p>
            <a:fld id="{BC378749-DB44-45A3-8E89-1F5492F89B48}" type="slidenum">
              <a:rPr lang="zh-TW" altLang="en-US" smtClean="0">
                <a:solidFill>
                  <a:schemeClr val="tx1"/>
                </a:solidFill>
              </a:rPr>
              <a:pPr/>
              <a:t>2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741129"/>
              </p:ext>
            </p:extLst>
          </p:nvPr>
        </p:nvGraphicFramePr>
        <p:xfrm>
          <a:off x="417735" y="1692262"/>
          <a:ext cx="8495973" cy="46630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59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0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23938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001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日期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法規名稱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意義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310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</a:t>
                      </a:r>
                      <a:r>
                        <a:rPr lang="zh-TW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  <a:r>
                        <a:rPr lang="zh-TW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endParaRPr lang="zh-TW" alt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公布修正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</a:t>
                      </a:r>
                      <a:r>
                        <a:rPr lang="zh-TW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農產品生產及驗證管理法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</a:t>
                      </a:r>
                      <a:endParaRPr lang="zh-TW" alt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法源依據</a:t>
                      </a:r>
                      <a:endParaRPr lang="zh-TW" alt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35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發布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農產品初級加工場管理辦法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實施規定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00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公告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農產品初級加工場適用之特定品項加工產品及其加工方式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」</a:t>
                      </a:r>
                      <a:endParaRPr lang="en-US" alt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正面表列加工產品及方式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758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函頒農產品初級加工場申請表件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加速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農民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申請及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地方政府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審查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10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>
      <p:transition spd="slow" advTm="7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7504" y="110243"/>
            <a:ext cx="51251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6E7CF">
                    <a:lumMod val="75000"/>
                  </a:srgb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確立分工 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16E7CF">
                    <a:lumMod val="75000"/>
                  </a:srgb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.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6E7CF">
                    <a:lumMod val="75000"/>
                  </a:srgb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 積極推動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432" y="6418811"/>
            <a:ext cx="528120" cy="365125"/>
          </a:xfrm>
          <a:prstGeom prst="rect">
            <a:avLst/>
          </a:prstGeom>
          <a:solidFill>
            <a:srgbClr val="33CC33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378749-DB44-45A3-8E89-1F5492F89B48}" type="slidenum">
              <a:rPr kumimoji="0" lang="zh-TW" altLang="en-US" sz="20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Helvetica Neue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Helvetica Neue Light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146528"/>
              </p:ext>
            </p:extLst>
          </p:nvPr>
        </p:nvGraphicFramePr>
        <p:xfrm>
          <a:off x="395537" y="801087"/>
          <a:ext cx="8424936" cy="5967752"/>
        </p:xfrm>
        <a:graphic>
          <a:graphicData uri="http://schemas.openxmlformats.org/drawingml/2006/table">
            <a:tbl>
              <a:tblPr firstRow="1" bandRow="1"/>
              <a:tblGrid>
                <a:gridCol w="21062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062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62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062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86705"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>
                        <a:spcBef>
                          <a:spcPts val="0"/>
                        </a:spcBef>
                      </a:pPr>
                      <a:r>
                        <a:rPr lang="zh-TW" altLang="en-US" sz="32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農委會</a:t>
                      </a:r>
                      <a:endParaRPr lang="en-US" altLang="zh-TW" sz="32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農糧署</a:t>
                      </a: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食工所</a:t>
                      </a:r>
                      <a:r>
                        <a:rPr kumimoji="0" lang="en-US" altLang="zh-TW" sz="2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農改場</a:t>
                      </a:r>
                      <a:r>
                        <a:rPr kumimoji="0" lang="en-US" altLang="zh-TW" sz="2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.</a:t>
                      </a:r>
                      <a:r>
                        <a:rPr kumimoji="0" lang="zh-TW" altLang="en-US" sz="2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學校</a:t>
                      </a: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2F1A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1" i="0" u="none" strike="noStrike" cap="none" spc="0" baseline="0">
                          <a:ln>
                            <a:noFill/>
                          </a:ln>
                          <a:solidFill>
                            <a:schemeClr val="lt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地方政府</a:t>
                      </a: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衞福部</a:t>
                      </a: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85057"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 marL="177800" lvl="1" indent="-177800" algn="l">
                        <a:lnSpc>
                          <a:spcPts val="25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法制作業</a:t>
                      </a:r>
                      <a:endParaRPr lang="en-US" altLang="zh-TW" sz="20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lvl="1" indent="-177800" algn="l">
                        <a:lnSpc>
                          <a:spcPts val="25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宣導說明</a:t>
                      </a:r>
                      <a:endParaRPr lang="en-US" altLang="zh-TW" sz="20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lvl="1" indent="-177800" algn="l">
                        <a:lnSpc>
                          <a:spcPts val="25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示範推廣</a:t>
                      </a:r>
                    </a:p>
                  </a:txBody>
                  <a:tcPr marL="84406" marR="84406" marT="108000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 marL="177800" lvl="1" indent="-177800" algn="l">
                        <a:lnSpc>
                          <a:spcPts val="25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000" b="1" dirty="0">
                          <a:latin typeface="微軟正黑體" pitchFamily="34" charset="-120"/>
                          <a:ea typeface="微軟正黑體" pitchFamily="34" charset="-120"/>
                        </a:rPr>
                        <a:t>訓練規劃</a:t>
                      </a:r>
                      <a:endParaRPr lang="en-US" altLang="zh-TW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lvl="1" indent="-177800" algn="l">
                        <a:lnSpc>
                          <a:spcPts val="25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000" b="1" dirty="0">
                          <a:latin typeface="微軟正黑體" pitchFamily="34" charset="-120"/>
                          <a:ea typeface="微軟正黑體" pitchFamily="34" charset="-120"/>
                        </a:rPr>
                        <a:t>師資養成</a:t>
                      </a:r>
                      <a:endParaRPr lang="en-US" altLang="zh-TW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lvl="1" indent="-177800" algn="l">
                        <a:lnSpc>
                          <a:spcPts val="25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000" b="1" dirty="0">
                          <a:latin typeface="微軟正黑體" pitchFamily="34" charset="-120"/>
                          <a:ea typeface="微軟正黑體" pitchFamily="34" charset="-120"/>
                        </a:rPr>
                        <a:t>人員培訓</a:t>
                      </a:r>
                    </a:p>
                  </a:txBody>
                  <a:tcPr marL="84406" marR="84406" marT="108000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2F1A">
                        <a:lumMod val="40000"/>
                        <a:lumOff val="60000"/>
                        <a:alpha val="63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 marL="177800" lvl="1" indent="-177800" algn="l">
                        <a:lnSpc>
                          <a:spcPts val="25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000" b="1" dirty="0">
                          <a:latin typeface="微軟正黑體" pitchFamily="34" charset="-120"/>
                          <a:ea typeface="微軟正黑體" pitchFamily="34" charset="-120"/>
                        </a:rPr>
                        <a:t>受理申請</a:t>
                      </a:r>
                      <a:endParaRPr lang="en-US" altLang="zh-TW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lvl="1" indent="-177800" algn="l">
                        <a:lnSpc>
                          <a:spcPts val="25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000" b="1" dirty="0">
                          <a:latin typeface="微軟正黑體" pitchFamily="34" charset="-120"/>
                          <a:ea typeface="微軟正黑體" pitchFamily="34" charset="-120"/>
                        </a:rPr>
                        <a:t>現場查核</a:t>
                      </a:r>
                      <a:endParaRPr lang="en-US" altLang="zh-TW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lvl="1" indent="-177800" algn="l">
                        <a:lnSpc>
                          <a:spcPts val="25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000" b="1" dirty="0">
                          <a:latin typeface="微軟正黑體" pitchFamily="34" charset="-120"/>
                          <a:ea typeface="微軟正黑體" pitchFamily="34" charset="-120"/>
                        </a:rPr>
                        <a:t>審核發照</a:t>
                      </a:r>
                    </a:p>
                  </a:txBody>
                  <a:tcPr marL="84406" marR="84406" marT="108000" marB="45716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FF">
                        <a:alpha val="7372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ts val="2500"/>
                        </a:lnSpc>
                      </a:pPr>
                      <a:r>
                        <a:rPr lang="zh-TW" altLang="en-US" sz="2000" b="1" dirty="0">
                          <a:latin typeface="微軟正黑體" pitchFamily="34" charset="-120"/>
                          <a:ea typeface="微軟正黑體" pitchFamily="34" charset="-120"/>
                        </a:rPr>
                        <a:t>協同辦理</a:t>
                      </a:r>
                      <a:endParaRPr lang="en-US" altLang="zh-TW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lvl="1" indent="-177800" algn="l">
                        <a:lnSpc>
                          <a:spcPts val="25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000" b="1" dirty="0">
                          <a:latin typeface="微軟正黑體" pitchFamily="34" charset="-120"/>
                          <a:ea typeface="微軟正黑體" pitchFamily="34" charset="-120"/>
                        </a:rPr>
                        <a:t>申請案查核</a:t>
                      </a:r>
                      <a:endParaRPr lang="en-US" altLang="zh-TW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lvl="1" indent="-177800" algn="l">
                        <a:lnSpc>
                          <a:spcPts val="25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000" b="1" dirty="0">
                          <a:latin typeface="微軟正黑體" pitchFamily="34" charset="-120"/>
                          <a:ea typeface="微軟正黑體" pitchFamily="34" charset="-120"/>
                        </a:rPr>
                        <a:t>不定期抽查</a:t>
                      </a:r>
                    </a:p>
                  </a:txBody>
                  <a:tcPr marL="84406" marR="84406" marT="108000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FF">
                        <a:alpha val="73725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50917"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 marL="82550" indent="-82550" algn="l">
                        <a:buFont typeface="+mj-lt"/>
                        <a:buAutoNum type="arabicPeriod"/>
                      </a:pPr>
                      <a:r>
                        <a:rPr lang="zh-TW" altLang="en-US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排除工廠法規適用</a:t>
                      </a:r>
                      <a:endParaRPr lang="en-US" altLang="zh-TW" sz="17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indent="0" algn="l">
                        <a:buFont typeface="+mj-lt"/>
                        <a:buNone/>
                      </a:pPr>
                      <a:r>
                        <a:rPr lang="en-US" altLang="zh-TW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altLang="en-US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完成各項法制作業</a:t>
                      </a:r>
                      <a:endParaRPr lang="en-US" altLang="zh-TW" sz="17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indent="0" algn="l"/>
                      <a:r>
                        <a:rPr lang="zh-TW" altLang="en-US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取得法源依據</a:t>
                      </a:r>
                    </a:p>
                    <a:p>
                      <a:pPr marL="177800" indent="0" algn="l"/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制定管理辦法</a:t>
                      </a:r>
                      <a:endParaRPr lang="en-US" altLang="zh-TW" sz="17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indent="0" algn="l"/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規劃申請流程</a:t>
                      </a:r>
                      <a:endParaRPr lang="en-US" altLang="zh-TW" sz="17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indent="0" algn="l"/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制定審查程序</a:t>
                      </a:r>
                      <a:endParaRPr lang="en-US" altLang="zh-TW" sz="17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indent="-177800" algn="l"/>
                      <a:r>
                        <a:rPr lang="en-US" altLang="zh-TW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3.</a:t>
                      </a:r>
                      <a:r>
                        <a:rPr lang="zh-TW" altLang="en-US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建立創意文宣</a:t>
                      </a:r>
                      <a:r>
                        <a:rPr lang="en-US" altLang="zh-TW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懶人包、</a:t>
                      </a:r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QA</a:t>
                      </a: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問答集、各項指引等</a:t>
                      </a:r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..)</a:t>
                      </a:r>
                    </a:p>
                    <a:p>
                      <a:pPr algn="l"/>
                      <a:r>
                        <a:rPr lang="en-US" altLang="zh-TW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4.</a:t>
                      </a:r>
                      <a:r>
                        <a:rPr lang="zh-TW" altLang="en-US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辦理地方說明會</a:t>
                      </a:r>
                      <a:endParaRPr lang="en-US" altLang="zh-TW" sz="17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/>
                      <a:r>
                        <a:rPr lang="en-US" altLang="zh-TW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5.</a:t>
                      </a:r>
                      <a:r>
                        <a:rPr lang="zh-TW" altLang="en-US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推動分區示範</a:t>
                      </a: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 marL="177800" indent="-177800" algn="l">
                        <a:buFont typeface="+mj-lt"/>
                        <a:buAutoNum type="arabicPeriod"/>
                      </a:pPr>
                      <a:r>
                        <a:rPr lang="zh-TW" altLang="en-US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加工技術及食品安全管制訓練規劃</a:t>
                      </a:r>
                      <a:endParaRPr lang="en-US" altLang="zh-TW" sz="17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73050" lvl="2" indent="-82550" algn="l"/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系統訓練教材製作及維護</a:t>
                      </a:r>
                      <a:endParaRPr lang="en-US" altLang="zh-TW" sz="17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73050" lvl="2" indent="-82550" algn="l"/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種子師資培訓</a:t>
                      </a:r>
                      <a:endParaRPr lang="en-US" altLang="zh-TW" sz="17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73050" lvl="2" indent="-82550" algn="l"/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人員培訓及發證</a:t>
                      </a:r>
                      <a:endParaRPr lang="en-US" altLang="zh-TW" sz="17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82550" lvl="2" indent="-82550" algn="l">
                        <a:spcBef>
                          <a:spcPts val="600"/>
                        </a:spcBef>
                      </a:pPr>
                      <a:r>
                        <a:rPr lang="en-US" altLang="zh-TW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altLang="en-US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助產品開發及打樣</a:t>
                      </a:r>
                      <a:endParaRPr lang="en-US" altLang="zh-TW" sz="17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82550" lvl="2" indent="-82550" algn="l">
                        <a:spcBef>
                          <a:spcPts val="600"/>
                        </a:spcBef>
                      </a:pPr>
                      <a:r>
                        <a:rPr lang="en-US" altLang="zh-TW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3.</a:t>
                      </a:r>
                      <a:r>
                        <a:rPr lang="zh-TW" altLang="en-US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成立專業輔導團隊</a:t>
                      </a:r>
                      <a:endParaRPr lang="en-US" altLang="zh-TW" sz="17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82550" lvl="2" indent="-82550" algn="l">
                        <a:spcBef>
                          <a:spcPts val="0"/>
                        </a:spcBef>
                      </a:pPr>
                      <a:r>
                        <a:rPr lang="zh-TW" altLang="en-US" sz="17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  </a:t>
                      </a:r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現場訪視</a:t>
                      </a:r>
                      <a:r>
                        <a:rPr lang="en-US" altLang="zh-TW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諮詢</a:t>
                      </a:r>
                      <a:endParaRPr lang="en-US" altLang="zh-TW" sz="17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82550" lvl="2" indent="-82550" algn="l">
                        <a:spcBef>
                          <a:spcPts val="0"/>
                        </a:spcBef>
                      </a:pPr>
                      <a:r>
                        <a:rPr lang="zh-TW" altLang="en-US" sz="1700" b="1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  </a:t>
                      </a:r>
                      <a:r>
                        <a:rPr lang="zh-TW" altLang="en-US" sz="1700" b="1" baseline="0" dirty="0">
                          <a:solidFill>
                            <a:srgbClr val="7030A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 場域及動線改善</a:t>
                      </a:r>
                      <a:endParaRPr lang="en-US" altLang="zh-TW" sz="1700" b="1" baseline="0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2F1A">
                        <a:lumMod val="20000"/>
                        <a:lumOff val="80000"/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 marL="177800" indent="-177800" algn="l">
                        <a:buFont typeface="+mj-lt"/>
                        <a:buAutoNum type="arabicPeriod"/>
                      </a:pP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參加法規草案說明會及查核端教育訓練。</a:t>
                      </a:r>
                    </a:p>
                    <a:p>
                      <a:pPr marL="177800" indent="-177800" algn="l">
                        <a:buFont typeface="+mj-lt"/>
                        <a:buAutoNum type="arabicPeriod"/>
                      </a:pP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受理申請及審核</a:t>
                      </a:r>
                      <a:endParaRPr lang="en-US" altLang="zh-TW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73050" lvl="2" indent="-95250" algn="l">
                        <a:buFont typeface="+mj-lt"/>
                        <a:buNone/>
                      </a:pPr>
                      <a:r>
                        <a:rPr lang="en-US" altLang="zh-TW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農地「農糧產品加工室」容許使用審查。</a:t>
                      </a:r>
                      <a:endParaRPr lang="en-US" altLang="zh-TW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73050" lvl="2" indent="-95250" algn="l">
                        <a:buFont typeface="+mj-lt"/>
                        <a:buNone/>
                      </a:pPr>
                      <a:r>
                        <a:rPr lang="en-US" altLang="zh-TW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書面審查及現場查核。</a:t>
                      </a:r>
                      <a:endParaRPr lang="en-US" altLang="zh-TW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73050" lvl="2" indent="-95250" algn="l">
                        <a:buFont typeface="+mj-lt"/>
                        <a:buNone/>
                      </a:pPr>
                      <a:r>
                        <a:rPr lang="en-US" altLang="zh-TW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核發場證納管。</a:t>
                      </a: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地方衞生單位協同</a:t>
                      </a:r>
                      <a:endParaRPr lang="en-US" altLang="zh-TW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indent="-177800" algn="l"/>
                      <a:r>
                        <a:rPr lang="en-US" altLang="zh-TW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會同申請案件現場查核，確認是否符合</a:t>
                      </a:r>
                      <a:r>
                        <a:rPr lang="en-US" altLang="zh-TW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GHP</a:t>
                      </a: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相關規範。</a:t>
                      </a:r>
                      <a:endParaRPr lang="en-US" altLang="zh-TW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77800" indent="-177800" algn="l"/>
                      <a:r>
                        <a:rPr lang="en-US" altLang="zh-TW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altLang="en-US" sz="1800" b="1">
                          <a:latin typeface="微軟正黑體" pitchFamily="34" charset="-120"/>
                          <a:ea typeface="微軟正黑體" pitchFamily="34" charset="-120"/>
                        </a:rPr>
                        <a:t>依食品安全衞</a:t>
                      </a: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生管理法辦理不定期抽查</a:t>
                      </a:r>
                      <a:endParaRPr lang="en-US" altLang="zh-TW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/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64096"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 algn="l"/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建立制度；</a:t>
                      </a:r>
                      <a:endParaRPr lang="en-US" altLang="zh-TW" sz="18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/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建置示範初級加工場</a:t>
                      </a:r>
                      <a:r>
                        <a:rPr lang="en-US" altLang="zh-TW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zh-TW" altLang="en-US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處。</a:t>
                      </a: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 algn="l"/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培育種子師資</a:t>
                      </a:r>
                      <a:r>
                        <a:rPr lang="en-US" altLang="zh-TW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20</a:t>
                      </a: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人</a:t>
                      </a:r>
                      <a:r>
                        <a:rPr lang="en-US" altLang="zh-TW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,</a:t>
                      </a: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人員培訓</a:t>
                      </a:r>
                      <a:r>
                        <a:rPr lang="en-US" altLang="zh-TW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400</a:t>
                      </a: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人</a:t>
                      </a:r>
                      <a:r>
                        <a:rPr lang="en-US" altLang="zh-TW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,</a:t>
                      </a: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成立</a:t>
                      </a:r>
                      <a:r>
                        <a:rPr lang="en-US" altLang="zh-TW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專業輔導團隊</a:t>
                      </a: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2F1A">
                        <a:lumMod val="40000"/>
                        <a:lumOff val="60000"/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1pPr>
                      <a:lvl2pPr marL="0" marR="0" indent="1607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2pPr>
                      <a:lvl3pPr marL="0" marR="0" indent="321457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3pPr>
                      <a:lvl4pPr marL="0" marR="0" indent="482186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4pPr>
                      <a:lvl5pPr marL="0" marR="0" indent="642915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5pPr>
                      <a:lvl6pPr marL="0" marR="0" indent="803643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6pPr>
                      <a:lvl7pPr marL="0" marR="0" indent="964372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7pPr>
                      <a:lvl8pPr marL="0" marR="0" indent="1125101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8pPr>
                      <a:lvl9pPr marL="0" marR="0" indent="1285829" algn="ctr" defTabSz="410751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b="0" i="0" u="none" strike="noStrike" cap="none" spc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Trebuchet MS"/>
                          <a:sym typeface="Helvetica Neue Light"/>
                        </a:defRPr>
                      </a:lvl9pPr>
                    </a:lstStyle>
                    <a:p>
                      <a:pPr algn="l"/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配合轄區農友申請需求積極協助。</a:t>
                      </a: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FF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配合轄區農友申請需求積極協助。</a:t>
                      </a:r>
                    </a:p>
                    <a:p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84406" marR="84406" marT="45716" marB="45716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99FF">
                        <a:alpha val="54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1162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向右箭號圖說文字 8"/>
          <p:cNvSpPr/>
          <p:nvPr/>
        </p:nvSpPr>
        <p:spPr>
          <a:xfrm>
            <a:off x="233414" y="1268760"/>
            <a:ext cx="5972945" cy="4896544"/>
          </a:xfrm>
          <a:prstGeom prst="rightArrowCallout">
            <a:avLst>
              <a:gd name="adj1" fmla="val 23117"/>
              <a:gd name="adj2" fmla="val 38632"/>
              <a:gd name="adj3" fmla="val 10196"/>
              <a:gd name="adj4" fmla="val 8729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 lIns="36000" rIns="0">
            <a:noAutofit/>
          </a:bodyPr>
          <a:lstStyle/>
          <a:p>
            <a:pPr marL="533400" indent="-533400" algn="ctr"/>
            <a:r>
              <a:rPr lang="zh-TW" altLang="en-US" sz="4800" dirty="0"/>
              <a:t>農產品初級加工管理制度</a:t>
            </a:r>
            <a:endParaRPr lang="zh-TW" altLang="en-US" sz="4800" dirty="0">
              <a:solidFill>
                <a:srgbClr val="FF00FF"/>
              </a:solidFill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279270" y="1340768"/>
            <a:ext cx="5084818" cy="4752528"/>
          </a:xfrm>
          <a:solidFill>
            <a:srgbClr val="FFFFCC"/>
          </a:solidFill>
        </p:spPr>
        <p:txBody>
          <a:bodyPr lIns="180000" tIns="252000">
            <a:normAutofit/>
          </a:bodyPr>
          <a:lstStyle/>
          <a:p>
            <a:pPr marL="93663" lvl="0" indent="-7938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zh-TW" altLang="en-US" sz="2800" b="1" dirty="0"/>
              <a:t>依據農產品生產及驗證管理法第</a:t>
            </a:r>
            <a:r>
              <a:rPr lang="en-US" altLang="zh-TW" sz="2800" b="1" dirty="0"/>
              <a:t>18</a:t>
            </a:r>
            <a:r>
              <a:rPr lang="zh-TW" altLang="en-US" sz="2800" b="1" dirty="0"/>
              <a:t>條第</a:t>
            </a:r>
            <a:r>
              <a:rPr lang="en-US" altLang="zh-TW" sz="2800" b="1" dirty="0"/>
              <a:t>2</a:t>
            </a:r>
            <a:r>
              <a:rPr lang="zh-TW" altLang="en-US" sz="2800" b="1" dirty="0">
                <a:latin typeface="微軟正黑體"/>
                <a:ea typeface="微軟正黑體"/>
              </a:rPr>
              <a:t>、</a:t>
            </a:r>
            <a:r>
              <a:rPr lang="en-US" altLang="zh-TW" sz="2800" b="1" dirty="0">
                <a:latin typeface="微軟正黑體"/>
                <a:ea typeface="微軟正黑體"/>
              </a:rPr>
              <a:t>3</a:t>
            </a:r>
            <a:r>
              <a:rPr lang="zh-TW" altLang="en-US" sz="2800" b="1" dirty="0"/>
              <a:t>項規定</a:t>
            </a:r>
            <a:r>
              <a:rPr lang="en-US" altLang="zh-TW" sz="2800" b="1" dirty="0"/>
              <a:t/>
            </a:r>
            <a:br>
              <a:rPr lang="en-US" altLang="zh-TW" sz="2800" b="1" dirty="0"/>
            </a:br>
            <a:r>
              <a:rPr lang="zh-TW" altLang="en-US" sz="2800" b="1" dirty="0"/>
              <a:t>「</a:t>
            </a:r>
            <a:r>
              <a:rPr lang="zh-TW" altLang="zh-TW" b="1" kern="0" dirty="0">
                <a:solidFill>
                  <a:srgbClr val="0000CC"/>
                </a:solidFill>
                <a:cs typeface="Times New Roman"/>
              </a:rPr>
              <a:t>前項</a:t>
            </a:r>
            <a:r>
              <a:rPr lang="zh-TW" altLang="en-US" b="1" kern="0" dirty="0">
                <a:solidFill>
                  <a:srgbClr val="0000CC"/>
                </a:solidFill>
                <a:cs typeface="Times New Roman"/>
              </a:rPr>
              <a:t>中央主管機關指定之農產品、一定</a:t>
            </a:r>
            <a:r>
              <a:rPr lang="zh-TW" altLang="zh-TW" b="1" kern="0" dirty="0">
                <a:solidFill>
                  <a:srgbClr val="0000CC"/>
                </a:solidFill>
                <a:cs typeface="Times New Roman"/>
              </a:rPr>
              <a:t>規模、</a:t>
            </a:r>
            <a:r>
              <a:rPr lang="zh-TW" altLang="en-US" b="1" kern="0" dirty="0">
                <a:solidFill>
                  <a:srgbClr val="0000CC"/>
                </a:solidFill>
                <a:cs typeface="Times New Roman"/>
              </a:rPr>
              <a:t>合法之農產品加工設施、</a:t>
            </a:r>
            <a:r>
              <a:rPr lang="zh-TW" altLang="zh-TW" b="1" kern="0" dirty="0">
                <a:solidFill>
                  <a:srgbClr val="0000CC"/>
                </a:solidFill>
                <a:cs typeface="Times New Roman"/>
              </a:rPr>
              <a:t>申請登記之條件、程序、應檢附文件、有效期限、變更、廢止及其他</a:t>
            </a:r>
            <a:r>
              <a:rPr lang="zh-TW" altLang="en-US" b="1" kern="0" dirty="0">
                <a:solidFill>
                  <a:srgbClr val="0000CC"/>
                </a:solidFill>
                <a:cs typeface="Times New Roman"/>
              </a:rPr>
              <a:t>應遵行</a:t>
            </a:r>
            <a:r>
              <a:rPr lang="zh-TW" altLang="zh-TW" b="1" kern="0" dirty="0">
                <a:solidFill>
                  <a:srgbClr val="0000CC"/>
                </a:solidFill>
                <a:cs typeface="Times New Roman"/>
              </a:rPr>
              <a:t>事項之辦法，由中央主管機關定之</a:t>
            </a:r>
            <a:r>
              <a:rPr lang="zh-TW" altLang="zh-TW" sz="2800" b="1" kern="0" dirty="0">
                <a:solidFill>
                  <a:srgbClr val="0000CC"/>
                </a:solidFill>
                <a:cs typeface="Times New Roman"/>
              </a:rPr>
              <a:t>。</a:t>
            </a:r>
            <a:endParaRPr lang="en-US" altLang="zh-TW" sz="2800" b="1" kern="0" dirty="0">
              <a:solidFill>
                <a:srgbClr val="0000CC"/>
              </a:solidFill>
              <a:cs typeface="Times New Roman"/>
            </a:endParaRPr>
          </a:p>
          <a:p>
            <a:pPr marL="93663" lvl="0" indent="363538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zh-TW" altLang="en-US" b="1" dirty="0">
                <a:solidFill>
                  <a:srgbClr val="FF0000"/>
                </a:solidFill>
              </a:rPr>
              <a:t>第一項之特定品項加工產品及其加工方式由中央主管機關公告之。</a:t>
            </a:r>
            <a:r>
              <a:rPr lang="zh-TW" altLang="en-US" dirty="0"/>
              <a:t>」</a:t>
            </a:r>
            <a:endParaRPr lang="zh-TW" altLang="en-US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013176"/>
            <a:ext cx="162405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投影片編號版面配置區 3"/>
          <p:cNvSpPr txBox="1">
            <a:spLocks/>
          </p:cNvSpPr>
          <p:nvPr/>
        </p:nvSpPr>
        <p:spPr>
          <a:xfrm>
            <a:off x="11432" y="6459755"/>
            <a:ext cx="528120" cy="365125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378749-DB44-45A3-8E89-1F5492F89B48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280949" y="2492896"/>
            <a:ext cx="253952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訂定</a:t>
            </a:r>
            <a:endParaRPr kumimoji="0" lang="en-US" altLang="zh-TW" sz="3200" b="1" i="0" u="sng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農產品初級加工場管理辦法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943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090093"/>
              </p:ext>
            </p:extLst>
          </p:nvPr>
        </p:nvGraphicFramePr>
        <p:xfrm>
          <a:off x="224119" y="404664"/>
          <a:ext cx="8856984" cy="63814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8856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682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3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zh-TW" alt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農產品初級加工場管理辦法</a:t>
                      </a:r>
                      <a:endParaRPr kumimoji="0" lang="en-US" altLang="zh-TW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180000">
                    <a:solidFill>
                      <a:srgbClr val="92D050">
                        <a:alpha val="62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16359">
                <a:tc>
                  <a:txBody>
                    <a:bodyPr/>
                    <a:lstStyle/>
                    <a:p>
                      <a:pPr marL="354013" marR="0" lvl="1" indent="-342900" algn="l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u"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申請資格</a:t>
                      </a:r>
                      <a:endParaRPr kumimoji="0" lang="en-US" altLang="zh-TW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623888" marR="0" lvl="1" indent="-268288" algn="l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zh-TW" altLang="en-US" sz="21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原料：需採用國產驗證、溯源、有機及有機轉型期農產品。</a:t>
                      </a:r>
                    </a:p>
                    <a:p>
                      <a:pPr marL="623888" marR="0" lvl="1" indent="-268288" algn="l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zh-TW" altLang="en-US" sz="21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申請人：須為</a:t>
                      </a:r>
                      <a:r>
                        <a:rPr lang="zh-TW" altLang="en-US" sz="21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農民</a:t>
                      </a:r>
                      <a:r>
                        <a:rPr lang="zh-TW" altLang="en-US" sz="21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或</a:t>
                      </a:r>
                      <a:r>
                        <a:rPr lang="zh-TW" altLang="en-US" sz="21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農民團體，且取得加工技術及食安教育訓練</a:t>
                      </a:r>
                      <a:r>
                        <a:rPr lang="en-US" altLang="zh-TW" sz="2100" b="1" u="sng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</a:t>
                      </a:r>
                      <a:r>
                        <a:rPr lang="zh-TW" altLang="en-US" sz="21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小時及格證書，水產類需</a:t>
                      </a:r>
                      <a:r>
                        <a:rPr lang="zh-TW" altLang="en-US" sz="2100" b="1" u="sng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再加</a:t>
                      </a:r>
                      <a:r>
                        <a:rPr lang="zh-TW" altLang="en-US" sz="21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食品安全管制系統</a:t>
                      </a:r>
                      <a:r>
                        <a:rPr lang="en-US" altLang="zh-TW" sz="2100" b="1" u="sng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30</a:t>
                      </a:r>
                      <a:r>
                        <a:rPr lang="zh-TW" altLang="en-US" sz="21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小時教育訓練。</a:t>
                      </a:r>
                    </a:p>
                    <a:p>
                      <a:pPr marL="623888" marR="0" lvl="1" indent="-268288" algn="l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zh-TW" altLang="en-US" sz="2100" b="1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建築：合法之</a:t>
                      </a:r>
                      <a:r>
                        <a:rPr lang="zh-TW" altLang="en-US" sz="2100" b="1" dirty="0">
                          <a:latin typeface="微軟正黑體" pitchFamily="34" charset="-120"/>
                          <a:ea typeface="微軟正黑體" pitchFamily="34" charset="-120"/>
                        </a:rPr>
                        <a:t>農產品加工設施。</a:t>
                      </a:r>
                      <a:endParaRPr lang="en-US" altLang="zh-TW" sz="21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u"/>
                        <a:tabLst/>
                        <a:defRPr/>
                      </a:pPr>
                      <a:r>
                        <a:rPr lang="zh-TW" altLang="en-US" sz="2400" b="1" dirty="0">
                          <a:solidFill>
                            <a:srgbClr val="FF00FF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特定品項及其加工範圍，由中央主管機關公告之，以正面表列優先推動</a:t>
                      </a:r>
                      <a:endParaRPr lang="en-US" altLang="zh-TW" sz="2400" b="1" dirty="0">
                        <a:solidFill>
                          <a:srgbClr val="FF00FF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709613" marR="0" lvl="1" indent="-365125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AutoNum type="circleNumWdWhitePlain"/>
                        <a:tabLst/>
                        <a:defRPr/>
                      </a:pPr>
                      <a:r>
                        <a:rPr kumimoji="0" lang="zh-TW" altLang="en-US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農糧類：乾燥、粉碎、碾製、培炒等</a:t>
                      </a:r>
                      <a:r>
                        <a:rPr kumimoji="0" lang="en-US" altLang="zh-TW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</a:t>
                      </a:r>
                      <a:r>
                        <a:rPr kumimoji="0" lang="zh-TW" altLang="en-US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類</a:t>
                      </a:r>
                      <a:endParaRPr kumimoji="0" lang="en-US" altLang="zh-TW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709613" marR="0" lvl="1" indent="-365125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AutoNum type="circleNumWdWhitePlain"/>
                        <a:tabLst/>
                        <a:defRPr/>
                      </a:pPr>
                      <a:r>
                        <a:rPr kumimoji="0" lang="zh-TW" altLang="en-US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水產類：分級、二</a:t>
                      </a:r>
                      <a:r>
                        <a:rPr kumimoji="0" lang="en-US" altLang="zh-TW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kumimoji="0" lang="zh-TW" altLang="en-US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三</a:t>
                      </a:r>
                      <a:r>
                        <a:rPr kumimoji="0" lang="en-US" altLang="zh-TW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r>
                        <a:rPr kumimoji="0" lang="zh-TW" altLang="en-US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去、分切、汆燙、熟成及乾燥等</a:t>
                      </a:r>
                      <a:r>
                        <a:rPr kumimoji="0" lang="en-US" altLang="zh-TW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</a:t>
                      </a:r>
                      <a:r>
                        <a:rPr kumimoji="0" lang="zh-TW" altLang="en-US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類</a:t>
                      </a:r>
                      <a:endParaRPr kumimoji="0" lang="en-US" altLang="zh-TW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709613" marR="0" lvl="1" indent="-365125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AutoNum type="circleNumWdWhitePlain"/>
                        <a:tabLst/>
                        <a:defRPr/>
                      </a:pPr>
                      <a:r>
                        <a:rPr kumimoji="0" lang="zh-TW" altLang="en-US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林產類：造材、製材、製炭、蒸餾及粉碎研磨等</a:t>
                      </a:r>
                      <a:r>
                        <a:rPr kumimoji="0" lang="en-US" altLang="zh-TW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</a:t>
                      </a:r>
                      <a:r>
                        <a:rPr kumimoji="0" lang="zh-TW" altLang="en-US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類</a:t>
                      </a:r>
                      <a:endParaRPr kumimoji="0" lang="en-US" altLang="zh-TW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354013" marR="0" lvl="1" indent="-342900" algn="l" defTabSz="914400" rtl="0" eaLnBrk="1" fontAlgn="auto" latinLnBrk="0" hangingPunct="1">
                        <a:lnSpc>
                          <a:spcPts val="288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u"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作法與管理</a:t>
                      </a:r>
                      <a:endParaRPr kumimoji="0" lang="en-US" altLang="zh-TW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700088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zh-TW" altLang="en-US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發給</a:t>
                      </a:r>
                      <a:r>
                        <a:rPr kumimoji="0" lang="zh-TW" altLang="en-US" sz="21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初級加工場登記證</a:t>
                      </a:r>
                      <a:r>
                        <a:rPr kumimoji="0" lang="zh-TW" altLang="en-US" sz="2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，</a:t>
                      </a:r>
                      <a:r>
                        <a:rPr kumimoji="0" lang="zh-TW" altLang="en-US" sz="21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鏈結食安法規定，公開資訊、追蹤追溯</a:t>
                      </a:r>
                      <a:r>
                        <a:rPr kumimoji="0" lang="zh-TW" altLang="en-US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。</a:t>
                      </a:r>
                      <a:endParaRPr kumimoji="0" lang="en-US" altLang="zh-TW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700088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zh-TW" altLang="en-US" sz="2100" b="1" dirty="0">
                          <a:latin typeface="微軟正黑體" pitchFamily="34" charset="-120"/>
                          <a:ea typeface="微軟正黑體" pitchFamily="34" charset="-120"/>
                        </a:rPr>
                        <a:t>採證照管理，倘違反食安環保等法規，情節重大者，</a:t>
                      </a:r>
                      <a:r>
                        <a:rPr lang="zh-TW" altLang="en-US" sz="2100" b="1" u="sng" dirty="0">
                          <a:latin typeface="微軟正黑體" pitchFamily="34" charset="-120"/>
                          <a:ea typeface="微軟正黑體" pitchFamily="34" charset="-120"/>
                        </a:rPr>
                        <a:t>予以停止營運或廢止證明</a:t>
                      </a:r>
                      <a:r>
                        <a:rPr lang="zh-TW" altLang="en-US" sz="2100" b="1" dirty="0">
                          <a:latin typeface="微軟正黑體" pitchFamily="34" charset="-120"/>
                          <a:ea typeface="微軟正黑體" pitchFamily="34" charset="-120"/>
                        </a:rPr>
                        <a:t>〭</a:t>
                      </a:r>
                      <a:endParaRPr lang="en-US" altLang="zh-TW" sz="21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T="108000">
                    <a:solidFill>
                      <a:srgbClr val="CCFFCC">
                        <a:alpha val="43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5"/>
          </p:nvPr>
        </p:nvSpPr>
        <p:spPr>
          <a:xfrm>
            <a:off x="8604448" y="6416748"/>
            <a:ext cx="465584" cy="341771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378749-DB44-45A3-8E89-1F5492F89B48}" type="slidenum">
              <a:rPr kumimoji="0" lang="zh-TW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/>
                <a:ea typeface="新細明體" panose="02020500000000000000" pitchFamily="18" charset="-12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824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759053"/>
              </p:ext>
            </p:extLst>
          </p:nvPr>
        </p:nvGraphicFramePr>
        <p:xfrm>
          <a:off x="221776" y="1046947"/>
          <a:ext cx="8922223" cy="5547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3989"/>
                <a:gridCol w="2244527"/>
                <a:gridCol w="1779075"/>
                <a:gridCol w="1779075"/>
                <a:gridCol w="1785557"/>
              </a:tblGrid>
              <a:tr h="725869"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zh-TW" sz="1400" b="1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加工方式</a:t>
                      </a:r>
                      <a:endParaRPr lang="en-US" altLang="zh-TW" sz="1400" b="1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00" baseline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</a:t>
                      </a:r>
                      <a:endParaRPr lang="en-US" altLang="zh-TW" sz="1400" b="1" kern="100" baseline="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00" baseline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</a:t>
                      </a:r>
                      <a:r>
                        <a:rPr lang="zh-TW" sz="14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</a:t>
                      </a: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原料</a:t>
                      </a: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別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乾燥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粉碎</a:t>
                      </a:r>
                      <a:endParaRPr lang="zh-TW" sz="1400" b="1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碾製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焙炒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水果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水果乾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水果茶</a:t>
                      </a: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包</a:t>
                      </a: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蔬菜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蔬菜乾</a:t>
                      </a: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含金針</a:t>
                      </a: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苦瓜茶</a:t>
                      </a: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包</a:t>
                      </a: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菇蕈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菇蕈、菇蕈餅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菇蕈粉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8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雜糧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大豆、紅豆、綠豆、花生、花生莢、甘藷</a:t>
                      </a: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絲、片、塊</a:t>
                      </a: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胡麻粉、雜糧粉、豆粉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蕎麥、花生仁、薏苡仁、小麥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蕎麥茶</a:t>
                      </a: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包</a:t>
                      </a: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、黑豆茶、豆類、花生莢、花生仁、麥茶包、麵茶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5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臺灣藜、小米、樹豆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臺灣藜、小米、樹豆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臺灣藜、小米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435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稻米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熟米穀米、生米穀粉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稻米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焙炒米粒、米糠</a:t>
                      </a:r>
                      <a:endParaRPr lang="zh-TW" sz="1400" b="1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咖啡</a:t>
                      </a:r>
                      <a:endParaRPr lang="zh-TW" sz="1400" b="1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咖啡粉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咖啡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牛蒡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牛蒡片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紅棗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紅棗乾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紅棗乾茶包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愛玉子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乾果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木鱉果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木鱉果乾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薑黃</a:t>
                      </a:r>
                      <a:endParaRPr lang="zh-TW" sz="1400" b="1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薑黃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薑黃粉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薑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薑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薑粉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蓮子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蓮子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辣椒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辣椒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辣椒粉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4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山胡椒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山胡椒子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95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食用花卉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菊花、玫瑰花瓣、杭菊、火龍果花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9C25AC9-F7B9-4551-B575-22C4D0C5E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7467600" cy="634082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農產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80211" y="6453336"/>
            <a:ext cx="609600" cy="521208"/>
          </a:xfrm>
        </p:spPr>
        <p:txBody>
          <a:bodyPr/>
          <a:lstStyle/>
          <a:p>
            <a:pPr>
              <a:defRPr/>
            </a:pPr>
            <a:fld id="{D0E15A49-A674-4EDA-A8D7-2DF1CA2702C4}" type="slidenum">
              <a:rPr lang="zh-TW" altLang="en-US" sz="2000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zh-TW" altLang="en-US" sz="2000" dirty="0">
              <a:solidFill>
                <a:prstClr val="black"/>
              </a:solidFill>
            </a:endParaRPr>
          </a:p>
        </p:txBody>
      </p:sp>
      <p:cxnSp>
        <p:nvCxnSpPr>
          <p:cNvPr id="6" name="直線接點 5"/>
          <p:cNvCxnSpPr>
            <a:cxnSpLocks/>
          </p:cNvCxnSpPr>
          <p:nvPr/>
        </p:nvCxnSpPr>
        <p:spPr>
          <a:xfrm>
            <a:off x="219054" y="1046947"/>
            <a:ext cx="824554" cy="7978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>
            <a:cxnSpLocks/>
          </p:cNvCxnSpPr>
          <p:nvPr/>
        </p:nvCxnSpPr>
        <p:spPr>
          <a:xfrm>
            <a:off x="219054" y="1046947"/>
            <a:ext cx="1328610" cy="58185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5" y="456397"/>
            <a:ext cx="892494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88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9C25AC9-F7B9-4551-B575-22C4D0C5E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農產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388424" y="6336792"/>
            <a:ext cx="609600" cy="521208"/>
          </a:xfrm>
        </p:spPr>
        <p:txBody>
          <a:bodyPr/>
          <a:lstStyle/>
          <a:p>
            <a:pPr>
              <a:defRPr/>
            </a:pPr>
            <a:fld id="{D0E15A49-A674-4EDA-A8D7-2DF1CA2702C4}" type="slidenum">
              <a:rPr lang="zh-TW" altLang="en-US" sz="2000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zh-TW" altLang="en-US" sz="2000" dirty="0">
              <a:solidFill>
                <a:prstClr val="black"/>
              </a:solidFill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296581"/>
              </p:ext>
            </p:extLst>
          </p:nvPr>
        </p:nvGraphicFramePr>
        <p:xfrm>
          <a:off x="179512" y="980731"/>
          <a:ext cx="8964487" cy="5472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8067"/>
                <a:gridCol w="1780527"/>
                <a:gridCol w="1773145"/>
                <a:gridCol w="1773145"/>
                <a:gridCol w="1779603"/>
              </a:tblGrid>
              <a:tr h="786041"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zh-TW" sz="1400" b="1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加工方式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5781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</a:t>
                      </a:r>
                      <a:r>
                        <a:rPr lang="zh-TW" sz="14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</a:t>
                      </a: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zh-TW" sz="1400" b="1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原料</a:t>
                      </a: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別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乾燥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粉碎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碾製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焙炒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洛神葵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乾洛神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洛神茶包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枸杞葉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沖泡乾葉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桑葉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桑葉茶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u="none" strike="noStrike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860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綠茶、紅茶、黃茶、白茶、包種茶、高山茶、烏龍茶、鐵觀音、東方美人茶、花茶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可可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可可豆仁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可可豆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仙草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仙草</a:t>
                      </a:r>
                      <a:endParaRPr lang="zh-TW" sz="1400" b="1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香茅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香茅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紫蘇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紫蘇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辣木葉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辣木葉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土肉桂葉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土肉桂葉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油甘子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油甘子乾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薰衣草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薰衣草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迷迭香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迷迭香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甜菊葉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甜菊葉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薄荷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薄荷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3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百里香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百里香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32901" marR="3290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9" name="直線接點 18"/>
          <p:cNvCxnSpPr>
            <a:cxnSpLocks/>
          </p:cNvCxnSpPr>
          <p:nvPr/>
        </p:nvCxnSpPr>
        <p:spPr>
          <a:xfrm>
            <a:off x="205730" y="995214"/>
            <a:ext cx="909886" cy="77760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cxnSpLocks/>
          </p:cNvCxnSpPr>
          <p:nvPr/>
        </p:nvCxnSpPr>
        <p:spPr>
          <a:xfrm>
            <a:off x="205730" y="984764"/>
            <a:ext cx="1845990" cy="46831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54" y="404664"/>
            <a:ext cx="892494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205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9C25AC9-F7B9-4551-B575-22C4D0C5E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水產類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="" xmlns:a16="http://schemas.microsoft.com/office/drawing/2014/main" id="{3E0863F7-43B7-44A6-8C3A-5DC181CD0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673580"/>
              </p:ext>
            </p:extLst>
          </p:nvPr>
        </p:nvGraphicFramePr>
        <p:xfrm>
          <a:off x="457201" y="912030"/>
          <a:ext cx="8435278" cy="5418991"/>
        </p:xfrm>
        <a:graphic>
          <a:graphicData uri="http://schemas.openxmlformats.org/drawingml/2006/table">
            <a:tbl>
              <a:tblPr firstRow="1" firstCol="1">
                <a:tableStyleId>{7DF18680-E054-41AD-8BC1-D1AEF772440D}</a:tableStyleId>
              </a:tblPr>
              <a:tblGrid>
                <a:gridCol w="780718">
                  <a:extLst>
                    <a:ext uri="{9D8B030D-6E8A-4147-A177-3AD203B41FA5}">
                      <a16:colId xmlns="" xmlns:a16="http://schemas.microsoft.com/office/drawing/2014/main" val="3339377652"/>
                    </a:ext>
                  </a:extLst>
                </a:gridCol>
                <a:gridCol w="1262664">
                  <a:extLst>
                    <a:ext uri="{9D8B030D-6E8A-4147-A177-3AD203B41FA5}">
                      <a16:colId xmlns="" xmlns:a16="http://schemas.microsoft.com/office/drawing/2014/main" val="2571690819"/>
                    </a:ext>
                  </a:extLst>
                </a:gridCol>
                <a:gridCol w="1261759">
                  <a:extLst>
                    <a:ext uri="{9D8B030D-6E8A-4147-A177-3AD203B41FA5}">
                      <a16:colId xmlns="" xmlns:a16="http://schemas.microsoft.com/office/drawing/2014/main" val="2545850451"/>
                    </a:ext>
                  </a:extLst>
                </a:gridCol>
                <a:gridCol w="2081814">
                  <a:extLst>
                    <a:ext uri="{9D8B030D-6E8A-4147-A177-3AD203B41FA5}">
                      <a16:colId xmlns="" xmlns:a16="http://schemas.microsoft.com/office/drawing/2014/main" val="962006791"/>
                    </a:ext>
                  </a:extLst>
                </a:gridCol>
                <a:gridCol w="926779">
                  <a:extLst>
                    <a:ext uri="{9D8B030D-6E8A-4147-A177-3AD203B41FA5}">
                      <a16:colId xmlns="" xmlns:a16="http://schemas.microsoft.com/office/drawing/2014/main" val="1868041469"/>
                    </a:ext>
                  </a:extLst>
                </a:gridCol>
                <a:gridCol w="960276">
                  <a:extLst>
                    <a:ext uri="{9D8B030D-6E8A-4147-A177-3AD203B41FA5}">
                      <a16:colId xmlns="" xmlns:a16="http://schemas.microsoft.com/office/drawing/2014/main" val="3005063956"/>
                    </a:ext>
                  </a:extLst>
                </a:gridCol>
                <a:gridCol w="1161268">
                  <a:extLst>
                    <a:ext uri="{9D8B030D-6E8A-4147-A177-3AD203B41FA5}">
                      <a16:colId xmlns="" xmlns:a16="http://schemas.microsoft.com/office/drawing/2014/main" val="1874208902"/>
                    </a:ext>
                  </a:extLst>
                </a:gridCol>
              </a:tblGrid>
              <a:tr h="443707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分級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二去、三去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分切</a:t>
                      </a:r>
                      <a:r>
                        <a:rPr lang="en-US" altLang="zh-TW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帶骨、不帶骨</a:t>
                      </a:r>
                      <a:r>
                        <a:rPr lang="en-US" altLang="zh-TW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汆燙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熟成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乾燥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180038"/>
                  </a:ext>
                </a:extLst>
              </a:tr>
              <a:tr h="935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國產養殖魚類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冷凍魚類</a:t>
                      </a:r>
                      <a:b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冷藏魚類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冷凍魚類</a:t>
                      </a:r>
                      <a:b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冷藏魚類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冷凍魚類</a:t>
                      </a:r>
                      <a:b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冷藏魚類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zh-TW" altLang="zh-TW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冷凍一夜干</a:t>
                      </a:r>
                      <a:endParaRPr kumimoji="0" lang="zh-TW" altLang="en-US" sz="1800" b="1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zh-TW" altLang="zh-TW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冷凍烏魚子</a:t>
                      </a:r>
                      <a:endParaRPr kumimoji="0" lang="zh-TW" altLang="en-US" sz="1800" b="1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5284687"/>
                  </a:ext>
                </a:extLst>
              </a:tr>
              <a:tr h="935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國產養殖貝類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冷凍貝類</a:t>
                      </a:r>
                      <a:b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冷藏貝類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冷凍貝類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5709465"/>
                  </a:ext>
                </a:extLst>
              </a:tr>
              <a:tr h="1234488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國產養殖蝦類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冷凍蝦類</a:t>
                      </a:r>
                      <a:b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冷藏蝦</a:t>
                      </a:r>
                      <a:r>
                        <a:rPr lang="zh-TW" altLang="en-US" sz="18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冷凍蝦類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67873255"/>
                  </a:ext>
                </a:extLst>
              </a:tr>
              <a:tr h="935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國產養殖蟹類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冷凍蟹類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82285826"/>
                  </a:ext>
                </a:extLst>
              </a:tr>
              <a:tr h="935199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國產養殖甲魚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冷凍甲魚</a:t>
                      </a:r>
                      <a:b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冷藏甲魚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冷凍甲魚</a:t>
                      </a:r>
                      <a:b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冷藏甲魚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冷凍甲魚</a:t>
                      </a:r>
                      <a:b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冷藏甲魚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976" marR="5976" marT="597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2846323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388424" y="6336792"/>
            <a:ext cx="609600" cy="521208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E15A49-A674-4EDA-A8D7-2DF1CA2702C4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634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648072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林產類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388424" y="6164171"/>
            <a:ext cx="609600" cy="521208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378749-DB44-45A3-8E89-1F5492F89B48}" type="slidenum">
              <a:rPr kumimoji="0" lang="zh-TW" altLang="en-US" sz="1600" b="0" i="0" u="none" strike="noStrike" kern="1200" cap="none" spc="0" normalizeH="0" baseline="0" noProof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24485899"/>
              </p:ext>
            </p:extLst>
          </p:nvPr>
        </p:nvGraphicFramePr>
        <p:xfrm>
          <a:off x="457200" y="780217"/>
          <a:ext cx="8363272" cy="5143429"/>
        </p:xfrm>
        <a:graphic>
          <a:graphicData uri="http://schemas.openxmlformats.org/drawingml/2006/table">
            <a:tbl>
              <a:tblPr firstRow="1" firstCol="1" bandRow="1"/>
              <a:tblGrid>
                <a:gridCol w="16224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35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52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781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257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135706">
                <a:tc>
                  <a:txBody>
                    <a:bodyPr/>
                    <a:lstStyle/>
                    <a:p>
                      <a:pPr marR="19685" algn="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R="19685" algn="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加工</a:t>
                      </a:r>
                    </a:p>
                    <a:p>
                      <a:pPr marR="19685" algn="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方式</a:t>
                      </a:r>
                    </a:p>
                    <a:p>
                      <a:pPr marR="19685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品項</a:t>
                      </a:r>
                    </a:p>
                    <a:p>
                      <a:pPr marR="18161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原料別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R="181610"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造材</a:t>
                      </a:r>
                      <a:r>
                        <a:rPr 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粗解</a:t>
                      </a:r>
                      <a:r>
                        <a:rPr 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R="181610"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製材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R="181610"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製炭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R="181610"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蒸餾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HK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粉碎研磨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41887">
                <a:tc>
                  <a:txBody>
                    <a:bodyPr/>
                    <a:lstStyle/>
                    <a:p>
                      <a:pPr marR="18161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R="18161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原木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R="2159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圓木、山造角材</a:t>
                      </a:r>
                      <a:r>
                        <a:rPr lang="zh-TW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zh-TW" altLang="en-US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枝</a:t>
                      </a:r>
                      <a:r>
                        <a:rPr lang="zh-TW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梢</a:t>
                      </a: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材、根株材、薪炭材、木片及其他不規則型木材</a:t>
                      </a:r>
                      <a:r>
                        <a:rPr 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材種分類，依中華民國國家標準</a:t>
                      </a:r>
                      <a:r>
                        <a:rPr 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CNS442</a:t>
                      </a: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木材之分類</a:t>
                      </a:r>
                      <a:r>
                        <a:rPr 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木製材品：板材、角材、圓柱等類似產品</a:t>
                      </a:r>
                      <a:r>
                        <a:rPr 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材種區分</a:t>
                      </a:r>
                      <a:r>
                        <a:rPr lang="zh-TW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TW" altLang="en-US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比照</a:t>
                      </a:r>
                      <a:r>
                        <a:rPr lang="zh-TW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中華民國</a:t>
                      </a: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國家標準</a:t>
                      </a:r>
                      <a:r>
                        <a:rPr lang="en-US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CNS44</a:t>
                      </a:r>
                      <a:r>
                        <a:rPr lang="en-US" altLang="zh-TW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TW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製</a:t>
                      </a: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材之分等</a:t>
                      </a:r>
                      <a:r>
                        <a:rPr 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木炭、</a:t>
                      </a: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木醋液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蒸餾木醋液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R="3175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木炭粒、木炭粉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60429">
                <a:tc>
                  <a:txBody>
                    <a:bodyPr/>
                    <a:lstStyle/>
                    <a:p>
                      <a:pPr marR="18161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R="18161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R="18161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R="18161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竹桿、竹枝、竹鞭及其他不規則型竹材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8161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R="18161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竹製材品：竹片、竹筒、竹條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8161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R="18161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竹炭、</a:t>
                      </a:r>
                    </a:p>
                    <a:p>
                      <a:pPr marR="181610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竹醋液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蒸餾竹醋液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R="3175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竹炭粒、竹炭粉、</a:t>
                      </a:r>
                    </a:p>
                    <a:p>
                      <a:pPr marR="3175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天然食用色素竹炭粉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0" name="直線接點 9"/>
          <p:cNvCxnSpPr/>
          <p:nvPr/>
        </p:nvCxnSpPr>
        <p:spPr>
          <a:xfrm>
            <a:off x="454742" y="1428289"/>
            <a:ext cx="1619032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1043608" y="780217"/>
            <a:ext cx="1032624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/>
          <p:cNvSpPr/>
          <p:nvPr/>
        </p:nvSpPr>
        <p:spPr>
          <a:xfrm>
            <a:off x="437894" y="6005918"/>
            <a:ext cx="8075240" cy="40011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副產物：可供食用者，準用農糧加工產品及其加工方式。</a:t>
            </a:r>
          </a:p>
        </p:txBody>
      </p:sp>
    </p:spTree>
    <p:extLst>
      <p:ext uri="{BB962C8B-B14F-4D97-AF65-F5344CB8AC3E}">
        <p14:creationId xmlns:p14="http://schemas.microsoft.com/office/powerpoint/2010/main" val="3086380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2_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11258</TotalTime>
  <Words>1471</Words>
  <Application>Microsoft Office PowerPoint</Application>
  <PresentationFormat>如螢幕大小 (4:3)</PresentationFormat>
  <Paragraphs>421</Paragraphs>
  <Slides>14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5</vt:i4>
      </vt:variant>
      <vt:variant>
        <vt:lpstr>投影片標題</vt:lpstr>
      </vt:variant>
      <vt:variant>
        <vt:i4>14</vt:i4>
      </vt:variant>
    </vt:vector>
  </HeadingPairs>
  <TitlesOfParts>
    <vt:vector size="19" baseType="lpstr">
      <vt:lpstr>壁窗</vt:lpstr>
      <vt:lpstr>Office 佈景主題</vt:lpstr>
      <vt:lpstr>1_壁窗</vt:lpstr>
      <vt:lpstr>White</vt:lpstr>
      <vt:lpstr>2_壁窗</vt:lpstr>
      <vt:lpstr>PowerPoint 簡報</vt:lpstr>
      <vt:lpstr>完備法規，建立制度       -農產品初級加工場管理之法制建立</vt:lpstr>
      <vt:lpstr>PowerPoint 簡報</vt:lpstr>
      <vt:lpstr>農產品初級加工管理制度</vt:lpstr>
      <vt:lpstr>PowerPoint 簡報</vt:lpstr>
      <vt:lpstr>農產類</vt:lpstr>
      <vt:lpstr>農產類</vt:lpstr>
      <vt:lpstr>水產類</vt:lpstr>
      <vt:lpstr>林產類</vt:lpstr>
      <vt:lpstr>建置全方位輔導體系</vt:lpstr>
      <vt:lpstr>PowerPoint 簡報</vt:lpstr>
      <vt:lpstr>現階段輔導成果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linna</dc:creator>
  <cp:lastModifiedBy>資訊規劃科黃虹渟</cp:lastModifiedBy>
  <cp:revision>546</cp:revision>
  <cp:lastPrinted>2020-05-15T02:00:53Z</cp:lastPrinted>
  <dcterms:created xsi:type="dcterms:W3CDTF">2018-10-30T09:39:46Z</dcterms:created>
  <dcterms:modified xsi:type="dcterms:W3CDTF">2020-05-20T01:37:14Z</dcterms:modified>
</cp:coreProperties>
</file>