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00" r:id="rId3"/>
    <p:sldMasterId id="2147483714" r:id="rId4"/>
    <p:sldMasterId id="2147483727" r:id="rId5"/>
  </p:sldMasterIdLst>
  <p:notesMasterIdLst>
    <p:notesMasterId r:id="rId20"/>
  </p:notesMasterIdLst>
  <p:handoutMasterIdLst>
    <p:handoutMasterId r:id="rId21"/>
  </p:handoutMasterIdLst>
  <p:sldIdLst>
    <p:sldId id="291" r:id="rId6"/>
    <p:sldId id="354" r:id="rId7"/>
    <p:sldId id="309" r:id="rId8"/>
    <p:sldId id="308" r:id="rId9"/>
    <p:sldId id="314" r:id="rId10"/>
    <p:sldId id="367" r:id="rId11"/>
    <p:sldId id="368" r:id="rId12"/>
    <p:sldId id="365" r:id="rId13"/>
    <p:sldId id="316" r:id="rId14"/>
    <p:sldId id="362" r:id="rId15"/>
    <p:sldId id="329" r:id="rId16"/>
    <p:sldId id="364" r:id="rId17"/>
    <p:sldId id="328" r:id="rId18"/>
    <p:sldId id="361" r:id="rId19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8000"/>
    <a:srgbClr val="CCFFCC"/>
    <a:srgbClr val="33CC33"/>
    <a:srgbClr val="FF00FF"/>
    <a:srgbClr val="66FF99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29" autoAdjust="0"/>
  </p:normalViewPr>
  <p:slideViewPr>
    <p:cSldViewPr>
      <p:cViewPr>
        <p:scale>
          <a:sx n="70" d="100"/>
          <a:sy n="70" d="100"/>
        </p:scale>
        <p:origin x="-282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72" y="-10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D952-7522-4CCD-9669-AA014492F04E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B8F6-7F74-406C-BC25-4D8605AB9F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63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4" y="17"/>
            <a:ext cx="2918513" cy="493792"/>
          </a:xfrm>
          <a:prstGeom prst="rect">
            <a:avLst/>
          </a:prstGeom>
        </p:spPr>
        <p:txBody>
          <a:bodyPr vert="horz" lIns="91285" tIns="45646" rIns="91285" bIns="4564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679" y="17"/>
            <a:ext cx="2918513" cy="493792"/>
          </a:xfrm>
          <a:prstGeom prst="rect">
            <a:avLst/>
          </a:prstGeom>
        </p:spPr>
        <p:txBody>
          <a:bodyPr vert="horz" lIns="91285" tIns="45646" rIns="91285" bIns="45646" rtlCol="0"/>
          <a:lstStyle>
            <a:lvl1pPr algn="r">
              <a:defRPr sz="1200"/>
            </a:lvl1pPr>
          </a:lstStyle>
          <a:p>
            <a:fld id="{09D174B0-A23B-407A-BBE8-E92B36C581F8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6" rIns="91285" bIns="4564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8" y="4688649"/>
            <a:ext cx="5389246" cy="4440949"/>
          </a:xfrm>
          <a:prstGeom prst="rect">
            <a:avLst/>
          </a:prstGeom>
        </p:spPr>
        <p:txBody>
          <a:bodyPr vert="horz" lIns="91285" tIns="45646" rIns="91285" bIns="4564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4" y="9374118"/>
            <a:ext cx="2918513" cy="493792"/>
          </a:xfrm>
          <a:prstGeom prst="rect">
            <a:avLst/>
          </a:prstGeom>
        </p:spPr>
        <p:txBody>
          <a:bodyPr vert="horz" lIns="91285" tIns="45646" rIns="91285" bIns="4564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679" y="9374118"/>
            <a:ext cx="2918513" cy="493792"/>
          </a:xfrm>
          <a:prstGeom prst="rect">
            <a:avLst/>
          </a:prstGeom>
        </p:spPr>
        <p:txBody>
          <a:bodyPr vert="horz" lIns="91285" tIns="45646" rIns="91285" bIns="45646" rtlCol="0" anchor="b"/>
          <a:lstStyle>
            <a:lvl1pPr algn="r">
              <a:defRPr sz="1200"/>
            </a:lvl1pPr>
          </a:lstStyle>
          <a:p>
            <a:fld id="{FF7FCC79-1134-47CE-BE2E-CD4E1D4D9D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32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2498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29EF29-6A2C-48DA-8C7D-6F7CE17F2EE9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FCC79-1134-47CE-BE2E-CD4E1D4D9D4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1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FCC79-1134-47CE-BE2E-CD4E1D4D9D4F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FFCA78-A8E2-4129-9FA9-CCAFA9D26748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4D51-3022-43E4-93FB-2ADE816327D1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6606-E8F2-405A-ACB6-42ABD48AEE74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5835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000" y="2439000"/>
            <a:ext cx="8640000" cy="198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D598-63DC-4685-BF14-CC2537CF1A17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000" y="2439000"/>
            <a:ext cx="8640000" cy="198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A24-29DA-4F22-83D2-8D4E4B080A72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95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404744"/>
            <a:ext cx="8640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2000" y="1143734"/>
            <a:ext cx="8640000" cy="5598000"/>
          </a:xfrm>
        </p:spPr>
        <p:txBody>
          <a:bodyPr>
            <a:normAutofit/>
          </a:bodyPr>
          <a:lstStyle>
            <a:lvl1pPr marL="342900" indent="-342900">
              <a:lnSpc>
                <a:spcPts val="3600"/>
              </a:lnSpc>
              <a:spcBef>
                <a:spcPts val="0"/>
              </a:spcBef>
              <a:buFont typeface="Wingdings" pitchFamily="2" charset="2"/>
              <a:buChar char="l"/>
              <a:defRPr sz="2400"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lnSpc>
                <a:spcPts val="3600"/>
              </a:lnSpc>
              <a:spcBef>
                <a:spcPts val="0"/>
              </a:spcBef>
              <a:buFont typeface="Wingdings" pitchFamily="2" charset="2"/>
              <a:buChar char="l"/>
              <a:defRPr sz="2400"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lnSpc>
                <a:spcPts val="3600"/>
              </a:lnSpc>
              <a:spcBef>
                <a:spcPts val="0"/>
              </a:spcBef>
              <a:buFont typeface="Wingdings" pitchFamily="2" charset="2"/>
              <a:buChar char="l"/>
              <a:defRPr sz="2400"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lnSpc>
                <a:spcPts val="3600"/>
              </a:lnSpc>
              <a:spcBef>
                <a:spcPts val="0"/>
              </a:spcBef>
              <a:buFont typeface="Wingdings" pitchFamily="2" charset="2"/>
              <a:buChar char="l"/>
              <a:defRPr sz="2400"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lnSpc>
                <a:spcPts val="3600"/>
              </a:lnSpc>
              <a:spcBef>
                <a:spcPts val="0"/>
              </a:spcBef>
              <a:buFont typeface="Wingdings" pitchFamily="2" charset="2"/>
              <a:buChar char="l"/>
              <a:defRPr sz="2400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F28-144C-4F83-BCA2-A3D15A3E9980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05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F474-0ED4-4CB6-AAE0-298247DDC21A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1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1034-4EF9-47D2-BE9B-D313EBC60BBC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96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1A35-7B6B-43B8-A304-9FCEA65E56CD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3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C91A-C835-4ABF-AE7F-0523B33A245B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75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05DD029D-F21E-4931-AEC7-7FEFF6B455CE}" type="datetime1">
              <a:rPr lang="zh-TW" altLang="en-US" smtClean="0"/>
              <a:pPr algn="r" eaLnBrk="1" latinLnBrk="0" hangingPunct="1"/>
              <a:t>2020/5/20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  <p:pic>
        <p:nvPicPr>
          <p:cNvPr id="11" name="圖片 10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C0A2-7504-4E25-B510-D2DCE65D55C0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36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2171-71E9-4E4C-B9D4-39C717E2A9CB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441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02E2-B64A-4D2F-8A4D-E05D40BF9802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70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5E18-6848-474F-86ED-F66165237E4E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18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528-1CBB-42BE-B05D-A4DB95E1335F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20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88389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7990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FFCA78-A8E2-4129-9FA9-CCAFA9D26748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0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DD029D-F21E-4931-AEC7-7FEFF6B455CE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pic>
        <p:nvPicPr>
          <p:cNvPr id="11" name="圖片 10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839359-A7B1-45BA-A8C0-E103CC4979DF}" type="datetime1">
              <a:rPr lang="zh-TW" altLang="en-US" smtClean="0">
                <a:solidFill>
                  <a:srgbClr val="FFF39D"/>
                </a:solidFill>
              </a:rPr>
              <a:pPr/>
              <a:t>2020/5/20</a:t>
            </a:fld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545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839359-A7B1-45BA-A8C0-E103CC4979DF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042-549C-460F-B694-17591A4CE762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1868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6E1-A7F0-4353-BD3C-71CF5E29B95D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06363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2DCCDA-EC6E-4FC5-AF55-D4056336E967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9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39F5-48AD-4686-8BB7-82CEC9F4BDC3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096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908A20-100E-4EA1-B8AB-CE585EB5E94F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DBDE34-03C1-43C8-A225-5FDC3AB5F325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57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4D51-3022-43E4-93FB-2ADE816327D1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315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6606-E8F2-405A-ACB6-42ABD48AEE74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789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42878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000" y="2439000"/>
            <a:ext cx="8640000" cy="198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D598-63DC-4685-BF14-CC2537CF1A17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54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042-549C-460F-B694-17591A4CE762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1134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239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863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502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682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677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47793" y="6536531"/>
            <a:ext cx="243653" cy="24140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474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135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584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–王大明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「在此輸入名言語錄。」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05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6E1-A7F0-4353-BD3C-71CF5E29B95D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8593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9073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265791-9207-43D7-95D1-AE72304635F8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11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50B35-0FC5-4375-991F-0EF89E24710A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pic>
        <p:nvPicPr>
          <p:cNvPr id="11" name="圖片 10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17606" y="-15902"/>
            <a:ext cx="9144000" cy="68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5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A1D3D5-C133-441B-8AC5-DA9CA1F1E1AE}" type="datetime1">
              <a:rPr lang="zh-TW" altLang="en-US" smtClean="0">
                <a:solidFill>
                  <a:srgbClr val="FFF39D"/>
                </a:solidFill>
              </a:rPr>
              <a:pPr/>
              <a:t>2020/5/20</a:t>
            </a:fld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839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231-9727-4EEC-B9A6-D9EF26722817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385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EFAC-5CB5-4A77-A9BC-F52658A4F0D8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01427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C3ADC2-EA2E-4645-812D-102F2DF5782B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9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15B-07E1-4174-91F6-605DF329CD06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460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50F94C-3B64-438F-8B4D-E7ABBA29E23D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2DCCDA-EC6E-4FC5-AF55-D4056336E967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A4D9D4-4B7D-417D-83CD-D9AEA1FC9A9E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82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867E-6422-4D8D-B24D-2D3072A0D858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590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072-0FFC-4A84-BF8C-B66C610ED086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653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7545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 userDrawn="1"/>
        </p:nvPicPr>
        <p:blipFill rotWithShape="1">
          <a:blip r:embed="rId2" cstate="print"/>
          <a:srcRect l="388"/>
          <a:stretch/>
        </p:blipFill>
        <p:spPr>
          <a:xfrm>
            <a:off x="0" y="-13363"/>
            <a:ext cx="9144000" cy="68847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000" y="2439000"/>
            <a:ext cx="8640000" cy="198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DFBC-ABBC-49E7-B6F1-61E0F00C7ED7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3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39F5-48AD-4686-8BB7-82CEC9F4BDC3}" type="datetime1">
              <a:rPr lang="zh-TW" altLang="en-US" smtClean="0"/>
              <a:pPr/>
              <a:t>2020/5/20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908A20-100E-4EA1-B8AB-CE585EB5E94F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DBDE34-03C1-43C8-A225-5FDC3AB5F325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304459-8A09-47D3-B123-451770BB7154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CD37-9783-4E29-A551-61391121DBBA}" type="datetime1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6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304459-8A09-47D3-B123-451770BB7154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47793" y="6536531"/>
            <a:ext cx="243653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E7C9B3-8E54-48B2-BD27-21194193A410}" type="datetime1">
              <a:rPr lang="zh-TW" altLang="en-US" smtClean="0">
                <a:solidFill>
                  <a:srgbClr val="575F6D"/>
                </a:solidFill>
              </a:rPr>
              <a:pPr/>
              <a:t>2020/5/20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378749-DB44-45A3-8E89-1F5492F89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6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petent1234478\Downloads\圖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852488" y="476250"/>
            <a:ext cx="7512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34" tIns="42949" rIns="87434" bIns="42949"/>
          <a:lstStyle>
            <a:lvl1pPr defTabSz="8842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88423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8842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88423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88423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3500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65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2D8BA80-F4DE-4EC8-8FBB-6C63975F5D74}"/>
              </a:ext>
            </a:extLst>
          </p:cNvPr>
          <p:cNvSpPr/>
          <p:nvPr/>
        </p:nvSpPr>
        <p:spPr>
          <a:xfrm>
            <a:off x="0" y="0"/>
            <a:ext cx="91217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5B190820-250B-4B15-AA0A-0DA9BAACC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76" y="-15297"/>
            <a:ext cx="9144000" cy="11400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8092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建置全方位輔導體系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7415687"/>
              </p:ext>
            </p:extLst>
          </p:nvPr>
        </p:nvGraphicFramePr>
        <p:xfrm>
          <a:off x="492410" y="1340874"/>
          <a:ext cx="8136904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3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6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6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建立</a:t>
                      </a:r>
                      <a:endParaRPr lang="en-US" altLang="zh-TW" sz="2400" b="1" kern="12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諮詢窗口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農糧署各區分署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農產品加值打樣中心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加工整合服務中心</a:t>
                      </a:r>
                    </a:p>
                  </a:txBody>
                  <a:tcPr marL="31122" marR="31122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場域管理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農產品初級加工場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管理辦法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農糧署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noProof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加工技術輔導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農產品加值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打樣中心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各區農改場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noProof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場域輔導與協助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GHP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規範及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食安法規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農糧署、漁業署、林務局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17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整合諮詢服務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農產加工整合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服務中心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(0800-037038)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行銷拉力</a:t>
                      </a:r>
                      <a:endParaRPr lang="en-US" altLang="zh-TW" sz="2400" b="1" kern="12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包裝設計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提供展售平台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拓展多元通路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科技處、輔導處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農科院、農糧署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79049" marR="79049" marT="34290" marB="3429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472061" y="6352089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pPr/>
              <a:t>10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8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499992" y="6309320"/>
            <a:ext cx="57606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E23A-ED15-4345-B27C-BE61EA1D171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42767" t="22018" r="25230" b="6001"/>
          <a:stretch/>
        </p:blipFill>
        <p:spPr>
          <a:xfrm>
            <a:off x="4932040" y="-28832"/>
            <a:ext cx="4283968" cy="6886832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79512" y="44624"/>
            <a:ext cx="5148064" cy="8367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農產品加值打樣中心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64874" y="962242"/>
            <a:ext cx="40324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農產品加值打樣中心包括：</a:t>
            </a:r>
            <a:endParaRPr kumimoji="1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農業試驗所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茶業改良場魚池分場凍頂工作站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臺中區農業改良場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臺南區農業改良場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高雄區農業改良場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臺東區農業改良場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7.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花蓮區農業改良場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針對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乾燥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粉碎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碾製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及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焙炒</a:t>
            </a:r>
            <a:r>
              <a:rPr kumimoji="0" lang="zh-TW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四大類初級加工範疇，提供農民對於擬進行加工品項產品之諮詢，以及學習相關設備實際操作等服務，以促進農產品多元加工利用。</a:t>
            </a:r>
            <a:endParaRPr kumimoji="1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>
          <a:xfrm>
            <a:off x="8213" y="6454712"/>
            <a:ext cx="609600" cy="303397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8749-DB44-45A3-8E89-1F5492F89B48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39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39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88224" y="2276872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33777" y="2751981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7118" y="2290316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06012" y="4149080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72200" y="4767535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5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36296" y="4598050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6376" y="2420888"/>
            <a:ext cx="291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7</a:t>
            </a:r>
            <a:endParaRPr kumimoji="0" lang="zh-TW" altLang="en-US" sz="2400" b="1" i="0" u="none" strike="noStrike" kern="1200" cap="none" spc="0" normalizeH="0" baseline="0" noProof="0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1E1E735-DCFA-42B2-8BC3-BDD482A8DF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2968CAB-21A6-4F24-A096-E1D9E76D87BC}"/>
              </a:ext>
            </a:extLst>
          </p:cNvPr>
          <p:cNvSpPr/>
          <p:nvPr/>
        </p:nvSpPr>
        <p:spPr>
          <a:xfrm>
            <a:off x="2422699" y="5016216"/>
            <a:ext cx="6254848" cy="1146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9D02210E-1DB1-49F5-A93D-42FC1BAC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55" y="-3357"/>
            <a:ext cx="9144000" cy="1146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177" y="219714"/>
            <a:ext cx="7467600" cy="698245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現階段輔導成果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7848872" cy="51125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辦理加工技術及食品安全衛生教育訓練，已有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760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人取得及格證書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諮詢服務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已設立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農產品加值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打樣中心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打樣產品超過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農產品初級加工場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輔導改善。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200"/>
              </a:lnSpc>
              <a:buNone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257675" y="6314525"/>
            <a:ext cx="609600" cy="521208"/>
          </a:xfrm>
        </p:spPr>
        <p:txBody>
          <a:bodyPr/>
          <a:lstStyle/>
          <a:p>
            <a:fld id="{BC378749-DB44-45A3-8E89-1F5492F89B48}" type="slidenum">
              <a:rPr lang="zh-TW" altLang="en-US" smtClean="0">
                <a:solidFill>
                  <a:schemeClr val="tx1"/>
                </a:solidFill>
              </a:rPr>
              <a:pPr/>
              <a:t>12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CDF57F14-A196-4469-B0E4-FEF0EBDB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7" y="4639481"/>
            <a:ext cx="2137344" cy="184851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A5D071F6-B1F4-412F-8B0E-A96F56152D2E}"/>
              </a:ext>
            </a:extLst>
          </p:cNvPr>
          <p:cNvSpPr txBox="1"/>
          <p:nvPr/>
        </p:nvSpPr>
        <p:spPr>
          <a:xfrm>
            <a:off x="2483768" y="5017320"/>
            <a:ext cx="6026248" cy="107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法規及申請表件發布後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天，完成首張新北市李昌峻君場證發放。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892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460432" y="6021288"/>
            <a:ext cx="609600" cy="521208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pPr/>
              <a:t>13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575E8720-327A-4671-8C96-BCABADD6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B407915-D8BF-44E8-A3EE-B063F41E7E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044" t="11151" r="5044" b="13024"/>
          <a:stretch/>
        </p:blipFill>
        <p:spPr>
          <a:xfrm>
            <a:off x="3203849" y="1604513"/>
            <a:ext cx="2640292" cy="376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9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ãç´é¾æèç³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510512" y="1484784"/>
            <a:ext cx="525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農產品初級加工</a:t>
            </a:r>
          </a:p>
        </p:txBody>
      </p:sp>
      <p:sp>
        <p:nvSpPr>
          <p:cNvPr id="20" name="投影片編號版面配置區 3"/>
          <p:cNvSpPr txBox="1">
            <a:spLocks/>
          </p:cNvSpPr>
          <p:nvPr/>
        </p:nvSpPr>
        <p:spPr>
          <a:xfrm>
            <a:off x="8388424" y="6093296"/>
            <a:ext cx="52812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378749-DB44-45A3-8E89-1F5492F89B48}" type="slidenum">
              <a:rPr lang="zh-TW" altLang="en-US" sz="1800" b="1" smtClean="0">
                <a:solidFill>
                  <a:prstClr val="black"/>
                </a:solidFill>
              </a:rPr>
              <a:pPr/>
              <a:t>14</a:t>
            </a:fld>
            <a:endParaRPr lang="zh-TW" alt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43808" y="54868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     益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1157"/>
            <a:ext cx="7281068" cy="546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6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0B956E3-B534-4ABE-A469-053892A3F5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297EBDA-EE41-43C8-8644-FA03CDFDB047}"/>
              </a:ext>
            </a:extLst>
          </p:cNvPr>
          <p:cNvSpPr/>
          <p:nvPr/>
        </p:nvSpPr>
        <p:spPr>
          <a:xfrm>
            <a:off x="0" y="0"/>
            <a:ext cx="9144000" cy="15207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453739" y="171488"/>
            <a:ext cx="8423966" cy="1189566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完備法規，建立制度</a:t>
            </a:r>
            <a:r>
              <a:rPr lang="en-US" altLang="zh-TW" sz="2800" dirty="0">
                <a:solidFill>
                  <a:srgbClr val="0000FF"/>
                </a:solidFill>
              </a:rPr>
              <a:t/>
            </a:r>
            <a:br>
              <a:rPr lang="en-US" altLang="zh-TW" sz="2800" dirty="0">
                <a:solidFill>
                  <a:srgbClr val="0000FF"/>
                </a:solidFill>
              </a:rPr>
            </a:br>
            <a:r>
              <a:rPr lang="zh-TW" altLang="en-US" sz="2800" dirty="0">
                <a:solidFill>
                  <a:srgbClr val="0000FF"/>
                </a:solidFill>
              </a:rPr>
              <a:t>      </a:t>
            </a:r>
            <a:r>
              <a:rPr lang="en-US" altLang="zh-TW" sz="2800" dirty="0">
                <a:solidFill>
                  <a:srgbClr val="0000FF"/>
                </a:solidFill>
              </a:rPr>
              <a:t>-</a:t>
            </a:r>
            <a:r>
              <a:rPr lang="zh-TW" altLang="en-US" sz="2800" dirty="0">
                <a:solidFill>
                  <a:srgbClr val="0000FF"/>
                </a:solidFill>
              </a:rPr>
              <a:t>農產品初級加工場管理之法制建立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514702" y="6165304"/>
            <a:ext cx="609600" cy="521208"/>
          </a:xfrm>
        </p:spPr>
        <p:txBody>
          <a:bodyPr/>
          <a:lstStyle/>
          <a:p>
            <a:fld id="{BC378749-DB44-45A3-8E89-1F5492F89B48}" type="slidenum">
              <a:rPr lang="zh-TW" altLang="en-US" smtClean="0">
                <a:solidFill>
                  <a:schemeClr val="tx1"/>
                </a:solidFill>
              </a:rPr>
              <a:pPr/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41129"/>
              </p:ext>
            </p:extLst>
          </p:nvPr>
        </p:nvGraphicFramePr>
        <p:xfrm>
          <a:off x="417735" y="1692262"/>
          <a:ext cx="8495973" cy="4663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0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9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0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法規名稱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意義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公布修正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農產品生產及驗證管理法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法源依據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發布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農產品初級加工場管理辦法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實施規定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0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農產品初級加工場適用之特定品項加工產品及其加工方式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en-US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正面表列加工產品及方式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函頒農產品初級加工場申請表件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加速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農民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申請及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地方政府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110243"/>
            <a:ext cx="5125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E7CF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確立分工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16E7CF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E7CF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積極推動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1432" y="6418811"/>
            <a:ext cx="528120" cy="365125"/>
          </a:xfrm>
          <a:prstGeom prst="rect">
            <a:avLst/>
          </a:prstGeom>
          <a:solidFill>
            <a:srgbClr val="33CC3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8749-DB44-45A3-8E89-1F5492F89B48}" type="slidenum">
              <a:rPr kumimoji="0" lang="zh-TW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sym typeface="Helvetica Neue Ligh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46528"/>
              </p:ext>
            </p:extLst>
          </p:nvPr>
        </p:nvGraphicFramePr>
        <p:xfrm>
          <a:off x="395537" y="801087"/>
          <a:ext cx="8424936" cy="5967752"/>
        </p:xfrm>
        <a:graphic>
          <a:graphicData uri="http://schemas.openxmlformats.org/drawingml/2006/table">
            <a:tbl>
              <a:tblPr firstRow="1" bandRow="1"/>
              <a:tblGrid>
                <a:gridCol w="2106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6705"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農委會</a:t>
                      </a:r>
                      <a:endParaRPr lang="en-US" altLang="zh-TW" sz="32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農糧署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食工所</a:t>
                      </a:r>
                      <a:r>
                        <a:rPr kumimoji="0" lang="en-US" altLang="zh-TW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農改場</a:t>
                      </a:r>
                      <a:r>
                        <a:rPr kumimoji="0" lang="en-US" altLang="zh-TW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</a:t>
                      </a:r>
                      <a:r>
                        <a:rPr kumimoji="0" lang="zh-TW" alt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F1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地方政府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衞福部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5057"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法制作業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宣導說明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示範推廣</a:t>
                      </a:r>
                    </a:p>
                  </a:txBody>
                  <a:tcPr marL="84406" marR="84406" marT="108000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訓練規劃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師資養成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人員培訓</a:t>
                      </a:r>
                    </a:p>
                  </a:txBody>
                  <a:tcPr marL="84406" marR="84406" marT="108000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F1A">
                        <a:lumMod val="40000"/>
                        <a:lumOff val="6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受理申請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現場查核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審核發照</a:t>
                      </a:r>
                    </a:p>
                  </a:txBody>
                  <a:tcPr marL="84406" marR="84406" marT="108000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ts val="2500"/>
                        </a:lnSpc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協同辦理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申請案查核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lvl="1" indent="-177800" algn="l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不定期抽查</a:t>
                      </a:r>
                    </a:p>
                  </a:txBody>
                  <a:tcPr marL="84406" marR="84406" marT="108000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0917"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82550" indent="-82550" algn="l">
                        <a:buFont typeface="+mj-lt"/>
                        <a:buAutoNum type="arabicPeriod"/>
                      </a:pP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排除工廠法規適用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完成各項法制作業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0" algn="l"/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取得法源依據</a:t>
                      </a:r>
                    </a:p>
                    <a:p>
                      <a:pPr marL="177800" indent="0" algn="l"/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制定管理辦法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0" algn="l"/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規劃申請流程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0" algn="l"/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制定審查程序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-177800" algn="l"/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建立創意文宣</a:t>
                      </a:r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懶人包、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QA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問答集、各項指引等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..)</a:t>
                      </a:r>
                    </a:p>
                    <a:p>
                      <a:pPr algn="l"/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辦理地方說明會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/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推動分區示範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加工技術及食品安全管制訓練規劃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82550" algn="l"/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系統訓練教材製作及維護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82550" algn="l"/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種子師資培訓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82550" algn="l"/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人員培訓及發證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82550" lvl="2" indent="-82550" algn="l">
                        <a:spcBef>
                          <a:spcPts val="600"/>
                        </a:spcBef>
                      </a:pPr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助產品開發及打樣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82550" lvl="2" indent="-82550" algn="l">
                        <a:spcBef>
                          <a:spcPts val="600"/>
                        </a:spcBef>
                      </a:pPr>
                      <a:r>
                        <a:rPr lang="en-US" altLang="zh-TW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成立專業輔導團隊</a:t>
                      </a:r>
                      <a:endParaRPr lang="en-US" altLang="zh-TW" sz="17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82550" lvl="2" indent="-82550" algn="l">
                        <a:spcBef>
                          <a:spcPts val="0"/>
                        </a:spcBef>
                      </a:pP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現場訪視</a:t>
                      </a:r>
                      <a:r>
                        <a:rPr lang="en-US" altLang="zh-TW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諮詢</a:t>
                      </a:r>
                      <a:endParaRPr lang="en-US" altLang="zh-TW" sz="17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82550" lvl="2" indent="-82550" algn="l">
                        <a:spcBef>
                          <a:spcPts val="0"/>
                        </a:spcBef>
                      </a:pPr>
                      <a:r>
                        <a:rPr lang="zh-TW" altLang="en-US" sz="17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lang="zh-TW" altLang="en-US" sz="1700" b="1" baseline="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場域及動線改善</a:t>
                      </a:r>
                      <a:endParaRPr lang="en-US" altLang="zh-TW" sz="1700" b="1" baseline="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F1A">
                        <a:lumMod val="20000"/>
                        <a:lumOff val="80000"/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參加法規草案說明會及查核端教育訓練。</a:t>
                      </a:r>
                    </a:p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受理申請及審核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95250" algn="l">
                        <a:buFont typeface="+mj-lt"/>
                        <a:buNone/>
                      </a:pP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農地「農糧產品加工室」容許使用審查。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95250" algn="l">
                        <a:buFont typeface="+mj-lt"/>
                        <a:buNone/>
                      </a:pP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書面審查及現場查核。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3050" lvl="2" indent="-95250" algn="l">
                        <a:buFont typeface="+mj-lt"/>
                        <a:buNone/>
                      </a:pP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核發場證納管。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地方衞生單位協同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-177800" algn="l"/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會同申請案件現場查核，確認是否符合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GHP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相關規範。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indent="-177800" algn="l"/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1800" b="1">
                          <a:latin typeface="微軟正黑體" pitchFamily="34" charset="-120"/>
                          <a:ea typeface="微軟正黑體" pitchFamily="34" charset="-120"/>
                        </a:rPr>
                        <a:t>依食品安全衞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生管理法辦理不定期抽查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/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algn="l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建立制度；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建置示範初級加工場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處。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algn="l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培育種子師資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人員培訓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成立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專業輔導團隊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F1A">
                        <a:lumMod val="40000"/>
                        <a:lumOff val="60000"/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1pPr>
                      <a:lvl2pPr marL="0" marR="0" indent="1607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2pPr>
                      <a:lvl3pPr marL="0" marR="0" indent="321457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3pPr>
                      <a:lvl4pPr marL="0" marR="0" indent="482186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4pPr>
                      <a:lvl5pPr marL="0" marR="0" indent="642915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5pPr>
                      <a:lvl6pPr marL="0" marR="0" indent="803643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6pPr>
                      <a:lvl7pPr marL="0" marR="0" indent="964372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7pPr>
                      <a:lvl8pPr marL="0" marR="0" indent="1125101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8pPr>
                      <a:lvl9pPr marL="0" marR="0" indent="1285829" algn="ctr" defTabSz="41075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Trebuchet MS"/>
                          <a:sym typeface="Helvetica Neue Light"/>
                        </a:defRPr>
                      </a:lvl9pPr>
                    </a:lstStyle>
                    <a:p>
                      <a:pPr algn="l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配合轄區農友申請需求積極協助。</a:t>
                      </a: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配合轄區農友申請需求積極協助。</a:t>
                      </a:r>
                    </a:p>
                    <a:p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4406" marR="84406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116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向右箭號圖說文字 8"/>
          <p:cNvSpPr/>
          <p:nvPr/>
        </p:nvSpPr>
        <p:spPr>
          <a:xfrm>
            <a:off x="233414" y="1268760"/>
            <a:ext cx="5972945" cy="4896544"/>
          </a:xfrm>
          <a:prstGeom prst="rightArrowCallout">
            <a:avLst>
              <a:gd name="adj1" fmla="val 23117"/>
              <a:gd name="adj2" fmla="val 38632"/>
              <a:gd name="adj3" fmla="val 10196"/>
              <a:gd name="adj4" fmla="val 872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lIns="36000" rIns="0">
            <a:noAutofit/>
          </a:bodyPr>
          <a:lstStyle/>
          <a:p>
            <a:pPr marL="533400" indent="-533400" algn="ctr"/>
            <a:r>
              <a:rPr lang="zh-TW" altLang="en-US" sz="4800" dirty="0"/>
              <a:t>農產品初級加工管理制度</a:t>
            </a:r>
            <a:endParaRPr lang="zh-TW" altLang="en-US" sz="4800" dirty="0">
              <a:solidFill>
                <a:srgbClr val="FF00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79270" y="1340768"/>
            <a:ext cx="5084818" cy="4752528"/>
          </a:xfrm>
          <a:solidFill>
            <a:srgbClr val="FFFFCC"/>
          </a:solidFill>
        </p:spPr>
        <p:txBody>
          <a:bodyPr lIns="180000" tIns="252000">
            <a:normAutofit/>
          </a:bodyPr>
          <a:lstStyle/>
          <a:p>
            <a:pPr marL="93663" lvl="0" indent="-7938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sz="2800" b="1" dirty="0"/>
              <a:t>依據農產品生產及驗證管理法第</a:t>
            </a:r>
            <a:r>
              <a:rPr lang="en-US" altLang="zh-TW" sz="2800" b="1" dirty="0"/>
              <a:t>18</a:t>
            </a:r>
            <a:r>
              <a:rPr lang="zh-TW" altLang="en-US" sz="2800" b="1" dirty="0"/>
              <a:t>條第</a:t>
            </a:r>
            <a:r>
              <a:rPr lang="en-US" altLang="zh-TW" sz="2800" b="1" dirty="0"/>
              <a:t>2</a:t>
            </a:r>
            <a:r>
              <a:rPr lang="zh-TW" altLang="en-US" sz="2800" b="1" dirty="0">
                <a:latin typeface="微軟正黑體"/>
                <a:ea typeface="微軟正黑體"/>
              </a:rPr>
              <a:t>、</a:t>
            </a:r>
            <a:r>
              <a:rPr lang="en-US" altLang="zh-TW" sz="2800" b="1" dirty="0">
                <a:latin typeface="微軟正黑體"/>
                <a:ea typeface="微軟正黑體"/>
              </a:rPr>
              <a:t>3</a:t>
            </a:r>
            <a:r>
              <a:rPr lang="zh-TW" altLang="en-US" sz="2800" b="1" dirty="0"/>
              <a:t>項規定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zh-TW" altLang="en-US" sz="2800" b="1" dirty="0"/>
              <a:t>「</a:t>
            </a:r>
            <a:r>
              <a:rPr lang="zh-TW" altLang="zh-TW" b="1" kern="0" dirty="0">
                <a:solidFill>
                  <a:srgbClr val="0000CC"/>
                </a:solidFill>
                <a:cs typeface="Times New Roman"/>
              </a:rPr>
              <a:t>前項</a:t>
            </a:r>
            <a:r>
              <a:rPr lang="zh-TW" altLang="en-US" b="1" kern="0" dirty="0">
                <a:solidFill>
                  <a:srgbClr val="0000CC"/>
                </a:solidFill>
                <a:cs typeface="Times New Roman"/>
              </a:rPr>
              <a:t>中央主管機關指定之農產品、一定</a:t>
            </a:r>
            <a:r>
              <a:rPr lang="zh-TW" altLang="zh-TW" b="1" kern="0" dirty="0">
                <a:solidFill>
                  <a:srgbClr val="0000CC"/>
                </a:solidFill>
                <a:cs typeface="Times New Roman"/>
              </a:rPr>
              <a:t>規模、</a:t>
            </a:r>
            <a:r>
              <a:rPr lang="zh-TW" altLang="en-US" b="1" kern="0" dirty="0">
                <a:solidFill>
                  <a:srgbClr val="0000CC"/>
                </a:solidFill>
                <a:cs typeface="Times New Roman"/>
              </a:rPr>
              <a:t>合法之農產品加工設施、</a:t>
            </a:r>
            <a:r>
              <a:rPr lang="zh-TW" altLang="zh-TW" b="1" kern="0" dirty="0">
                <a:solidFill>
                  <a:srgbClr val="0000CC"/>
                </a:solidFill>
                <a:cs typeface="Times New Roman"/>
              </a:rPr>
              <a:t>申請登記之條件、程序、應檢附文件、有效期限、變更、廢止及其他</a:t>
            </a:r>
            <a:r>
              <a:rPr lang="zh-TW" altLang="en-US" b="1" kern="0" dirty="0">
                <a:solidFill>
                  <a:srgbClr val="0000CC"/>
                </a:solidFill>
                <a:cs typeface="Times New Roman"/>
              </a:rPr>
              <a:t>應遵行</a:t>
            </a:r>
            <a:r>
              <a:rPr lang="zh-TW" altLang="zh-TW" b="1" kern="0" dirty="0">
                <a:solidFill>
                  <a:srgbClr val="0000CC"/>
                </a:solidFill>
                <a:cs typeface="Times New Roman"/>
              </a:rPr>
              <a:t>事項之辦法，由中央主管機關定之</a:t>
            </a:r>
            <a:r>
              <a:rPr lang="zh-TW" altLang="zh-TW" sz="2800" b="1" kern="0" dirty="0">
                <a:solidFill>
                  <a:srgbClr val="0000CC"/>
                </a:solidFill>
                <a:cs typeface="Times New Roman"/>
              </a:rPr>
              <a:t>。</a:t>
            </a:r>
            <a:endParaRPr lang="en-US" altLang="zh-TW" sz="2800" b="1" kern="0" dirty="0">
              <a:solidFill>
                <a:srgbClr val="0000CC"/>
              </a:solidFill>
              <a:cs typeface="Times New Roman"/>
            </a:endParaRPr>
          </a:p>
          <a:p>
            <a:pPr marL="93663" lvl="0" indent="363538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第一項之特定品項加工產品及其加工方式由中央主管機關公告之。</a:t>
            </a:r>
            <a:r>
              <a:rPr lang="zh-TW" altLang="en-US" dirty="0"/>
              <a:t>」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6240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11432" y="6459755"/>
            <a:ext cx="528120" cy="36512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8749-DB44-45A3-8E89-1F5492F89B48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0949" y="2492896"/>
            <a:ext cx="25395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訂定</a:t>
            </a:r>
            <a:endParaRPr kumimoji="0" lang="en-US" altLang="zh-TW" sz="3200" b="1" i="0" u="sng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農產品初級加工場管理辦法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4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90093"/>
              </p:ext>
            </p:extLst>
          </p:nvPr>
        </p:nvGraphicFramePr>
        <p:xfrm>
          <a:off x="224119" y="404664"/>
          <a:ext cx="8856984" cy="63814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8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農產品初級加工場管理辦法</a:t>
                      </a:r>
                      <a:endParaRPr kumimoji="0" lang="en-US" altLang="zh-TW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180000">
                    <a:solidFill>
                      <a:srgbClr val="92D05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6359">
                <a:tc>
                  <a:txBody>
                    <a:bodyPr/>
                    <a:lstStyle/>
                    <a:p>
                      <a:pPr marL="354013" marR="0" lvl="1" indent="-34290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申請資格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623888" marR="0" lvl="1" indent="-268288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21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原料：需採用國產驗證、溯源、有機及有機轉型期農產品。</a:t>
                      </a:r>
                    </a:p>
                    <a:p>
                      <a:pPr marL="623888" marR="0" lvl="1" indent="-268288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21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申請人：須為</a:t>
                      </a: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農民</a:t>
                      </a:r>
                      <a:r>
                        <a:rPr lang="zh-TW" altLang="en-US" sz="21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或</a:t>
                      </a: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農民團體，且取得加工技術及食安教育訓練</a:t>
                      </a: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小時及格證書，水產類需</a:t>
                      </a:r>
                      <a:r>
                        <a:rPr lang="zh-TW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再加</a:t>
                      </a: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食品安全管制系統</a:t>
                      </a: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小時教育訓練。</a:t>
                      </a:r>
                    </a:p>
                    <a:p>
                      <a:pPr marL="623888" marR="0" lvl="1" indent="-268288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21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建築：合法之</a:t>
                      </a:r>
                      <a:r>
                        <a:rPr lang="zh-TW" altLang="en-US" sz="2100" b="1" dirty="0">
                          <a:latin typeface="微軟正黑體" pitchFamily="34" charset="-120"/>
                          <a:ea typeface="微軟正黑體" pitchFamily="34" charset="-120"/>
                        </a:rPr>
                        <a:t>農產品加工設施。</a:t>
                      </a:r>
                      <a:endParaRPr lang="en-US" altLang="zh-TW" sz="21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特定品項及其加工範圍，由中央主管機關公告之，以正面表列優先推動</a:t>
                      </a:r>
                      <a:endParaRPr lang="en-US" altLang="zh-TW" sz="2400" b="1" dirty="0">
                        <a:solidFill>
                          <a:srgbClr val="FF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709613" marR="0" lvl="1" indent="-365125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農糧類：乾燥、粉碎、碾製、培炒等</a:t>
                      </a: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類</a:t>
                      </a:r>
                      <a:endParaRPr kumimoji="0" lang="en-US" altLang="zh-TW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709613" marR="0" lvl="1" indent="-365125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水產類：分級、二</a:t>
                      </a: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三</a:t>
                      </a: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去、分切、汆燙、熟成及乾燥等</a:t>
                      </a: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類</a:t>
                      </a:r>
                      <a:endParaRPr kumimoji="0" lang="en-US" altLang="zh-TW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709613" marR="0" lvl="1" indent="-365125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AutoNum type="circleNumWdWhitePlain"/>
                        <a:tabLst/>
                        <a:defRPr/>
                      </a:pP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林產類：造材、製材、製炭、蒸餾及粉碎研磨等</a:t>
                      </a: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類</a:t>
                      </a:r>
                      <a:endParaRPr kumimoji="0" lang="en-US" altLang="zh-TW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54013" marR="0" lvl="1" indent="-34290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作法與管理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700088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發給</a:t>
                      </a:r>
                      <a:r>
                        <a:rPr kumimoji="0" lang="zh-TW" altLang="en-US" sz="2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初級加工場登記證</a:t>
                      </a:r>
                      <a:r>
                        <a:rPr kumimoji="0" lang="zh-TW" alt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</a:t>
                      </a:r>
                      <a:r>
                        <a:rPr kumimoji="0" lang="zh-TW" altLang="en-US" sz="2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鏈結食安法規定，公開資訊、追蹤追溯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kumimoji="0" lang="en-US" altLang="zh-TW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700088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2100" b="1" dirty="0">
                          <a:latin typeface="微軟正黑體" pitchFamily="34" charset="-120"/>
                          <a:ea typeface="微軟正黑體" pitchFamily="34" charset="-120"/>
                        </a:rPr>
                        <a:t>採證照管理，倘違反食安環保等法規，情節重大者，</a:t>
                      </a:r>
                      <a:r>
                        <a:rPr lang="zh-TW" altLang="en-US" sz="21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予以停止營運或廢止證明</a:t>
                      </a:r>
                      <a:r>
                        <a:rPr lang="zh-TW" altLang="en-US" sz="2100" b="1" dirty="0">
                          <a:latin typeface="微軟正黑體" pitchFamily="34" charset="-120"/>
                          <a:ea typeface="微軟正黑體" pitchFamily="34" charset="-120"/>
                        </a:rPr>
                        <a:t>〭</a:t>
                      </a:r>
                      <a:endParaRPr lang="en-US" altLang="zh-TW" sz="21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108000">
                    <a:solidFill>
                      <a:srgbClr val="CCFFCC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>
          <a:xfrm>
            <a:off x="8604448" y="6416748"/>
            <a:ext cx="465584" cy="3417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8749-DB44-45A3-8E89-1F5492F89B48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8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59053"/>
              </p:ext>
            </p:extLst>
          </p:nvPr>
        </p:nvGraphicFramePr>
        <p:xfrm>
          <a:off x="221776" y="1046947"/>
          <a:ext cx="8922223" cy="554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989"/>
                <a:gridCol w="2244527"/>
                <a:gridCol w="1779075"/>
                <a:gridCol w="1779075"/>
                <a:gridCol w="1785557"/>
              </a:tblGrid>
              <a:tr h="725869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加工方式</a:t>
                      </a:r>
                      <a:endParaRPr lang="en-US" altLang="zh-TW" sz="14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endParaRPr lang="en-US" altLang="zh-TW" sz="1400" b="1" kern="100" baseline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原料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乾燥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粉碎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碾製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焙炒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水果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水果乾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水果茶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蔬菜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蔬菜乾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含金針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苦瓜茶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菇蕈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菇蕈、菇蕈餅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菇蕈粉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8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雜糧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大豆、紅豆、綠豆、花生、花生莢、甘藷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絲、片、塊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胡麻粉、雜糧粉、豆粉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蕎麥、花生仁、薏苡仁、小麥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蕎麥茶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、黑豆茶、豆類、花生莢、花生仁、麥茶包、麵茶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臺灣藜、小米、樹豆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臺灣藜、小米、樹豆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臺灣藜、小米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稻米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熟米穀米、生米穀粉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稻米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焙炒米粒、米糠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牛蒡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牛蒡片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紅棗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紅棗乾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紅棗乾茶包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愛玉子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乾果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木鱉果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木鱉果乾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薑黃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薑黃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薑黃粉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薑粉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蓮子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蓮子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辣椒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辣椒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辣椒粉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山胡椒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山胡椒子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食用花卉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菊花、玫瑰花瓣、杭菊、火龍果花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C25AC9-F7B9-4551-B575-22C4D0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3408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農產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80211" y="6453336"/>
            <a:ext cx="609600" cy="521208"/>
          </a:xfrm>
        </p:spPr>
        <p:txBody>
          <a:bodyPr/>
          <a:lstStyle/>
          <a:p>
            <a:pPr>
              <a:defRPr/>
            </a:pPr>
            <a:fld id="{D0E15A49-A674-4EDA-A8D7-2DF1CA2702C4}" type="slidenum">
              <a:rPr lang="zh-TW" altLang="en-US" sz="2000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 sz="2000" dirty="0">
              <a:solidFill>
                <a:prstClr val="black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>
            <a:off x="219054" y="1046947"/>
            <a:ext cx="824554" cy="7978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cxnSpLocks/>
          </p:cNvCxnSpPr>
          <p:nvPr/>
        </p:nvCxnSpPr>
        <p:spPr>
          <a:xfrm>
            <a:off x="219054" y="1046947"/>
            <a:ext cx="1328610" cy="5818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" y="456397"/>
            <a:ext cx="892494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C25AC9-F7B9-4551-B575-22C4D0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農產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36792"/>
            <a:ext cx="609600" cy="521208"/>
          </a:xfrm>
        </p:spPr>
        <p:txBody>
          <a:bodyPr/>
          <a:lstStyle/>
          <a:p>
            <a:pPr>
              <a:defRPr/>
            </a:pPr>
            <a:fld id="{D0E15A49-A674-4EDA-A8D7-2DF1CA2702C4}" type="slidenum">
              <a:rPr lang="zh-TW" altLang="en-US" sz="2000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TW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96581"/>
              </p:ext>
            </p:extLst>
          </p:nvPr>
        </p:nvGraphicFramePr>
        <p:xfrm>
          <a:off x="179512" y="980731"/>
          <a:ext cx="8964487" cy="547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067"/>
                <a:gridCol w="1780527"/>
                <a:gridCol w="1773145"/>
                <a:gridCol w="1773145"/>
                <a:gridCol w="1779603"/>
              </a:tblGrid>
              <a:tr h="78604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加工方式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5781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原料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乾燥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粉碎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碾製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焙炒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洛神葵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乾洛神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洛神茶包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枸杞葉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沖泡乾葉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桑葉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桑葉茶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綠茶、紅茶、黃茶、白茶、包種茶、高山茶、烏龍茶、鐵觀音、東方美人茶、花茶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可可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可可豆仁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可可豆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仙草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仙草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紫蘇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紫蘇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辣木葉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辣木葉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土肉桂葉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土肉桂葉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油甘子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油甘子乾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薰衣草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薰衣草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迷迭香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迷迭香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甜菊葉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甜菊葉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薄荷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薄荷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百里香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百里香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2901" marR="3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直線接點 18"/>
          <p:cNvCxnSpPr>
            <a:cxnSpLocks/>
          </p:cNvCxnSpPr>
          <p:nvPr/>
        </p:nvCxnSpPr>
        <p:spPr>
          <a:xfrm>
            <a:off x="205730" y="995214"/>
            <a:ext cx="909886" cy="7776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cxnSpLocks/>
          </p:cNvCxnSpPr>
          <p:nvPr/>
        </p:nvCxnSpPr>
        <p:spPr>
          <a:xfrm>
            <a:off x="205730" y="984764"/>
            <a:ext cx="1845990" cy="4683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4" y="404664"/>
            <a:ext cx="892494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C25AC9-F7B9-4551-B575-22C4D0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水產類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3E0863F7-43B7-44A6-8C3A-5DC181CD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73580"/>
              </p:ext>
            </p:extLst>
          </p:nvPr>
        </p:nvGraphicFramePr>
        <p:xfrm>
          <a:off x="457201" y="912030"/>
          <a:ext cx="8435278" cy="5418991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780718">
                  <a:extLst>
                    <a:ext uri="{9D8B030D-6E8A-4147-A177-3AD203B41FA5}">
                      <a16:colId xmlns="" xmlns:a16="http://schemas.microsoft.com/office/drawing/2014/main" val="3339377652"/>
                    </a:ext>
                  </a:extLst>
                </a:gridCol>
                <a:gridCol w="1262664">
                  <a:extLst>
                    <a:ext uri="{9D8B030D-6E8A-4147-A177-3AD203B41FA5}">
                      <a16:colId xmlns="" xmlns:a16="http://schemas.microsoft.com/office/drawing/2014/main" val="2571690819"/>
                    </a:ext>
                  </a:extLst>
                </a:gridCol>
                <a:gridCol w="1261759">
                  <a:extLst>
                    <a:ext uri="{9D8B030D-6E8A-4147-A177-3AD203B41FA5}">
                      <a16:colId xmlns="" xmlns:a16="http://schemas.microsoft.com/office/drawing/2014/main" val="2545850451"/>
                    </a:ext>
                  </a:extLst>
                </a:gridCol>
                <a:gridCol w="2081814">
                  <a:extLst>
                    <a:ext uri="{9D8B030D-6E8A-4147-A177-3AD203B41FA5}">
                      <a16:colId xmlns="" xmlns:a16="http://schemas.microsoft.com/office/drawing/2014/main" val="962006791"/>
                    </a:ext>
                  </a:extLst>
                </a:gridCol>
                <a:gridCol w="926779">
                  <a:extLst>
                    <a:ext uri="{9D8B030D-6E8A-4147-A177-3AD203B41FA5}">
                      <a16:colId xmlns="" xmlns:a16="http://schemas.microsoft.com/office/drawing/2014/main" val="1868041469"/>
                    </a:ext>
                  </a:extLst>
                </a:gridCol>
                <a:gridCol w="960276">
                  <a:extLst>
                    <a:ext uri="{9D8B030D-6E8A-4147-A177-3AD203B41FA5}">
                      <a16:colId xmlns="" xmlns:a16="http://schemas.microsoft.com/office/drawing/2014/main" val="3005063956"/>
                    </a:ext>
                  </a:extLst>
                </a:gridCol>
                <a:gridCol w="1161268">
                  <a:extLst>
                    <a:ext uri="{9D8B030D-6E8A-4147-A177-3AD203B41FA5}">
                      <a16:colId xmlns="" xmlns:a16="http://schemas.microsoft.com/office/drawing/2014/main" val="1874208902"/>
                    </a:ext>
                  </a:extLst>
                </a:gridCol>
              </a:tblGrid>
              <a:tr h="443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分級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二去、三去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分切</a:t>
                      </a:r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帶骨、不帶骨</a:t>
                      </a:r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汆燙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熟成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乾燥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80038"/>
                  </a:ext>
                </a:extLst>
              </a:tr>
              <a:tr h="93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國產養殖魚類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冷凍魚類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冷藏魚類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冷凍魚類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冷藏魚類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冷凍魚類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冷藏魚類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zh-TW" altLang="zh-TW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冷凍一夜干</a:t>
                      </a:r>
                      <a:endParaRPr kumimoji="0"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zh-TW" altLang="zh-TW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冷凍烏魚子</a:t>
                      </a:r>
                      <a:endParaRPr kumimoji="0"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5284687"/>
                  </a:ext>
                </a:extLst>
              </a:tr>
              <a:tr h="93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國產養殖貝類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冷凍貝類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冷藏貝類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冷凍貝類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709465"/>
                  </a:ext>
                </a:extLst>
              </a:tr>
              <a:tr h="1234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國產養殖蝦類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冷凍蝦類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冷藏蝦</a:t>
                      </a:r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冷凍蝦類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873255"/>
                  </a:ext>
                </a:extLst>
              </a:tr>
              <a:tr h="93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國產養殖蟹類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冷凍蟹類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2285826"/>
                  </a:ext>
                </a:extLst>
              </a:tr>
              <a:tr h="93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國產養殖甲魚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冷凍甲魚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冷藏甲魚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冷凍甲魚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冷藏甲魚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冷凍甲魚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冷藏甲魚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76" marR="5976" marT="59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84632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36792"/>
            <a:ext cx="609600" cy="52120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15A49-A674-4EDA-A8D7-2DF1CA2702C4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3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林產類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164171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8749-DB44-45A3-8E89-1F5492F89B48}" type="slidenum">
              <a:rPr kumimoji="0" lang="zh-TW" altLang="en-US" sz="1600" b="0" i="0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4485899"/>
              </p:ext>
            </p:extLst>
          </p:nvPr>
        </p:nvGraphicFramePr>
        <p:xfrm>
          <a:off x="457200" y="780217"/>
          <a:ext cx="8363272" cy="5143429"/>
        </p:xfrm>
        <a:graphic>
          <a:graphicData uri="http://schemas.openxmlformats.org/drawingml/2006/table">
            <a:tbl>
              <a:tblPr firstRow="1" firstCol="1" bandRow="1"/>
              <a:tblGrid>
                <a:gridCol w="1622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8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5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35706">
                <a:tc>
                  <a:txBody>
                    <a:bodyPr/>
                    <a:lstStyle/>
                    <a:p>
                      <a:pPr marR="1968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968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加工</a:t>
                      </a:r>
                    </a:p>
                    <a:p>
                      <a:pPr marR="1968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  <a:p>
                      <a:pPr marR="1968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品項</a:t>
                      </a:r>
                    </a:p>
                    <a:p>
                      <a:pPr marR="18161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原料別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造材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粗解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蒸餾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HK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粉碎研磨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1887">
                <a:tc>
                  <a:txBody>
                    <a:bodyPr/>
                    <a:lstStyle/>
                    <a:p>
                      <a:pPr marR="18161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8161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圓木、山造角材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枝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梢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材、根株材、薪炭材、木片及其他不規則型木材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材種分類，依中華民國國家標準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CNS442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木材之分類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木製材品：板材、角材、圓柱等類似產品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材種區分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比照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中華民國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國家標準</a:t>
                      </a:r>
                      <a:r>
                        <a:rPr 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CNS44</a:t>
                      </a:r>
                      <a:r>
                        <a:rPr lang="en-US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材之分等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木炭、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木醋液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蒸餾木醋液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木炭粒、木炭粉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0429">
                <a:tc>
                  <a:txBody>
                    <a:bodyPr/>
                    <a:lstStyle/>
                    <a:p>
                      <a:pPr marR="18161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8161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竹桿、竹枝、竹鞭及其他不規則型竹材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竹製材品：竹片、竹筒、竹條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竹炭、</a:t>
                      </a:r>
                    </a:p>
                    <a:p>
                      <a:pPr marR="18161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竹醋液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蒸餾竹醋液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R="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竹炭粒、竹炭粉、</a:t>
                      </a:r>
                    </a:p>
                    <a:p>
                      <a:pPr marR="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天然食用色素竹炭粉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直線接點 9"/>
          <p:cNvCxnSpPr/>
          <p:nvPr/>
        </p:nvCxnSpPr>
        <p:spPr>
          <a:xfrm>
            <a:off x="454742" y="1428289"/>
            <a:ext cx="1619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043608" y="780217"/>
            <a:ext cx="103262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37894" y="6005918"/>
            <a:ext cx="8075240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副產物：可供食用者，準用農糧加工產品及其加工方式。</a:t>
            </a:r>
          </a:p>
        </p:txBody>
      </p:sp>
    </p:spTree>
    <p:extLst>
      <p:ext uri="{BB962C8B-B14F-4D97-AF65-F5344CB8AC3E}">
        <p14:creationId xmlns:p14="http://schemas.microsoft.com/office/powerpoint/2010/main" val="3086380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11258</TotalTime>
  <Words>1471</Words>
  <Application>Microsoft Office PowerPoint</Application>
  <PresentationFormat>如螢幕大小 (4:3)</PresentationFormat>
  <Paragraphs>421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壁窗</vt:lpstr>
      <vt:lpstr>Office 佈景主題</vt:lpstr>
      <vt:lpstr>1_壁窗</vt:lpstr>
      <vt:lpstr>White</vt:lpstr>
      <vt:lpstr>2_壁窗</vt:lpstr>
      <vt:lpstr>PowerPoint 簡報</vt:lpstr>
      <vt:lpstr>完備法規，建立制度       -農產品初級加工場管理之法制建立</vt:lpstr>
      <vt:lpstr>PowerPoint 簡報</vt:lpstr>
      <vt:lpstr>農產品初級加工管理制度</vt:lpstr>
      <vt:lpstr>PowerPoint 簡報</vt:lpstr>
      <vt:lpstr>農產類</vt:lpstr>
      <vt:lpstr>農產類</vt:lpstr>
      <vt:lpstr>水產類</vt:lpstr>
      <vt:lpstr>林產類</vt:lpstr>
      <vt:lpstr>建置全方位輔導體系</vt:lpstr>
      <vt:lpstr>PowerPoint 簡報</vt:lpstr>
      <vt:lpstr>現階段輔導成果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linna</dc:creator>
  <cp:lastModifiedBy>資訊規劃科黃虹渟</cp:lastModifiedBy>
  <cp:revision>546</cp:revision>
  <cp:lastPrinted>2020-05-15T02:00:53Z</cp:lastPrinted>
  <dcterms:created xsi:type="dcterms:W3CDTF">2018-10-30T09:39:46Z</dcterms:created>
  <dcterms:modified xsi:type="dcterms:W3CDTF">2020-05-20T01:37:14Z</dcterms:modified>
</cp:coreProperties>
</file>