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3" r:id="rId1"/>
    <p:sldMasterId id="2147486170" r:id="rId2"/>
    <p:sldMasterId id="2147486182" r:id="rId3"/>
    <p:sldMasterId id="2147486194" r:id="rId4"/>
    <p:sldMasterId id="2147486206" r:id="rId5"/>
    <p:sldMasterId id="2147486218" r:id="rId6"/>
  </p:sldMasterIdLst>
  <p:notesMasterIdLst>
    <p:notesMasterId r:id="rId34"/>
  </p:notesMasterIdLst>
  <p:handoutMasterIdLst>
    <p:handoutMasterId r:id="rId35"/>
  </p:handoutMasterIdLst>
  <p:sldIdLst>
    <p:sldId id="294" r:id="rId7"/>
    <p:sldId id="1244" r:id="rId8"/>
    <p:sldId id="877" r:id="rId9"/>
    <p:sldId id="265" r:id="rId10"/>
    <p:sldId id="1245" r:id="rId11"/>
    <p:sldId id="1268" r:id="rId12"/>
    <p:sldId id="1269" r:id="rId13"/>
    <p:sldId id="1282" r:id="rId14"/>
    <p:sldId id="1283" r:id="rId15"/>
    <p:sldId id="1273" r:id="rId16"/>
    <p:sldId id="1287" r:id="rId17"/>
    <p:sldId id="1284" r:id="rId18"/>
    <p:sldId id="1294" r:id="rId19"/>
    <p:sldId id="1295" r:id="rId20"/>
    <p:sldId id="1296" r:id="rId21"/>
    <p:sldId id="1297" r:id="rId22"/>
    <p:sldId id="1302" r:id="rId23"/>
    <p:sldId id="1303" r:id="rId24"/>
    <p:sldId id="1304" r:id="rId25"/>
    <p:sldId id="1305" r:id="rId26"/>
    <p:sldId id="1308" r:id="rId27"/>
    <p:sldId id="1309" r:id="rId28"/>
    <p:sldId id="1315" r:id="rId29"/>
    <p:sldId id="1314" r:id="rId30"/>
    <p:sldId id="1310" r:id="rId31"/>
    <p:sldId id="1243" r:id="rId32"/>
    <p:sldId id="278" r:id="rId33"/>
  </p:sldIdLst>
  <p:sldSz cx="9144000" cy="6858000" type="screen4x3"/>
  <p:notesSz cx="6797675" cy="9928225"/>
  <p:defaultTextStyle>
    <a:defPPr>
      <a:defRPr lang="zh-TW"/>
    </a:defPPr>
    <a:lvl1pPr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江孟容" initials="江孟容"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4041D"/>
    <a:srgbClr val="FF5050"/>
    <a:srgbClr val="FF6600"/>
    <a:srgbClr val="66FFFF"/>
    <a:srgbClr val="55A858"/>
    <a:srgbClr val="8EB655"/>
    <a:srgbClr val="F1F8E8"/>
    <a:srgbClr val="FFFFCC"/>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8521" autoAdjust="0"/>
  </p:normalViewPr>
  <p:slideViewPr>
    <p:cSldViewPr>
      <p:cViewPr varScale="1">
        <p:scale>
          <a:sx n="102" d="100"/>
          <a:sy n="102" d="100"/>
        </p:scale>
        <p:origin x="-1986" y="-84"/>
      </p:cViewPr>
      <p:guideLst>
        <p:guide orient="horz" pos="2160"/>
        <p:guide pos="204"/>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60DCD31F-3DE5-48D7-8565-730D36701469}"/>
              </a:ext>
            </a:extLst>
          </p:cNvPr>
          <p:cNvSpPr>
            <a:spLocks noGrp="1"/>
          </p:cNvSpPr>
          <p:nvPr>
            <p:ph type="hdr" sz="quarter"/>
          </p:nvPr>
        </p:nvSpPr>
        <p:spPr>
          <a:xfrm>
            <a:off x="1" y="0"/>
            <a:ext cx="2946400" cy="496968"/>
          </a:xfrm>
          <a:prstGeom prst="rect">
            <a:avLst/>
          </a:prstGeom>
        </p:spPr>
        <p:txBody>
          <a:bodyPr vert="horz" lIns="91433" tIns="45716" rIns="91433" bIns="45716" rtlCol="0"/>
          <a:lstStyle>
            <a:lvl1pPr algn="l" eaLnBrk="1" hangingPunct="1">
              <a:defRPr sz="1200"/>
            </a:lvl1pPr>
          </a:lstStyle>
          <a:p>
            <a:pPr>
              <a:defRPr/>
            </a:pPr>
            <a:endParaRPr lang="zh-TW" altLang="en-US"/>
          </a:p>
        </p:txBody>
      </p:sp>
      <p:sp>
        <p:nvSpPr>
          <p:cNvPr id="3" name="日期版面配置區 2">
            <a:extLst>
              <a:ext uri="{FF2B5EF4-FFF2-40B4-BE49-F238E27FC236}">
                <a16:creationId xmlns:a16="http://schemas.microsoft.com/office/drawing/2014/main" xmlns="" id="{FB4EA822-52BA-4E60-9DFC-49EE5DF7A1C5}"/>
              </a:ext>
            </a:extLst>
          </p:cNvPr>
          <p:cNvSpPr>
            <a:spLocks noGrp="1"/>
          </p:cNvSpPr>
          <p:nvPr>
            <p:ph type="dt" sz="quarter" idx="1"/>
          </p:nvPr>
        </p:nvSpPr>
        <p:spPr>
          <a:xfrm>
            <a:off x="3849688" y="0"/>
            <a:ext cx="2946400" cy="496968"/>
          </a:xfrm>
          <a:prstGeom prst="rect">
            <a:avLst/>
          </a:prstGeom>
        </p:spPr>
        <p:txBody>
          <a:bodyPr vert="horz" lIns="91433" tIns="45716" rIns="91433" bIns="45716" rtlCol="0"/>
          <a:lstStyle>
            <a:lvl1pPr algn="r" eaLnBrk="1" hangingPunct="1">
              <a:defRPr sz="1200"/>
            </a:lvl1pPr>
          </a:lstStyle>
          <a:p>
            <a:pPr>
              <a:defRPr/>
            </a:pPr>
            <a:fld id="{3CE75490-16AB-470F-A525-0F39E61FDBBD}" type="datetimeFigureOut">
              <a:rPr lang="zh-TW" altLang="en-US"/>
              <a:pPr>
                <a:defRPr/>
              </a:pPr>
              <a:t>2021/3/26</a:t>
            </a:fld>
            <a:endParaRPr lang="zh-TW" altLang="en-US"/>
          </a:p>
        </p:txBody>
      </p:sp>
      <p:sp>
        <p:nvSpPr>
          <p:cNvPr id="4" name="頁尾版面配置區 3">
            <a:extLst>
              <a:ext uri="{FF2B5EF4-FFF2-40B4-BE49-F238E27FC236}">
                <a16:creationId xmlns:a16="http://schemas.microsoft.com/office/drawing/2014/main" xmlns="" id="{90DBD1E5-354A-4165-A1B3-3DE17E583303}"/>
              </a:ext>
            </a:extLst>
          </p:cNvPr>
          <p:cNvSpPr>
            <a:spLocks noGrp="1"/>
          </p:cNvSpPr>
          <p:nvPr>
            <p:ph type="ftr" sz="quarter" idx="2"/>
          </p:nvPr>
        </p:nvSpPr>
        <p:spPr>
          <a:xfrm>
            <a:off x="1" y="9429671"/>
            <a:ext cx="2946400" cy="496967"/>
          </a:xfrm>
          <a:prstGeom prst="rect">
            <a:avLst/>
          </a:prstGeom>
        </p:spPr>
        <p:txBody>
          <a:bodyPr vert="horz" lIns="91433" tIns="45716" rIns="91433" bIns="45716" rtlCol="0" anchor="b"/>
          <a:lstStyle>
            <a:lvl1pPr algn="l" eaLnBrk="1" hangingPunct="1">
              <a:defRPr sz="1200"/>
            </a:lvl1pPr>
          </a:lstStyle>
          <a:p>
            <a:pPr>
              <a:defRPr/>
            </a:pPr>
            <a:endParaRPr lang="zh-TW" altLang="en-US"/>
          </a:p>
        </p:txBody>
      </p:sp>
      <p:sp>
        <p:nvSpPr>
          <p:cNvPr id="5" name="投影片編號版面配置區 4">
            <a:extLst>
              <a:ext uri="{FF2B5EF4-FFF2-40B4-BE49-F238E27FC236}">
                <a16:creationId xmlns:a16="http://schemas.microsoft.com/office/drawing/2014/main" xmlns="" id="{A5ECDCDC-8C06-4AED-83B7-D1A51CD7EE95}"/>
              </a:ext>
            </a:extLst>
          </p:cNvPr>
          <p:cNvSpPr>
            <a:spLocks noGrp="1"/>
          </p:cNvSpPr>
          <p:nvPr>
            <p:ph type="sldNum" sz="quarter" idx="3"/>
          </p:nvPr>
        </p:nvSpPr>
        <p:spPr>
          <a:xfrm>
            <a:off x="3849688" y="9429671"/>
            <a:ext cx="2946400" cy="496967"/>
          </a:xfrm>
          <a:prstGeom prst="rect">
            <a:avLst/>
          </a:prstGeom>
        </p:spPr>
        <p:txBody>
          <a:bodyPr vert="horz" wrap="square" lIns="91433" tIns="45716" rIns="91433" bIns="45716" numCol="1" anchor="b" anchorCtr="0" compatLnSpc="1">
            <a:prstTxWarp prst="textNoShape">
              <a:avLst/>
            </a:prstTxWarp>
          </a:bodyPr>
          <a:lstStyle>
            <a:lvl1pPr algn="r" eaLnBrk="1" hangingPunct="1">
              <a:defRPr sz="1200"/>
            </a:lvl1pPr>
          </a:lstStyle>
          <a:p>
            <a:pPr>
              <a:defRPr/>
            </a:pPr>
            <a:fld id="{FB61F056-86EC-46FB-8F86-F1585350F3BC}"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6D42804D-1ECC-42B4-BFBD-D54A947D1454}"/>
              </a:ext>
            </a:extLst>
          </p:cNvPr>
          <p:cNvSpPr>
            <a:spLocks noGrp="1"/>
          </p:cNvSpPr>
          <p:nvPr>
            <p:ph type="hdr" sz="quarter"/>
          </p:nvPr>
        </p:nvSpPr>
        <p:spPr bwMode="auto">
          <a:xfrm>
            <a:off x="1" y="0"/>
            <a:ext cx="2946400" cy="496968"/>
          </a:xfrm>
          <a:prstGeom prst="rect">
            <a:avLst/>
          </a:prstGeom>
          <a:noFill/>
          <a:ln>
            <a:noFill/>
          </a:ln>
        </p:spPr>
        <p:txBody>
          <a:bodyPr vert="horz" wrap="square" lIns="91048" tIns="45525" rIns="91048" bIns="45525" numCol="1" anchor="t" anchorCtr="0" compatLnSpc="1">
            <a:prstTxWarp prst="textNoShape">
              <a:avLst/>
            </a:prstTxWarp>
          </a:bodyPr>
          <a:lstStyle>
            <a:lvl1pPr defTabSz="911156" eaLnBrk="1" hangingPunct="1">
              <a:defRPr sz="1200"/>
            </a:lvl1pPr>
          </a:lstStyle>
          <a:p>
            <a:pPr>
              <a:defRPr/>
            </a:pPr>
            <a:endParaRPr lang="zh-TW" altLang="en-US"/>
          </a:p>
        </p:txBody>
      </p:sp>
      <p:sp>
        <p:nvSpPr>
          <p:cNvPr id="3" name="日期版面配置區 2">
            <a:extLst>
              <a:ext uri="{FF2B5EF4-FFF2-40B4-BE49-F238E27FC236}">
                <a16:creationId xmlns:a16="http://schemas.microsoft.com/office/drawing/2014/main" xmlns="" id="{F28DBA1C-E099-49F7-9F50-9B8A679339AA}"/>
              </a:ext>
            </a:extLst>
          </p:cNvPr>
          <p:cNvSpPr>
            <a:spLocks noGrp="1"/>
          </p:cNvSpPr>
          <p:nvPr>
            <p:ph type="dt" idx="1"/>
          </p:nvPr>
        </p:nvSpPr>
        <p:spPr bwMode="auto">
          <a:xfrm>
            <a:off x="3849688" y="0"/>
            <a:ext cx="2946400" cy="496968"/>
          </a:xfrm>
          <a:prstGeom prst="rect">
            <a:avLst/>
          </a:prstGeom>
          <a:noFill/>
          <a:ln>
            <a:noFill/>
          </a:ln>
        </p:spPr>
        <p:txBody>
          <a:bodyPr vert="horz" wrap="square" lIns="91048" tIns="45525" rIns="91048" bIns="45525" numCol="1" anchor="t" anchorCtr="0" compatLnSpc="1">
            <a:prstTxWarp prst="textNoShape">
              <a:avLst/>
            </a:prstTxWarp>
          </a:bodyPr>
          <a:lstStyle>
            <a:lvl1pPr algn="r" defTabSz="911156" eaLnBrk="1" hangingPunct="1">
              <a:defRPr sz="1200"/>
            </a:lvl1pPr>
          </a:lstStyle>
          <a:p>
            <a:pPr>
              <a:defRPr/>
            </a:pPr>
            <a:fld id="{EB1FC587-1705-435F-97E8-AF34A67C7C7E}" type="datetimeFigureOut">
              <a:rPr lang="zh-TW" altLang="en-US"/>
              <a:pPr>
                <a:defRPr/>
              </a:pPr>
              <a:t>2021/3/26</a:t>
            </a:fld>
            <a:endParaRPr lang="en-US" altLang="zh-TW"/>
          </a:p>
        </p:txBody>
      </p:sp>
      <p:sp>
        <p:nvSpPr>
          <p:cNvPr id="4" name="投影片圖像版面配置區 3">
            <a:extLst>
              <a:ext uri="{FF2B5EF4-FFF2-40B4-BE49-F238E27FC236}">
                <a16:creationId xmlns:a16="http://schemas.microsoft.com/office/drawing/2014/main" xmlns="" id="{75DF16EE-60D6-42B8-BE4C-063FF52149B1}"/>
              </a:ext>
            </a:extLst>
          </p:cNvPr>
          <p:cNvSpPr>
            <a:spLocks noGrp="1" noRot="1" noChangeAspect="1"/>
          </p:cNvSpPr>
          <p:nvPr>
            <p:ph type="sldImg" idx="2"/>
          </p:nvPr>
        </p:nvSpPr>
        <p:spPr>
          <a:xfrm>
            <a:off x="919163" y="746125"/>
            <a:ext cx="4960937" cy="3722688"/>
          </a:xfrm>
          <a:prstGeom prst="rect">
            <a:avLst/>
          </a:prstGeom>
          <a:noFill/>
          <a:ln w="12700">
            <a:solidFill>
              <a:prstClr val="black"/>
            </a:solidFill>
          </a:ln>
        </p:spPr>
        <p:txBody>
          <a:bodyPr vert="horz" lIns="91433" tIns="45716" rIns="91433" bIns="45716" rtlCol="0" anchor="ctr"/>
          <a:lstStyle/>
          <a:p>
            <a:pPr lvl="0"/>
            <a:endParaRPr lang="zh-TW" altLang="en-US" noProof="0"/>
          </a:p>
        </p:txBody>
      </p:sp>
      <p:sp>
        <p:nvSpPr>
          <p:cNvPr id="5" name="備忘稿版面配置區 4">
            <a:extLst>
              <a:ext uri="{FF2B5EF4-FFF2-40B4-BE49-F238E27FC236}">
                <a16:creationId xmlns:a16="http://schemas.microsoft.com/office/drawing/2014/main" xmlns="" id="{16F5A5D7-6A9F-4201-AF39-87FF873B2EEC}"/>
              </a:ext>
            </a:extLst>
          </p:cNvPr>
          <p:cNvSpPr>
            <a:spLocks noGrp="1"/>
          </p:cNvSpPr>
          <p:nvPr>
            <p:ph type="body" sz="quarter" idx="3"/>
          </p:nvPr>
        </p:nvSpPr>
        <p:spPr bwMode="auto">
          <a:xfrm>
            <a:off x="679451" y="4717218"/>
            <a:ext cx="5438775" cy="4466351"/>
          </a:xfrm>
          <a:prstGeom prst="rect">
            <a:avLst/>
          </a:prstGeom>
          <a:noFill/>
          <a:ln>
            <a:noFill/>
          </a:ln>
        </p:spPr>
        <p:txBody>
          <a:bodyPr vert="horz" wrap="square" lIns="91048" tIns="45525" rIns="91048" bIns="45525"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xmlns="" id="{46ECE1E9-115B-4481-87B5-7AD37CBC1ABF}"/>
              </a:ext>
            </a:extLst>
          </p:cNvPr>
          <p:cNvSpPr>
            <a:spLocks noGrp="1"/>
          </p:cNvSpPr>
          <p:nvPr>
            <p:ph type="ftr" sz="quarter" idx="4"/>
          </p:nvPr>
        </p:nvSpPr>
        <p:spPr bwMode="auto">
          <a:xfrm>
            <a:off x="1" y="9429671"/>
            <a:ext cx="2946400" cy="496967"/>
          </a:xfrm>
          <a:prstGeom prst="rect">
            <a:avLst/>
          </a:prstGeom>
          <a:noFill/>
          <a:ln>
            <a:noFill/>
          </a:ln>
        </p:spPr>
        <p:txBody>
          <a:bodyPr vert="horz" wrap="square" lIns="91048" tIns="45525" rIns="91048" bIns="45525" numCol="1" anchor="b" anchorCtr="0" compatLnSpc="1">
            <a:prstTxWarp prst="textNoShape">
              <a:avLst/>
            </a:prstTxWarp>
          </a:bodyPr>
          <a:lstStyle>
            <a:lvl1pPr defTabSz="911156" eaLnBrk="1" hangingPunct="1">
              <a:defRPr sz="1200"/>
            </a:lvl1pPr>
          </a:lstStyle>
          <a:p>
            <a:pPr>
              <a:defRPr/>
            </a:pPr>
            <a:endParaRPr lang="zh-TW" altLang="en-US"/>
          </a:p>
        </p:txBody>
      </p:sp>
      <p:sp>
        <p:nvSpPr>
          <p:cNvPr id="7" name="投影片編號版面配置區 6">
            <a:extLst>
              <a:ext uri="{FF2B5EF4-FFF2-40B4-BE49-F238E27FC236}">
                <a16:creationId xmlns:a16="http://schemas.microsoft.com/office/drawing/2014/main" xmlns="" id="{16CBAB5F-5FF3-4C58-B648-D819597915A2}"/>
              </a:ext>
            </a:extLst>
          </p:cNvPr>
          <p:cNvSpPr>
            <a:spLocks noGrp="1"/>
          </p:cNvSpPr>
          <p:nvPr>
            <p:ph type="sldNum" sz="quarter" idx="5"/>
          </p:nvPr>
        </p:nvSpPr>
        <p:spPr bwMode="auto">
          <a:xfrm>
            <a:off x="3849688" y="9429671"/>
            <a:ext cx="2946400" cy="496967"/>
          </a:xfrm>
          <a:prstGeom prst="rect">
            <a:avLst/>
          </a:prstGeom>
          <a:noFill/>
          <a:ln>
            <a:noFill/>
          </a:ln>
        </p:spPr>
        <p:txBody>
          <a:bodyPr vert="horz" wrap="square" lIns="91048" tIns="45525" rIns="91048" bIns="45525" numCol="1" anchor="b" anchorCtr="0" compatLnSpc="1">
            <a:prstTxWarp prst="textNoShape">
              <a:avLst/>
            </a:prstTxWarp>
          </a:bodyPr>
          <a:lstStyle>
            <a:lvl1pPr algn="r" defTabSz="909637" eaLnBrk="1" hangingPunct="1">
              <a:defRPr sz="1200"/>
            </a:lvl1pPr>
          </a:lstStyle>
          <a:p>
            <a:pPr>
              <a:defRPr/>
            </a:pPr>
            <a:fld id="{70EC761D-E6E1-4EAA-B7B3-72FC668BEFB0}" type="slidenum">
              <a:rPr lang="zh-TW" altLang="en-US"/>
              <a:pPr>
                <a:defRPr/>
              </a:pPr>
              <a:t>‹#›</a:t>
            </a:fld>
            <a:endParaRPr lang="en-US" altLang="zh-TW"/>
          </a:p>
        </p:txBody>
      </p:sp>
    </p:spTree>
    <p:extLst>
      <p:ext uri="{BB962C8B-B14F-4D97-AF65-F5344CB8AC3E}">
        <p14:creationId xmlns:p14="http://schemas.microsoft.com/office/powerpoint/2010/main" val="355959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9163" y="746125"/>
            <a:ext cx="4960937" cy="3722688"/>
          </a:xfrm>
        </p:spPr>
      </p:sp>
      <p:sp>
        <p:nvSpPr>
          <p:cNvPr id="3" name="備忘稿版面配置區 2"/>
          <p:cNvSpPr>
            <a:spLocks noGrp="1"/>
          </p:cNvSpPr>
          <p:nvPr>
            <p:ph type="body" idx="1"/>
          </p:nvPr>
        </p:nvSpPr>
        <p:spPr/>
        <p:txBody>
          <a:bodyPr/>
          <a:lstStyle/>
          <a:p>
            <a:r>
              <a:rPr lang="en-US" altLang="zh-TW" dirty="0"/>
              <a:t>OECD (2014), Climate Change, Water and Agriculture: Towards Resilient Systems, OECD Studies on Water, OECD Publishing, Paris.</a:t>
            </a:r>
          </a:p>
          <a:p>
            <a:r>
              <a:rPr lang="zh-TW" altLang="en-US" dirty="0"/>
              <a:t>未來每年為保持現有稻作面積之水稻正常生長所需的灌溉水量需分別增加</a:t>
            </a:r>
            <a:r>
              <a:rPr lang="en-US" altLang="zh-TW" dirty="0"/>
              <a:t>2.1%</a:t>
            </a:r>
            <a:r>
              <a:rPr lang="zh-TW" altLang="en-US" dirty="0"/>
              <a:t>和</a:t>
            </a:r>
            <a:r>
              <a:rPr lang="en-US" altLang="zh-TW" dirty="0"/>
              <a:t>6.8%</a:t>
            </a:r>
            <a:r>
              <a:rPr lang="zh-TW" altLang="en-US" dirty="0"/>
              <a:t>，並不會因生育期的縮短而減少。</a:t>
            </a:r>
            <a:endParaRPr lang="en-US" altLang="zh-TW" dirty="0"/>
          </a:p>
          <a:p>
            <a:r>
              <a:rPr lang="zh-TW" altLang="en-US" dirty="0"/>
              <a:t>全球暖化對臺灣地區水稻生產之影響 陳守泓 </a:t>
            </a:r>
            <a:r>
              <a:rPr lang="en-US" altLang="zh-TW" dirty="0"/>
              <a:t>1</a:t>
            </a:r>
            <a:r>
              <a:rPr lang="zh-TW" altLang="en-US" dirty="0"/>
              <a:t>、陳圭宏 </a:t>
            </a:r>
            <a:r>
              <a:rPr lang="en-US" altLang="zh-TW" dirty="0"/>
              <a:t>2</a:t>
            </a:r>
            <a:r>
              <a:rPr lang="zh-TW" altLang="en-US" dirty="0"/>
              <a:t>、黃俊騰 </a:t>
            </a:r>
            <a:r>
              <a:rPr lang="en-US" altLang="zh-TW" dirty="0"/>
              <a:t>3</a:t>
            </a:r>
            <a:r>
              <a:rPr lang="zh-TW" altLang="en-US" dirty="0"/>
              <a:t>、姚銘輝 </a:t>
            </a:r>
            <a:r>
              <a:rPr lang="en-US" altLang="zh-TW" dirty="0"/>
              <a:t>1</a:t>
            </a:r>
            <a:r>
              <a:rPr lang="zh-TW" altLang="en-US" dirty="0"/>
              <a:t>、李炳和 </a:t>
            </a:r>
            <a:r>
              <a:rPr lang="en-US" altLang="zh-TW" dirty="0"/>
              <a:t>4</a:t>
            </a:r>
            <a:r>
              <a:rPr lang="zh-TW" altLang="en-US" dirty="0"/>
              <a:t>、申雍 </a:t>
            </a:r>
            <a:r>
              <a:rPr lang="en-US" altLang="zh-TW" dirty="0"/>
              <a:t>3* </a:t>
            </a:r>
          </a:p>
          <a:p>
            <a:pPr defTabSz="914399">
              <a:defRPr/>
            </a:pPr>
            <a:r>
              <a:rPr lang="zh-TW" altLang="zh-TW" sz="1800" kern="100" dirty="0">
                <a:solidFill>
                  <a:srgbClr val="000000"/>
                </a:solidFill>
                <a:latin typeface="Times New Roman" panose="02020603050405020304" pitchFamily="18" charset="0"/>
                <a:ea typeface="標楷體" panose="03000509000000000000" pitchFamily="65" charset="-120"/>
                <a:cs typeface="Arial" panose="020B0604020202020204" pitchFamily="34" charset="0"/>
              </a:rPr>
              <a:t>，</a:t>
            </a:r>
            <a:r>
              <a:rPr lang="en-US" altLang="zh-TW" sz="1800" kern="100" dirty="0">
                <a:solidFill>
                  <a:srgbClr val="000000"/>
                </a:solidFill>
                <a:latin typeface="Times New Roman" panose="02020603050405020304" pitchFamily="18" charset="0"/>
                <a:ea typeface="標楷體" panose="03000509000000000000" pitchFamily="65" charset="-120"/>
                <a:cs typeface="Arial" panose="020B0604020202020204" pitchFamily="34" charset="0"/>
              </a:rPr>
              <a:t>2007</a:t>
            </a:r>
            <a:r>
              <a:rPr lang="zh-TW" altLang="zh-TW" sz="1800" kern="100" dirty="0">
                <a:solidFill>
                  <a:srgbClr val="000000"/>
                </a:solidFill>
                <a:latin typeface="Times New Roman" panose="02020603050405020304" pitchFamily="18" charset="0"/>
                <a:ea typeface="標楷體" panose="03000509000000000000" pitchFamily="65" charset="-120"/>
                <a:cs typeface="Arial" panose="020B0604020202020204" pitchFamily="34" charset="0"/>
              </a:rPr>
              <a:t>，全球暖化對臺灣地區水稻生產之影響，台灣農藝學會。</a:t>
            </a:r>
            <a:endParaRPr lang="zh-TW" altLang="zh-TW" sz="1800" kern="1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p>
          <a:p>
            <a:r>
              <a:rPr lang="en-US" altLang="zh-TW" dirty="0"/>
              <a:t>1 </a:t>
            </a:r>
            <a:r>
              <a:rPr lang="zh-TW" altLang="en-US" dirty="0"/>
              <a:t>農業試驗所農工組 </a:t>
            </a:r>
          </a:p>
          <a:p>
            <a:r>
              <a:rPr lang="en-US" altLang="zh-TW" dirty="0"/>
              <a:t>2 </a:t>
            </a:r>
            <a:r>
              <a:rPr lang="zh-TW" altLang="en-US" dirty="0"/>
              <a:t>中央氣象局農業氣象科、 </a:t>
            </a:r>
          </a:p>
          <a:p>
            <a:r>
              <a:rPr lang="en-US" altLang="zh-TW" dirty="0"/>
              <a:t>3 </a:t>
            </a:r>
            <a:r>
              <a:rPr lang="zh-TW" altLang="en-US" dirty="0"/>
              <a:t>中興大學土壤環境科學系 </a:t>
            </a:r>
          </a:p>
          <a:p>
            <a:r>
              <a:rPr lang="en-US" altLang="zh-TW" dirty="0"/>
              <a:t>4 </a:t>
            </a:r>
            <a:r>
              <a:rPr lang="zh-TW" altLang="en-US" dirty="0"/>
              <a:t>中央氣象局嘉義氣象站 </a:t>
            </a:r>
          </a:p>
        </p:txBody>
      </p:sp>
      <p:sp>
        <p:nvSpPr>
          <p:cNvPr id="4" name="投影片編號版面配置區 3"/>
          <p:cNvSpPr>
            <a:spLocks noGrp="1"/>
          </p:cNvSpPr>
          <p:nvPr>
            <p:ph type="sldNum" sz="quarter" idx="5"/>
          </p:nvPr>
        </p:nvSpPr>
        <p:spPr/>
        <p:txBody>
          <a:bodyPr/>
          <a:lstStyle/>
          <a:p>
            <a:pPr>
              <a:defRPr/>
            </a:pPr>
            <a:fld id="{559371E5-D66A-4E5D-8CF6-347A7F0115D5}" type="slidenum">
              <a:rPr lang="zh-TW" altLang="en-US" smtClean="0">
                <a:solidFill>
                  <a:prstClr val="black"/>
                </a:solidFill>
              </a:rPr>
              <a:pPr>
                <a:defRPr/>
              </a:pPr>
              <a:t>2</a:t>
            </a:fld>
            <a:endParaRPr lang="en-US" altLang="zh-TW">
              <a:solidFill>
                <a:prstClr val="black"/>
              </a:solidFill>
            </a:endParaRPr>
          </a:p>
        </p:txBody>
      </p:sp>
    </p:spTree>
    <p:extLst>
      <p:ext uri="{BB962C8B-B14F-4D97-AF65-F5344CB8AC3E}">
        <p14:creationId xmlns:p14="http://schemas.microsoft.com/office/powerpoint/2010/main" val="37920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9163" y="746125"/>
            <a:ext cx="4960937" cy="37226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70EC761D-E6E1-4EAA-B7B3-72FC668BEFB0}" type="slidenum">
              <a:rPr lang="zh-TW" altLang="en-US" smtClean="0"/>
              <a:pPr>
                <a:defRPr/>
              </a:pPr>
              <a:t>11</a:t>
            </a:fld>
            <a:endParaRPr lang="en-US" altLang="zh-TW"/>
          </a:p>
        </p:txBody>
      </p:sp>
    </p:spTree>
    <p:extLst>
      <p:ext uri="{BB962C8B-B14F-4D97-AF65-F5344CB8AC3E}">
        <p14:creationId xmlns:p14="http://schemas.microsoft.com/office/powerpoint/2010/main" val="255892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70EC761D-E6E1-4EAA-B7B3-72FC668BEFB0}" type="slidenum">
              <a:rPr lang="zh-TW" altLang="en-US" smtClean="0">
                <a:solidFill>
                  <a:prstClr val="black"/>
                </a:solidFill>
              </a:rPr>
              <a:pPr>
                <a:defRPr/>
              </a:pPr>
              <a:t>23</a:t>
            </a:fld>
            <a:endParaRPr lang="en-US" altLang="zh-TW">
              <a:solidFill>
                <a:prstClr val="black"/>
              </a:solidFill>
            </a:endParaRPr>
          </a:p>
        </p:txBody>
      </p:sp>
    </p:spTree>
    <p:extLst>
      <p:ext uri="{BB962C8B-B14F-4D97-AF65-F5344CB8AC3E}">
        <p14:creationId xmlns:p14="http://schemas.microsoft.com/office/powerpoint/2010/main" val="377054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4400" y="742950"/>
            <a:ext cx="4959350" cy="3719513"/>
          </a:xfrm>
        </p:spPr>
      </p:sp>
      <p:sp>
        <p:nvSpPr>
          <p:cNvPr id="3" name="備忘稿版面配置區 2"/>
          <p:cNvSpPr>
            <a:spLocks noGrp="1"/>
          </p:cNvSpPr>
          <p:nvPr>
            <p:ph type="body" idx="1"/>
          </p:nvPr>
        </p:nvSpPr>
        <p:spPr/>
        <p:txBody>
          <a:bodyPr/>
          <a:lstStyle/>
          <a:p>
            <a:pPr indent="-197235"/>
            <a:r>
              <a:rPr lang="zh-TW" altLang="en-US" b="1" dirty="0">
                <a:solidFill>
                  <a:srgbClr val="0000FF"/>
                </a:solidFill>
                <a:latin typeface="Times New Roman" panose="02020603050405020304" pitchFamily="18" charset="0"/>
                <a:cs typeface="Times New Roman" panose="02020603050405020304" pitchFamily="18" charset="0"/>
              </a:rPr>
              <a:t>臺灣年總降雨量</a:t>
            </a:r>
            <a:endParaRPr lang="en-US" altLang="zh-TW" sz="800" dirty="0">
              <a:latin typeface="Times New Roman" panose="02020603050405020304" pitchFamily="18" charset="0"/>
              <a:cs typeface="Times New Roman" panose="02020603050405020304" pitchFamily="18" charset="0"/>
            </a:endParaRPr>
          </a:p>
          <a:p>
            <a:pPr indent="-197235"/>
            <a:r>
              <a:rPr lang="zh-TW" altLang="en-US" dirty="0">
                <a:latin typeface="Times New Roman" panose="02020603050405020304" pitchFamily="18" charset="0"/>
                <a:cs typeface="Times New Roman" panose="02020603050405020304" pitchFamily="18" charset="0"/>
              </a:rPr>
              <a:t>臺灣降雨具季節上差異。百年的平均降雨量趨勢變化並不明顯，但在</a:t>
            </a:r>
            <a:r>
              <a:rPr lang="en-US" altLang="zh-TW" dirty="0">
                <a:latin typeface="Times New Roman" panose="02020603050405020304" pitchFamily="18" charset="0"/>
                <a:cs typeface="Times New Roman" panose="02020603050405020304" pitchFamily="18" charset="0"/>
              </a:rPr>
              <a:t>1960-2017</a:t>
            </a:r>
            <a:r>
              <a:rPr lang="zh-TW" altLang="en-US" dirty="0">
                <a:latin typeface="Times New Roman" panose="02020603050405020304" pitchFamily="18" charset="0"/>
                <a:cs typeface="Times New Roman" panose="02020603050405020304" pitchFamily="18" charset="0"/>
              </a:rPr>
              <a:t>年間，枯水年發生次數明顯比前半世紀增加。</a:t>
            </a:r>
            <a:endParaRPr lang="en-US" altLang="zh-TW" dirty="0">
              <a:latin typeface="Times New Roman" panose="02020603050405020304" pitchFamily="18" charset="0"/>
              <a:cs typeface="Times New Roman" panose="02020603050405020304" pitchFamily="18" charset="0"/>
            </a:endParaRPr>
          </a:p>
          <a:p>
            <a:pPr indent="-197235"/>
            <a:r>
              <a:rPr lang="zh-TW" altLang="en-US" b="1" dirty="0">
                <a:solidFill>
                  <a:srgbClr val="0000FF"/>
                </a:solidFill>
                <a:latin typeface="Times New Roman" panose="02020603050405020304" pitchFamily="18" charset="0"/>
                <a:cs typeface="Times New Roman" panose="02020603050405020304" pitchFamily="18" charset="0"/>
              </a:rPr>
              <a:t>豪雨日數</a:t>
            </a:r>
            <a:endParaRPr lang="en-US" altLang="zh-TW" sz="800" dirty="0">
              <a:latin typeface="Times New Roman" panose="02020603050405020304" pitchFamily="18" charset="0"/>
              <a:cs typeface="Times New Roman" panose="02020603050405020304" pitchFamily="18" charset="0"/>
            </a:endParaRPr>
          </a:p>
          <a:p>
            <a:pPr indent="-197235"/>
            <a:r>
              <a:rPr lang="zh-TW" altLang="en-US" dirty="0">
                <a:latin typeface="Times New Roman" panose="02020603050405020304" pitchFamily="18" charset="0"/>
                <a:cs typeface="Times New Roman" panose="02020603050405020304" pitchFamily="18" charset="0"/>
              </a:rPr>
              <a:t>豪雨日數</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日降雨超過</a:t>
            </a:r>
            <a:r>
              <a:rPr lang="en-US" altLang="zh-TW" dirty="0">
                <a:latin typeface="Times New Roman" panose="02020603050405020304" pitchFamily="18" charset="0"/>
                <a:cs typeface="Times New Roman" panose="02020603050405020304" pitchFamily="18" charset="0"/>
              </a:rPr>
              <a:t>200 mm)</a:t>
            </a:r>
            <a:r>
              <a:rPr lang="zh-TW" altLang="en-US" dirty="0">
                <a:latin typeface="Times New Roman" panose="02020603050405020304" pitchFamily="18" charset="0"/>
                <a:cs typeface="Times New Roman" panose="02020603050405020304" pitchFamily="18" charset="0"/>
              </a:rPr>
              <a:t>有些微增加的趨勢。</a:t>
            </a:r>
            <a:endParaRPr lang="en-US" altLang="zh-TW" dirty="0">
              <a:latin typeface="Times New Roman" panose="02020603050405020304" pitchFamily="18" charset="0"/>
              <a:cs typeface="Times New Roman" panose="02020603050405020304" pitchFamily="18" charset="0"/>
            </a:endParaRPr>
          </a:p>
          <a:p>
            <a:pPr indent="-197235"/>
            <a:r>
              <a:rPr lang="zh-TW" altLang="en-US" b="1" dirty="0">
                <a:solidFill>
                  <a:srgbClr val="0000FF"/>
                </a:solidFill>
                <a:latin typeface="Times New Roman" panose="02020603050405020304" pitchFamily="18" charset="0"/>
                <a:cs typeface="Times New Roman" panose="02020603050405020304" pitchFamily="18" charset="0"/>
              </a:rPr>
              <a:t>臺灣降雨指數</a:t>
            </a:r>
            <a:r>
              <a:rPr lang="en-US" altLang="zh-TW" b="1" dirty="0">
                <a:solidFill>
                  <a:srgbClr val="0000FF"/>
                </a:solidFill>
                <a:latin typeface="Times New Roman" panose="02020603050405020304" pitchFamily="18" charset="0"/>
                <a:cs typeface="Times New Roman" panose="02020603050405020304" pitchFamily="18" charset="0"/>
              </a:rPr>
              <a:t>TRI</a:t>
            </a:r>
            <a:endParaRPr lang="en-US" altLang="zh-TW" sz="800" dirty="0">
              <a:latin typeface="Times New Roman" panose="02020603050405020304" pitchFamily="18" charset="0"/>
              <a:cs typeface="Times New Roman" panose="02020603050405020304" pitchFamily="18" charset="0"/>
            </a:endParaRPr>
          </a:p>
          <a:p>
            <a:pPr indent="-197235"/>
            <a:r>
              <a:rPr lang="zh-TW" altLang="en-US" dirty="0">
                <a:latin typeface="Times New Roman" panose="02020603050405020304" pitchFamily="18" charset="0"/>
                <a:cs typeface="Times New Roman" panose="02020603050405020304" pitchFamily="18" charset="0"/>
              </a:rPr>
              <a:t>根據</a:t>
            </a:r>
            <a:r>
              <a:rPr lang="en-US" altLang="zh-TW" dirty="0">
                <a:latin typeface="Times New Roman" panose="02020603050405020304" pitchFamily="18" charset="0"/>
                <a:cs typeface="Times New Roman" panose="02020603050405020304" pitchFamily="18" charset="0"/>
              </a:rPr>
              <a:t>TRI</a:t>
            </a:r>
            <a:r>
              <a:rPr lang="zh-TW" altLang="en-US" dirty="0">
                <a:latin typeface="Times New Roman" panose="02020603050405020304" pitchFamily="18" charset="0"/>
                <a:cs typeface="Times New Roman" panose="02020603050405020304" pitchFamily="18" charset="0"/>
              </a:rPr>
              <a:t>，臺灣平均降雨量有年代際變遷的趨勢。降雨量自</a:t>
            </a:r>
            <a:r>
              <a:rPr lang="en-US" altLang="zh-TW" dirty="0">
                <a:latin typeface="Times New Roman" panose="02020603050405020304" pitchFamily="18" charset="0"/>
                <a:cs typeface="Times New Roman" panose="02020603050405020304" pitchFamily="18" charset="0"/>
              </a:rPr>
              <a:t>1900 </a:t>
            </a:r>
            <a:r>
              <a:rPr lang="zh-TW" altLang="en-US" dirty="0">
                <a:latin typeface="Times New Roman" panose="02020603050405020304" pitchFamily="18" charset="0"/>
                <a:cs typeface="Times New Roman" panose="02020603050405020304" pitchFamily="18" charset="0"/>
              </a:rPr>
              <a:t>年代開始上升，至</a:t>
            </a:r>
            <a:r>
              <a:rPr lang="en-US" altLang="zh-TW" dirty="0">
                <a:latin typeface="Times New Roman" panose="02020603050405020304" pitchFamily="18" charset="0"/>
                <a:cs typeface="Times New Roman" panose="02020603050405020304" pitchFamily="18" charset="0"/>
              </a:rPr>
              <a:t>1940 </a:t>
            </a:r>
            <a:r>
              <a:rPr lang="zh-TW" altLang="en-US" dirty="0">
                <a:latin typeface="Times New Roman" panose="02020603050405020304" pitchFamily="18" charset="0"/>
                <a:cs typeface="Times New Roman" panose="02020603050405020304" pitchFamily="18" charset="0"/>
              </a:rPr>
              <a:t>年達到最大值，隨後減少至</a:t>
            </a:r>
            <a:r>
              <a:rPr lang="en-US" altLang="zh-TW" dirty="0">
                <a:latin typeface="Times New Roman" panose="02020603050405020304" pitchFamily="18" charset="0"/>
                <a:cs typeface="Times New Roman" panose="02020603050405020304" pitchFamily="18" charset="0"/>
              </a:rPr>
              <a:t>1960 </a:t>
            </a:r>
            <a:r>
              <a:rPr lang="zh-TW" altLang="en-US" dirty="0">
                <a:latin typeface="Times New Roman" panose="02020603050405020304" pitchFamily="18" charset="0"/>
                <a:cs typeface="Times New Roman" panose="02020603050405020304" pitchFamily="18" charset="0"/>
              </a:rPr>
              <a:t>年代中期，</a:t>
            </a:r>
            <a:r>
              <a:rPr lang="en-US" altLang="zh-TW" dirty="0">
                <a:latin typeface="Times New Roman" panose="02020603050405020304" pitchFamily="18" charset="0"/>
                <a:cs typeface="Times New Roman" panose="02020603050405020304" pitchFamily="18" charset="0"/>
              </a:rPr>
              <a:t>1960-2000</a:t>
            </a:r>
            <a:r>
              <a:rPr lang="zh-TW" altLang="en-US" dirty="0">
                <a:latin typeface="Times New Roman" panose="02020603050405020304" pitchFamily="18" charset="0"/>
                <a:cs typeface="Times New Roman" panose="02020603050405020304" pitchFamily="18" charset="0"/>
              </a:rPr>
              <a:t>年間降雨量來回變動，但無明顯的長期變遷趨勢。</a:t>
            </a:r>
          </a:p>
          <a:p>
            <a:pPr indent="-197235"/>
            <a:r>
              <a:rPr lang="zh-TW" altLang="en-US" b="1" dirty="0">
                <a:solidFill>
                  <a:srgbClr val="0000FF"/>
                </a:solidFill>
                <a:latin typeface="Times New Roman" panose="02020603050405020304" pitchFamily="18" charset="0"/>
                <a:cs typeface="Times New Roman" panose="02020603050405020304" pitchFamily="18" charset="0"/>
              </a:rPr>
              <a:t>小雨日數</a:t>
            </a:r>
            <a:endParaRPr lang="en-US" altLang="zh-TW" sz="800" dirty="0">
              <a:latin typeface="Times New Roman" panose="02020603050405020304" pitchFamily="18" charset="0"/>
              <a:cs typeface="Times New Roman" panose="02020603050405020304" pitchFamily="18" charset="0"/>
            </a:endParaRPr>
          </a:p>
          <a:p>
            <a:pPr indent="-197235"/>
            <a:r>
              <a:rPr lang="zh-TW" altLang="en-US" dirty="0">
                <a:latin typeface="Times New Roman" panose="02020603050405020304" pitchFamily="18" charset="0"/>
                <a:cs typeface="Times New Roman" panose="02020603050405020304" pitchFamily="18" charset="0"/>
              </a:rPr>
              <a:t>小雨日數</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日降雨</a:t>
            </a:r>
            <a:r>
              <a:rPr lang="en-US" altLang="zh-TW" dirty="0">
                <a:latin typeface="Times New Roman" panose="02020603050405020304" pitchFamily="18" charset="0"/>
                <a:cs typeface="Times New Roman" panose="02020603050405020304" pitchFamily="18" charset="0"/>
              </a:rPr>
              <a:t>0.1~1mm)</a:t>
            </a:r>
            <a:r>
              <a:rPr lang="zh-TW" altLang="en-US" dirty="0">
                <a:latin typeface="Times New Roman" panose="02020603050405020304" pitchFamily="18" charset="0"/>
                <a:cs typeface="Times New Roman" panose="02020603050405020304" pitchFamily="18" charset="0"/>
              </a:rPr>
              <a:t>則有顯著的減少跡象。</a:t>
            </a:r>
          </a:p>
          <a:p>
            <a:pPr indent="-197235"/>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98C1DAFA-1CB0-4DD4-A563-1AC78876B380}" type="slidenum">
              <a:rPr lang="zh-TW" altLang="en-US" smtClean="0"/>
              <a:t>3</a:t>
            </a:fld>
            <a:endParaRPr lang="zh-TW" altLang="en-US"/>
          </a:p>
        </p:txBody>
      </p:sp>
    </p:spTree>
    <p:extLst>
      <p:ext uri="{BB962C8B-B14F-4D97-AF65-F5344CB8AC3E}">
        <p14:creationId xmlns:p14="http://schemas.microsoft.com/office/powerpoint/2010/main" val="240580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9163" y="746125"/>
            <a:ext cx="4960937" cy="3722688"/>
          </a:xfrm>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pPr defTabSz="915587"/>
            <a:fld id="{DFBA2BD4-1486-DF4A-8A36-737F7C79B0B5}" type="slidenum">
              <a:rPr kumimoji="1" lang="zh-TW" altLang="en-US">
                <a:solidFill>
                  <a:prstClr val="black"/>
                </a:solidFill>
                <a:latin typeface="Calibri" panose="020F0502020204030204"/>
                <a:ea typeface="新細明體" panose="02020500000000000000" pitchFamily="18" charset="-120"/>
              </a:rPr>
              <a:pPr defTabSz="915587"/>
              <a:t>4</a:t>
            </a:fld>
            <a:endParaRPr kumimoji="1" lang="zh-TW" altLang="en-US">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40962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9163" y="746125"/>
            <a:ext cx="4960937" cy="37226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70EC761D-E6E1-4EAA-B7B3-72FC668BEFB0}" type="slidenum">
              <a:rPr lang="zh-TW" altLang="en-US" smtClean="0"/>
              <a:pPr>
                <a:defRPr/>
              </a:pPr>
              <a:t>5</a:t>
            </a:fld>
            <a:endParaRPr lang="en-US" altLang="zh-TW"/>
          </a:p>
        </p:txBody>
      </p:sp>
    </p:spTree>
    <p:extLst>
      <p:ext uri="{BB962C8B-B14F-4D97-AF65-F5344CB8AC3E}">
        <p14:creationId xmlns:p14="http://schemas.microsoft.com/office/powerpoint/2010/main" val="182198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9163" y="746125"/>
            <a:ext cx="4960937" cy="37226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70EC761D-E6E1-4EAA-B7B3-72FC668BEFB0}" type="slidenum">
              <a:rPr lang="zh-TW" altLang="en-US" smtClean="0"/>
              <a:pPr>
                <a:defRPr/>
              </a:pPr>
              <a:t>6</a:t>
            </a:fld>
            <a:endParaRPr lang="en-US" altLang="zh-TW"/>
          </a:p>
        </p:txBody>
      </p:sp>
    </p:spTree>
    <p:extLst>
      <p:ext uri="{BB962C8B-B14F-4D97-AF65-F5344CB8AC3E}">
        <p14:creationId xmlns:p14="http://schemas.microsoft.com/office/powerpoint/2010/main" val="151518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9163" y="746125"/>
            <a:ext cx="4960937" cy="37226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70EC761D-E6E1-4EAA-B7B3-72FC668BEFB0}" type="slidenum">
              <a:rPr lang="zh-TW" altLang="en-US" smtClean="0"/>
              <a:pPr>
                <a:defRPr/>
              </a:pPr>
              <a:t>7</a:t>
            </a:fld>
            <a:endParaRPr lang="en-US" altLang="zh-TW"/>
          </a:p>
        </p:txBody>
      </p:sp>
    </p:spTree>
    <p:extLst>
      <p:ext uri="{BB962C8B-B14F-4D97-AF65-F5344CB8AC3E}">
        <p14:creationId xmlns:p14="http://schemas.microsoft.com/office/powerpoint/2010/main" val="152379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9163" y="746125"/>
            <a:ext cx="4960937" cy="37226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70EC761D-E6E1-4EAA-B7B3-72FC668BEFB0}" type="slidenum">
              <a:rPr lang="zh-TW" altLang="en-US" smtClean="0"/>
              <a:pPr>
                <a:defRPr/>
              </a:pPr>
              <a:t>8</a:t>
            </a:fld>
            <a:endParaRPr lang="en-US" altLang="zh-TW"/>
          </a:p>
        </p:txBody>
      </p:sp>
    </p:spTree>
    <p:extLst>
      <p:ext uri="{BB962C8B-B14F-4D97-AF65-F5344CB8AC3E}">
        <p14:creationId xmlns:p14="http://schemas.microsoft.com/office/powerpoint/2010/main" val="405947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9163" y="746125"/>
            <a:ext cx="4960937" cy="37226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70EC761D-E6E1-4EAA-B7B3-72FC668BEFB0}" type="slidenum">
              <a:rPr lang="zh-TW" altLang="en-US" smtClean="0"/>
              <a:pPr>
                <a:defRPr/>
              </a:pPr>
              <a:t>9</a:t>
            </a:fld>
            <a:endParaRPr lang="en-US" altLang="zh-TW"/>
          </a:p>
        </p:txBody>
      </p:sp>
    </p:spTree>
    <p:extLst>
      <p:ext uri="{BB962C8B-B14F-4D97-AF65-F5344CB8AC3E}">
        <p14:creationId xmlns:p14="http://schemas.microsoft.com/office/powerpoint/2010/main" val="246899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9163" y="746125"/>
            <a:ext cx="4960937" cy="37226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70EC761D-E6E1-4EAA-B7B3-72FC668BEFB0}" type="slidenum">
              <a:rPr lang="zh-TW" altLang="en-US" smtClean="0"/>
              <a:pPr>
                <a:defRPr/>
              </a:pPr>
              <a:t>10</a:t>
            </a:fld>
            <a:endParaRPr lang="en-US" altLang="zh-TW"/>
          </a:p>
        </p:txBody>
      </p:sp>
    </p:spTree>
    <p:extLst>
      <p:ext uri="{BB962C8B-B14F-4D97-AF65-F5344CB8AC3E}">
        <p14:creationId xmlns:p14="http://schemas.microsoft.com/office/powerpoint/2010/main" val="80958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zh-TW" altLang="en-US"/>
              <a:t>按一下以編輯母片標題樣式</a:t>
            </a:r>
            <a:endParaRPr lang="en-US" dirty="0"/>
          </a:p>
        </p:txBody>
      </p:sp>
      <p:sp>
        <p:nvSpPr>
          <p:cNvPr id="3" name="Date Placeholder 2">
            <a:extLst>
              <a:ext uri="{FF2B5EF4-FFF2-40B4-BE49-F238E27FC236}">
                <a16:creationId xmlns:a16="http://schemas.microsoft.com/office/drawing/2014/main" xmlns="" id="{3C4687D7-804E-4C1C-A5C3-FF4D16061399}"/>
              </a:ext>
            </a:extLst>
          </p:cNvPr>
          <p:cNvSpPr>
            <a:spLocks noGrp="1"/>
          </p:cNvSpPr>
          <p:nvPr>
            <p:ph type="dt" sz="half" idx="10"/>
          </p:nvPr>
        </p:nvSpPr>
        <p:spPr>
          <a:xfrm>
            <a:off x="628650" y="6356358"/>
            <a:ext cx="2057400" cy="365125"/>
          </a:xfrm>
          <a:prstGeom prst="rect">
            <a:avLst/>
          </a:prstGeom>
        </p:spPr>
        <p:txBody>
          <a:bodyPr/>
          <a:lstStyle>
            <a:lvl1pPr eaLnBrk="1" fontAlgn="auto" hangingPunct="1">
              <a:spcBef>
                <a:spcPts val="0"/>
              </a:spcBef>
              <a:spcAft>
                <a:spcPts val="0"/>
              </a:spcAft>
              <a:defRPr kumimoji="0">
                <a:solidFill>
                  <a:prstClr val="black"/>
                </a:solidFill>
                <a:latin typeface="Calibri" panose="020F0502020204030204"/>
                <a:ea typeface="新細明體"/>
              </a:defRPr>
            </a:lvl1pPr>
          </a:lstStyle>
          <a:p>
            <a:pPr>
              <a:defRPr/>
            </a:pPr>
            <a:endParaRPr lang="zh-TW" altLang="en-US"/>
          </a:p>
        </p:txBody>
      </p:sp>
      <p:sp>
        <p:nvSpPr>
          <p:cNvPr id="4" name="Footer Placeholder 3">
            <a:extLst>
              <a:ext uri="{FF2B5EF4-FFF2-40B4-BE49-F238E27FC236}">
                <a16:creationId xmlns:a16="http://schemas.microsoft.com/office/drawing/2014/main" xmlns="" id="{ED51CFD0-A44C-4737-A094-2CBD10FE7C77}"/>
              </a:ext>
            </a:extLst>
          </p:cNvPr>
          <p:cNvSpPr>
            <a:spLocks noGrp="1"/>
          </p:cNvSpPr>
          <p:nvPr>
            <p:ph type="ftr" sz="quarter" idx="11"/>
          </p:nvPr>
        </p:nvSpPr>
        <p:spPr>
          <a:xfrm>
            <a:off x="3028954" y="6356358"/>
            <a:ext cx="3086100" cy="365125"/>
          </a:xfrm>
          <a:prstGeom prst="rect">
            <a:avLst/>
          </a:prstGeom>
        </p:spPr>
        <p:txBody>
          <a:bodyPr/>
          <a:lstStyle>
            <a:lvl1pPr eaLnBrk="1" fontAlgn="auto" hangingPunct="1">
              <a:spcBef>
                <a:spcPts val="0"/>
              </a:spcBef>
              <a:spcAft>
                <a:spcPts val="0"/>
              </a:spcAft>
              <a:defRPr kumimoji="0">
                <a:solidFill>
                  <a:prstClr val="black"/>
                </a:solidFill>
                <a:latin typeface="Calibri" panose="020F0502020204030204"/>
                <a:ea typeface="新細明體"/>
              </a:defRPr>
            </a:lvl1pPr>
          </a:lstStyle>
          <a:p>
            <a:pPr>
              <a:defRPr/>
            </a:pPr>
            <a:endParaRPr lang="zh-TW" altLang="en-US"/>
          </a:p>
        </p:txBody>
      </p:sp>
    </p:spTree>
    <p:extLst>
      <p:ext uri="{BB962C8B-B14F-4D97-AF65-F5344CB8AC3E}">
        <p14:creationId xmlns:p14="http://schemas.microsoft.com/office/powerpoint/2010/main" val="267305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2C5626E-3536-4BF1-A1B5-4A2C206B4B0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9928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BCFCDDE-C44A-4D76-908F-B3DEC2DD0F86}"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17495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7DDC925-7BD9-4505-BAFA-38670B689A1C}"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24408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309629-2FCD-428F-89B8-43D9462B33E6}"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1259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73057"/>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9DBA605-F8DF-4007-AC0A-FD3356CFF625}"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55477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8"/>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A140B72-CCD9-47FB-BD7E-73B0504BF3F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93507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2616186-9182-4D03-8D5B-5C3F3C9A04FA}"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9026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7"/>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7"/>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97E42B5-3B3F-4AC9-84E9-71456A6C75E8}"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1047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4"/>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F7C9E0F-B8B6-4061-BAC2-D8A4B6A5AD4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18324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C2977E0-1BA1-4E1E-9FCA-3799CC7C396B}"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4867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888A7DF-886E-4EA8-9DFD-BC19F22202DA}"/>
              </a:ext>
            </a:extLst>
          </p:cNvPr>
          <p:cNvSpPr>
            <a:spLocks noGrp="1"/>
          </p:cNvSpPr>
          <p:nvPr>
            <p:ph type="dt" sz="half" idx="10"/>
          </p:nvPr>
        </p:nvSpPr>
        <p:spPr>
          <a:xfrm>
            <a:off x="628650" y="6356358"/>
            <a:ext cx="2057400" cy="365125"/>
          </a:xfrm>
          <a:prstGeom prst="rect">
            <a:avLst/>
          </a:prstGeom>
        </p:spPr>
        <p:txBody>
          <a:bodyPr/>
          <a:lstStyle>
            <a:lvl1pPr eaLnBrk="1" fontAlgn="auto" hangingPunct="1">
              <a:spcBef>
                <a:spcPts val="0"/>
              </a:spcBef>
              <a:spcAft>
                <a:spcPts val="0"/>
              </a:spcAft>
              <a:defRPr kumimoji="0">
                <a:solidFill>
                  <a:prstClr val="black"/>
                </a:solidFill>
                <a:latin typeface="Calibri" panose="020F0502020204030204"/>
                <a:ea typeface="新細明體"/>
              </a:defRPr>
            </a:lvl1pPr>
          </a:lstStyle>
          <a:p>
            <a:pPr>
              <a:defRPr/>
            </a:pPr>
            <a:endParaRPr lang="zh-TW" altLang="en-US"/>
          </a:p>
        </p:txBody>
      </p:sp>
      <p:sp>
        <p:nvSpPr>
          <p:cNvPr id="3" name="Footer Placeholder 2">
            <a:extLst>
              <a:ext uri="{FF2B5EF4-FFF2-40B4-BE49-F238E27FC236}">
                <a16:creationId xmlns:a16="http://schemas.microsoft.com/office/drawing/2014/main" xmlns="" id="{9AC91017-4EDE-408A-93DB-3281ED65549E}"/>
              </a:ext>
            </a:extLst>
          </p:cNvPr>
          <p:cNvSpPr>
            <a:spLocks noGrp="1"/>
          </p:cNvSpPr>
          <p:nvPr>
            <p:ph type="ftr" sz="quarter" idx="11"/>
          </p:nvPr>
        </p:nvSpPr>
        <p:spPr>
          <a:xfrm>
            <a:off x="3028954" y="6356358"/>
            <a:ext cx="3086100" cy="365125"/>
          </a:xfrm>
          <a:prstGeom prst="rect">
            <a:avLst/>
          </a:prstGeom>
        </p:spPr>
        <p:txBody>
          <a:bodyPr/>
          <a:lstStyle>
            <a:lvl1pPr eaLnBrk="1" fontAlgn="auto" hangingPunct="1">
              <a:spcBef>
                <a:spcPts val="0"/>
              </a:spcBef>
              <a:spcAft>
                <a:spcPts val="0"/>
              </a:spcAft>
              <a:defRPr kumimoji="0">
                <a:solidFill>
                  <a:prstClr val="black"/>
                </a:solidFill>
                <a:latin typeface="Calibri" panose="020F0502020204030204"/>
                <a:ea typeface="新細明體"/>
              </a:defRPr>
            </a:lvl1pPr>
          </a:lstStyle>
          <a:p>
            <a:pPr>
              <a:defRPr/>
            </a:pPr>
            <a:endParaRPr lang="zh-TW" altLang="en-US"/>
          </a:p>
        </p:txBody>
      </p:sp>
      <p:sp>
        <p:nvSpPr>
          <p:cNvPr id="4" name="Slide Number Placeholder 3">
            <a:extLst>
              <a:ext uri="{FF2B5EF4-FFF2-40B4-BE49-F238E27FC236}">
                <a16:creationId xmlns:a16="http://schemas.microsoft.com/office/drawing/2014/main" xmlns="" id="{76F44B59-A51C-4882-BFC4-275E0622FBEB}"/>
              </a:ext>
            </a:extLst>
          </p:cNvPr>
          <p:cNvSpPr>
            <a:spLocks noGrp="1"/>
          </p:cNvSpPr>
          <p:nvPr>
            <p:ph type="sldNum" sz="quarter" idx="12"/>
          </p:nvPr>
        </p:nvSpPr>
        <p:spPr>
          <a:xfrm>
            <a:off x="6457952" y="6356358"/>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0">
                <a:solidFill>
                  <a:srgbClr val="000000"/>
                </a:solidFill>
              </a:defRPr>
            </a:lvl1pPr>
          </a:lstStyle>
          <a:p>
            <a:pPr>
              <a:defRPr/>
            </a:pPr>
            <a:fld id="{8E227029-EB7E-4B68-B2DF-0A764ACA71FF}" type="slidenum">
              <a:rPr lang="zh-TW" altLang="en-US"/>
              <a:pPr>
                <a:defRPr/>
              </a:pPr>
              <a:t>‹#›</a:t>
            </a:fld>
            <a:endParaRPr lang="zh-TW" altLang="en-US"/>
          </a:p>
        </p:txBody>
      </p:sp>
    </p:spTree>
    <p:extLst>
      <p:ext uri="{BB962C8B-B14F-4D97-AF65-F5344CB8AC3E}">
        <p14:creationId xmlns:p14="http://schemas.microsoft.com/office/powerpoint/2010/main" val="325039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9"/>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4956F86-AF3E-4C66-8C07-FC8BFCE8B677}"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91000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2C5626E-3536-4BF1-A1B5-4A2C206B4B0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79485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BCFCDDE-C44A-4D76-908F-B3DEC2DD0F86}"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81816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7DDC925-7BD9-4505-BAFA-38670B689A1C}"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09096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309629-2FCD-428F-89B8-43D9462B33E6}"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28981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73057"/>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9DBA605-F8DF-4007-AC0A-FD3356CFF625}"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33747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8"/>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A140B72-CCD9-47FB-BD7E-73B0504BF3F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05588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2616186-9182-4D03-8D5B-5C3F3C9A04FA}"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6817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7"/>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7"/>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97E42B5-3B3F-4AC9-84E9-71456A6C75E8}"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32943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4"/>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F7C9E0F-B8B6-4061-BAC2-D8A4B6A5AD4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7678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00C7A1C-DFB5-4BC3-9406-CD454BB8577D}"/>
              </a:ext>
            </a:extLst>
          </p:cNvPr>
          <p:cNvSpPr/>
          <p:nvPr userDrawn="1"/>
        </p:nvSpPr>
        <p:spPr>
          <a:xfrm>
            <a:off x="0" y="0"/>
            <a:ext cx="9144000" cy="6858000"/>
          </a:xfrm>
          <a:prstGeom prst="rect">
            <a:avLst/>
          </a:prstGeom>
          <a:solidFill>
            <a:srgbClr val="F1F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latin typeface="微軟正黑體" pitchFamily="34" charset="-120"/>
              <a:ea typeface="微軟正黑體" pitchFamily="34" charset="-120"/>
            </a:endParaRPr>
          </a:p>
        </p:txBody>
      </p:sp>
      <p:sp>
        <p:nvSpPr>
          <p:cNvPr id="5" name="橢圓 4"/>
          <p:cNvSpPr/>
          <p:nvPr userDrawn="1"/>
        </p:nvSpPr>
        <p:spPr>
          <a:xfrm>
            <a:off x="8591616" y="6419036"/>
            <a:ext cx="36004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6" name="Slide Number Placeholder 3">
            <a:extLst>
              <a:ext uri="{FF2B5EF4-FFF2-40B4-BE49-F238E27FC236}">
                <a16:creationId xmlns:a16="http://schemas.microsoft.com/office/drawing/2014/main" xmlns="" id="{76F44B59-A51C-4882-BFC4-275E0622FBEB}"/>
              </a:ext>
            </a:extLst>
          </p:cNvPr>
          <p:cNvSpPr>
            <a:spLocks noGrp="1"/>
          </p:cNvSpPr>
          <p:nvPr>
            <p:ph type="sldNum" sz="quarter" idx="12"/>
          </p:nvPr>
        </p:nvSpPr>
        <p:spPr>
          <a:xfrm>
            <a:off x="6944800" y="6377481"/>
            <a:ext cx="2057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kumimoji="0" sz="1800" b="1">
                <a:solidFill>
                  <a:schemeClr val="bg1"/>
                </a:solidFill>
                <a:effectLst/>
                <a:latin typeface="+mn-lt"/>
                <a:ea typeface="微軟正黑體" pitchFamily="34" charset="-120"/>
                <a:cs typeface="Times New Roman" panose="02020603050405020304" pitchFamily="18" charset="0"/>
              </a:defRPr>
            </a:lvl1pPr>
          </a:lstStyle>
          <a:p>
            <a:pPr>
              <a:defRPr/>
            </a:pPr>
            <a:fld id="{8E227029-EB7E-4B68-B2DF-0A764ACA71FF}" type="slidenum">
              <a:rPr lang="zh-TW" altLang="en-US" smtClean="0"/>
              <a:pPr>
                <a:defRPr/>
              </a:pPr>
              <a:t>‹#›</a:t>
            </a:fld>
            <a:endParaRPr lang="zh-TW" altLang="en-US" dirty="0"/>
          </a:p>
        </p:txBody>
      </p:sp>
      <p:sp>
        <p:nvSpPr>
          <p:cNvPr id="2" name="標題 1">
            <a:extLst>
              <a:ext uri="{FF2B5EF4-FFF2-40B4-BE49-F238E27FC236}">
                <a16:creationId xmlns:a16="http://schemas.microsoft.com/office/drawing/2014/main" xmlns="" id="{89311716-0913-47E7-8441-9A8ECD2D41E2}"/>
              </a:ext>
            </a:extLst>
          </p:cNvPr>
          <p:cNvSpPr>
            <a:spLocks noGrp="1"/>
          </p:cNvSpPr>
          <p:nvPr>
            <p:ph type="title"/>
          </p:nvPr>
        </p:nvSpPr>
        <p:spPr>
          <a:xfrm>
            <a:off x="628650" y="365129"/>
            <a:ext cx="7886700" cy="1325563"/>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2783792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C2977E0-1BA1-4E1E-9FCA-3799CC7C396B}"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76677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9"/>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4956F86-AF3E-4C66-8C07-FC8BFCE8B677}"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93126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2C5626E-3536-4BF1-A1B5-4A2C206B4B0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2006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BCFCDDE-C44A-4D76-908F-B3DEC2DD0F86}"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3469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7DDC925-7BD9-4505-BAFA-38670B689A1C}"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13595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309629-2FCD-428F-89B8-43D9462B33E6}"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38375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73057"/>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9DBA605-F8DF-4007-AC0A-FD3356CFF625}"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825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8"/>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A140B72-CCD9-47FB-BD7E-73B0504BF3F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73134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2616186-9182-4D03-8D5B-5C3F3C9A04FA}"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9617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7"/>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7"/>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97E42B5-3B3F-4AC9-84E9-71456A6C75E8}"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5027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9311716-0913-47E7-8441-9A8ECD2D41E2}"/>
              </a:ext>
            </a:extLst>
          </p:cNvPr>
          <p:cNvSpPr>
            <a:spLocks noGrp="1"/>
          </p:cNvSpPr>
          <p:nvPr>
            <p:ph type="title"/>
          </p:nvPr>
        </p:nvSpPr>
        <p:spPr>
          <a:xfrm>
            <a:off x="628650" y="365129"/>
            <a:ext cx="7886700" cy="1325563"/>
          </a:xfrm>
          <a:prstGeom prst="rect">
            <a:avLst/>
          </a:prstGeom>
        </p:spPr>
        <p:txBody>
          <a:bodyPr/>
          <a:lstStyle/>
          <a:p>
            <a:r>
              <a:rPr lang="zh-TW" altLang="en-US"/>
              <a:t>按一下以編輯母片標題樣式</a:t>
            </a:r>
          </a:p>
        </p:txBody>
      </p:sp>
      <p:sp>
        <p:nvSpPr>
          <p:cNvPr id="4" name="矩形 3">
            <a:extLst>
              <a:ext uri="{FF2B5EF4-FFF2-40B4-BE49-F238E27FC236}">
                <a16:creationId xmlns:a16="http://schemas.microsoft.com/office/drawing/2014/main" xmlns="" id="{C00C7A1C-DFB5-4BC3-9406-CD454BB8577D}"/>
              </a:ext>
            </a:extLst>
          </p:cNvPr>
          <p:cNvSpPr/>
          <p:nvPr userDrawn="1"/>
        </p:nvSpPr>
        <p:spPr>
          <a:xfrm>
            <a:off x="0" y="0"/>
            <a:ext cx="9144000" cy="6858000"/>
          </a:xfrm>
          <a:prstGeom prst="rect">
            <a:avLst/>
          </a:prstGeom>
          <a:solidFill>
            <a:srgbClr val="F1F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Tree>
    <p:extLst>
      <p:ext uri="{BB962C8B-B14F-4D97-AF65-F5344CB8AC3E}">
        <p14:creationId xmlns:p14="http://schemas.microsoft.com/office/powerpoint/2010/main" val="2187798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4"/>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F7C9E0F-B8B6-4061-BAC2-D8A4B6A5AD4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16385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C2977E0-1BA1-4E1E-9FCA-3799CC7C396B}"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10689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9"/>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4956F86-AF3E-4C66-8C07-FC8BFCE8B677}"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17285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2C5626E-3536-4BF1-A1B5-4A2C206B4B0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07548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BCFCDDE-C44A-4D76-908F-B3DEC2DD0F86}"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699637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7DDC925-7BD9-4505-BAFA-38670B689A1C}"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2583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309629-2FCD-428F-89B8-43D9462B33E6}"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11693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73057"/>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9DBA605-F8DF-4007-AC0A-FD3356CFF625}"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49073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8"/>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A140B72-CCD9-47FB-BD7E-73B0504BF3F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83855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2616186-9182-4D03-8D5B-5C3F3C9A04FA}"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6253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D15010A-B552-432F-A1A3-7ACE590DF557}" type="slidenum">
              <a:rPr lang="zh-TW" altLang="en-US" smtClean="0"/>
              <a:t>‹#›</a:t>
            </a:fld>
            <a:endParaRPr lang="zh-TW" altLang="en-US"/>
          </a:p>
        </p:txBody>
      </p:sp>
    </p:spTree>
    <p:extLst>
      <p:ext uri="{BB962C8B-B14F-4D97-AF65-F5344CB8AC3E}">
        <p14:creationId xmlns:p14="http://schemas.microsoft.com/office/powerpoint/2010/main" val="2266576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7"/>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7"/>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97E42B5-3B3F-4AC9-84E9-71456A6C75E8}"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90091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F7C9E0F-B8B6-4061-BAC2-D8A4B6A5AD4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77375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C2977E0-1BA1-4E1E-9FCA-3799CC7C396B}"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89432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4956F86-AF3E-4C66-8C07-FC8BFCE8B677}"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60394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2C5626E-3536-4BF1-A1B5-4A2C206B4B0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04771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BCFCDDE-C44A-4D76-908F-B3DEC2DD0F86}"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044618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7DDC925-7BD9-4505-BAFA-38670B689A1C}"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31178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309629-2FCD-428F-89B8-43D9462B33E6}"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84407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9DBA605-F8DF-4007-AC0A-FD3356CFF625}"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4337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A140B72-CCD9-47FB-BD7E-73B0504BF3F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8486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4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2616186-9182-4D03-8D5B-5C3F3C9A04FA}"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84270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97E42B5-3B3F-4AC9-84E9-71456A6C75E8}"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7334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4"/>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F7C9E0F-B8B6-4061-BAC2-D8A4B6A5AD4E}"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8043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C2977E0-1BA1-4E1E-9FCA-3799CC7C396B}"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675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9"/>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4956F86-AF3E-4C66-8C07-FC8BFCE8B677}" type="datetime1">
              <a:rPr lang="zh-TW" altLang="en-US" smtClean="0">
                <a:solidFill>
                  <a:prstClr val="black">
                    <a:tint val="75000"/>
                  </a:prstClr>
                </a:solidFill>
              </a:rPr>
              <a:pPr/>
              <a:t>2021/3/26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4E2B218-B496-4A05-8635-C5DB0FACD5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31471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矩形 11">
            <a:extLst>
              <a:ext uri="{FF2B5EF4-FFF2-40B4-BE49-F238E27FC236}">
                <a16:creationId xmlns:a16="http://schemas.microsoft.com/office/drawing/2014/main" xmlns="" id="{17B13F4F-56E0-41BE-820F-029F6726CCC0}"/>
              </a:ext>
            </a:extLst>
          </p:cNvPr>
          <p:cNvSpPr>
            <a:spLocks noChangeArrowheads="1"/>
          </p:cNvSpPr>
          <p:nvPr userDrawn="1"/>
        </p:nvSpPr>
        <p:spPr bwMode="auto">
          <a:xfrm>
            <a:off x="0" y="6629400"/>
            <a:ext cx="9144000" cy="228600"/>
          </a:xfrm>
          <a:prstGeom prst="rect">
            <a:avLst/>
          </a:prstGeom>
          <a:gradFill rotWithShape="0">
            <a:gsLst>
              <a:gs pos="0">
                <a:srgbClr val="E9FF88"/>
              </a:gs>
              <a:gs pos="100000">
                <a:srgbClr val="E9FF88"/>
              </a:gs>
            </a:gsLst>
            <a:lin ang="5400000" scaled="1"/>
          </a:gradFill>
          <a:ln>
            <a:noFill/>
          </a:ln>
        </p:spPr>
        <p:txBody>
          <a:bodyPr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endParaRPr kumimoji="0" lang="zh-TW" altLang="en-US">
              <a:solidFill>
                <a:srgbClr val="687F00"/>
              </a:solidFill>
              <a:latin typeface="Microsoft JhengHei UI"/>
              <a:ea typeface="Microsoft JhengHei UI"/>
              <a:cs typeface="Microsoft JhengHei UI"/>
            </a:endParaRPr>
          </a:p>
        </p:txBody>
      </p:sp>
      <p:sp>
        <p:nvSpPr>
          <p:cNvPr id="7" name="投影片編號版面配置區 5">
            <a:extLst>
              <a:ext uri="{FF2B5EF4-FFF2-40B4-BE49-F238E27FC236}">
                <a16:creationId xmlns:a16="http://schemas.microsoft.com/office/drawing/2014/main" xmlns="" id="{B550A7B7-BBB4-408E-AE66-36515E3CD9E9}"/>
              </a:ext>
            </a:extLst>
          </p:cNvPr>
          <p:cNvSpPr txBox="1">
            <a:spLocks/>
          </p:cNvSpPr>
          <p:nvPr userDrawn="1"/>
        </p:nvSpPr>
        <p:spPr>
          <a:xfrm>
            <a:off x="1" y="6629400"/>
            <a:ext cx="539750" cy="228600"/>
          </a:xfrm>
          <a:prstGeom prst="rect">
            <a:avLst/>
          </a:prstGeom>
        </p:spPr>
        <p:txBody>
          <a:bodyPr anchor="ctr"/>
          <a:lstStyle>
            <a:defPPr>
              <a:defRPr lang="zh-TW"/>
            </a:defPPr>
            <a:lvl1pPr algn="r" rtl="0" eaLnBrk="0" fontAlgn="base" latinLnBrk="0" hangingPunct="0">
              <a:spcBef>
                <a:spcPct val="0"/>
              </a:spcBef>
              <a:spcAft>
                <a:spcPct val="0"/>
              </a:spcAft>
              <a:defRPr kumimoji="1" lang="zh-TW" sz="800" kern="1200">
                <a:solidFill>
                  <a:schemeClr val="accent1">
                    <a:lumMod val="75000"/>
                  </a:schemeClr>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9pPr>
          </a:lstStyle>
          <a:p>
            <a:pPr algn="ctr" eaLnBrk="1" fontAlgn="auto" hangingPunct="1">
              <a:spcBef>
                <a:spcPts val="0"/>
              </a:spcBef>
              <a:spcAft>
                <a:spcPts val="0"/>
              </a:spcAft>
              <a:defRPr/>
            </a:pPr>
            <a:endParaRPr kumimoji="0" lang="en-US" altLang="zh-TW" sz="1000" b="1" dirty="0">
              <a:solidFill>
                <a:srgbClr val="758C0E"/>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xmlns="" id="{A7171827-66B4-4343-904E-A1DB7236042C}"/>
              </a:ext>
            </a:extLst>
          </p:cNvPr>
          <p:cNvSpPr/>
          <p:nvPr userDrawn="1"/>
        </p:nvSpPr>
        <p:spPr>
          <a:xfrm>
            <a:off x="0" y="8"/>
            <a:ext cx="9144000" cy="690563"/>
          </a:xfrm>
          <a:prstGeom prst="rect">
            <a:avLst/>
          </a:prstGeom>
          <a:gradFill flip="none" rotWithShape="1">
            <a:gsLst>
              <a:gs pos="0">
                <a:schemeClr val="bg1"/>
              </a:gs>
              <a:gs pos="79000">
                <a:srgbClr val="8BAA00">
                  <a:lumMod val="35000"/>
                  <a:lumOff val="65000"/>
                  <a:alpha val="80000"/>
                </a:srgbClr>
              </a:gs>
            </a:gsLst>
            <a:lin ang="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srgbClr val="8BAA00">
                  <a:lumMod val="75000"/>
                </a:srgbClr>
              </a:solidFill>
              <a:latin typeface="Microsoft JhengHei UI" panose="020B0604030504040204" pitchFamily="34" charset="-120"/>
              <a:ea typeface="Microsoft JhengHei UI" panose="020B0604030504040204" pitchFamily="34" charset="-120"/>
            </a:endParaRPr>
          </a:p>
        </p:txBody>
      </p:sp>
    </p:spTree>
  </p:cSld>
  <p:clrMap bg1="lt1" tx1="dk1" bg2="lt2" tx2="dk2" accent1="accent1" accent2="accent2" accent3="accent3" accent4="accent4" accent5="accent5" accent6="accent6" hlink="hlink" folHlink="folHlink"/>
  <p:sldLayoutIdLst>
    <p:sldLayoutId id="2147486151" r:id="rId1"/>
    <p:sldLayoutId id="2147486152" r:id="rId2"/>
    <p:sldLayoutId id="2147486166" r:id="rId3"/>
    <p:sldLayoutId id="2147486167" r:id="rId4"/>
    <p:sldLayoutId id="2147486168" r:id="rId5"/>
    <p:sldLayoutId id="2147486169" r:id="rId6"/>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05F26E2-36F0-4943-9F1C-CF9D53CF11A0}" type="datetime1">
              <a:rPr kumimoji="0" lang="zh-TW" altLang="en-US" smtClean="0">
                <a:solidFill>
                  <a:prstClr val="black">
                    <a:tint val="75000"/>
                  </a:prstClr>
                </a:solidFill>
                <a:latin typeface="Calibri"/>
                <a:ea typeface="新細明體"/>
              </a:rPr>
              <a:pPr eaLnBrk="1" fontAlgn="auto" hangingPunct="1">
                <a:spcBef>
                  <a:spcPts val="0"/>
                </a:spcBef>
                <a:spcAft>
                  <a:spcPts val="0"/>
                </a:spcAft>
              </a:pPr>
              <a:t>2021/3/26</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4E2B218-B496-4A05-8635-C5DB0FACD53C}" type="slidenum">
              <a:rPr kumimoji="0" lang="zh-TW" altLang="en-US" smtClean="0">
                <a:solidFill>
                  <a:prstClr val="black">
                    <a:tint val="75000"/>
                  </a:prstClr>
                </a:solidFill>
                <a:latin typeface="Calibri"/>
                <a:ea typeface="新細明體"/>
              </a:rPr>
              <a:pPr eaLnBrk="1" fontAlgn="auto" hangingPunct="1">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271980781"/>
      </p:ext>
    </p:extLst>
  </p:cSld>
  <p:clrMap bg1="lt1" tx1="dk1" bg2="lt2" tx2="dk2" accent1="accent1" accent2="accent2" accent3="accent3" accent4="accent4" accent5="accent5" accent6="accent6" hlink="hlink" folHlink="folHlink"/>
  <p:sldLayoutIdLst>
    <p:sldLayoutId id="2147486171" r:id="rId1"/>
    <p:sldLayoutId id="2147486172" r:id="rId2"/>
    <p:sldLayoutId id="2147486173" r:id="rId3"/>
    <p:sldLayoutId id="2147486174" r:id="rId4"/>
    <p:sldLayoutId id="2147486175" r:id="rId5"/>
    <p:sldLayoutId id="2147486176" r:id="rId6"/>
    <p:sldLayoutId id="2147486177" r:id="rId7"/>
    <p:sldLayoutId id="2147486178" r:id="rId8"/>
    <p:sldLayoutId id="2147486179" r:id="rId9"/>
    <p:sldLayoutId id="2147486180" r:id="rId10"/>
    <p:sldLayoutId id="21474861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05F26E2-36F0-4943-9F1C-CF9D53CF11A0}" type="datetime1">
              <a:rPr kumimoji="0" lang="zh-TW" altLang="en-US" smtClean="0">
                <a:solidFill>
                  <a:prstClr val="black">
                    <a:tint val="75000"/>
                  </a:prstClr>
                </a:solidFill>
                <a:latin typeface="Calibri"/>
                <a:ea typeface="新細明體"/>
              </a:rPr>
              <a:pPr eaLnBrk="1" fontAlgn="auto" hangingPunct="1">
                <a:spcBef>
                  <a:spcPts val="0"/>
                </a:spcBef>
                <a:spcAft>
                  <a:spcPts val="0"/>
                </a:spcAft>
              </a:pPr>
              <a:t>2021/3/26</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4E2B218-B496-4A05-8635-C5DB0FACD53C}" type="slidenum">
              <a:rPr kumimoji="0" lang="zh-TW" altLang="en-US" smtClean="0">
                <a:solidFill>
                  <a:prstClr val="black">
                    <a:tint val="75000"/>
                  </a:prstClr>
                </a:solidFill>
                <a:latin typeface="Calibri"/>
                <a:ea typeface="新細明體"/>
              </a:rPr>
              <a:pPr eaLnBrk="1" fontAlgn="auto" hangingPunct="1">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913696959"/>
      </p:ext>
    </p:extLst>
  </p:cSld>
  <p:clrMap bg1="lt1" tx1="dk1" bg2="lt2" tx2="dk2" accent1="accent1" accent2="accent2" accent3="accent3" accent4="accent4" accent5="accent5" accent6="accent6" hlink="hlink" folHlink="folHlink"/>
  <p:sldLayoutIdLst>
    <p:sldLayoutId id="2147486183" r:id="rId1"/>
    <p:sldLayoutId id="2147486184" r:id="rId2"/>
    <p:sldLayoutId id="2147486185" r:id="rId3"/>
    <p:sldLayoutId id="2147486186" r:id="rId4"/>
    <p:sldLayoutId id="2147486187" r:id="rId5"/>
    <p:sldLayoutId id="2147486188" r:id="rId6"/>
    <p:sldLayoutId id="2147486189" r:id="rId7"/>
    <p:sldLayoutId id="2147486190" r:id="rId8"/>
    <p:sldLayoutId id="2147486191" r:id="rId9"/>
    <p:sldLayoutId id="2147486192" r:id="rId10"/>
    <p:sldLayoutId id="21474861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05F26E2-36F0-4943-9F1C-CF9D53CF11A0}" type="datetime1">
              <a:rPr kumimoji="0" lang="zh-TW" altLang="en-US" smtClean="0">
                <a:solidFill>
                  <a:prstClr val="black">
                    <a:tint val="75000"/>
                  </a:prstClr>
                </a:solidFill>
                <a:latin typeface="Calibri"/>
                <a:ea typeface="新細明體"/>
              </a:rPr>
              <a:pPr eaLnBrk="1" fontAlgn="auto" hangingPunct="1">
                <a:spcBef>
                  <a:spcPts val="0"/>
                </a:spcBef>
                <a:spcAft>
                  <a:spcPts val="0"/>
                </a:spcAft>
              </a:pPr>
              <a:t>2021/3/26</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4E2B218-B496-4A05-8635-C5DB0FACD53C}" type="slidenum">
              <a:rPr kumimoji="0" lang="zh-TW" altLang="en-US" smtClean="0">
                <a:solidFill>
                  <a:prstClr val="black">
                    <a:tint val="75000"/>
                  </a:prstClr>
                </a:solidFill>
                <a:latin typeface="Calibri"/>
                <a:ea typeface="新細明體"/>
              </a:rPr>
              <a:pPr eaLnBrk="1" fontAlgn="auto" hangingPunct="1">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2926582887"/>
      </p:ext>
    </p:extLst>
  </p:cSld>
  <p:clrMap bg1="lt1" tx1="dk1" bg2="lt2" tx2="dk2" accent1="accent1" accent2="accent2" accent3="accent3" accent4="accent4" accent5="accent5" accent6="accent6" hlink="hlink" folHlink="folHlink"/>
  <p:sldLayoutIdLst>
    <p:sldLayoutId id="2147486195" r:id="rId1"/>
    <p:sldLayoutId id="2147486196" r:id="rId2"/>
    <p:sldLayoutId id="2147486197" r:id="rId3"/>
    <p:sldLayoutId id="2147486198" r:id="rId4"/>
    <p:sldLayoutId id="2147486199" r:id="rId5"/>
    <p:sldLayoutId id="2147486200" r:id="rId6"/>
    <p:sldLayoutId id="2147486201" r:id="rId7"/>
    <p:sldLayoutId id="2147486202" r:id="rId8"/>
    <p:sldLayoutId id="2147486203" r:id="rId9"/>
    <p:sldLayoutId id="2147486204" r:id="rId10"/>
    <p:sldLayoutId id="21474862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05F26E2-36F0-4943-9F1C-CF9D53CF11A0}" type="datetime1">
              <a:rPr kumimoji="0" lang="zh-TW" altLang="en-US" smtClean="0">
                <a:solidFill>
                  <a:prstClr val="black">
                    <a:tint val="75000"/>
                  </a:prstClr>
                </a:solidFill>
                <a:latin typeface="Calibri"/>
                <a:ea typeface="新細明體"/>
              </a:rPr>
              <a:pPr eaLnBrk="1" fontAlgn="auto" hangingPunct="1">
                <a:spcBef>
                  <a:spcPts val="0"/>
                </a:spcBef>
                <a:spcAft>
                  <a:spcPts val="0"/>
                </a:spcAft>
              </a:pPr>
              <a:t>2021/3/26</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4E2B218-B496-4A05-8635-C5DB0FACD53C}" type="slidenum">
              <a:rPr kumimoji="0" lang="zh-TW" altLang="en-US" smtClean="0">
                <a:solidFill>
                  <a:prstClr val="black">
                    <a:tint val="75000"/>
                  </a:prstClr>
                </a:solidFill>
                <a:latin typeface="Calibri"/>
                <a:ea typeface="新細明體"/>
              </a:rPr>
              <a:pPr eaLnBrk="1" fontAlgn="auto" hangingPunct="1">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3368711791"/>
      </p:ext>
    </p:extLst>
  </p:cSld>
  <p:clrMap bg1="lt1" tx1="dk1" bg2="lt2" tx2="dk2" accent1="accent1" accent2="accent2" accent3="accent3" accent4="accent4" accent5="accent5" accent6="accent6" hlink="hlink" folHlink="folHlink"/>
  <p:sldLayoutIdLst>
    <p:sldLayoutId id="2147486207" r:id="rId1"/>
    <p:sldLayoutId id="2147486208" r:id="rId2"/>
    <p:sldLayoutId id="2147486209" r:id="rId3"/>
    <p:sldLayoutId id="2147486210" r:id="rId4"/>
    <p:sldLayoutId id="2147486211" r:id="rId5"/>
    <p:sldLayoutId id="2147486212" r:id="rId6"/>
    <p:sldLayoutId id="2147486213" r:id="rId7"/>
    <p:sldLayoutId id="2147486214" r:id="rId8"/>
    <p:sldLayoutId id="2147486215" r:id="rId9"/>
    <p:sldLayoutId id="2147486216" r:id="rId10"/>
    <p:sldLayoutId id="21474862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05F26E2-36F0-4943-9F1C-CF9D53CF11A0}" type="datetime1">
              <a:rPr kumimoji="0" lang="zh-TW" altLang="en-US" smtClean="0">
                <a:solidFill>
                  <a:prstClr val="black">
                    <a:tint val="75000"/>
                  </a:prstClr>
                </a:solidFill>
                <a:latin typeface="Calibri"/>
                <a:ea typeface="新細明體"/>
              </a:rPr>
              <a:pPr eaLnBrk="1" fontAlgn="auto" hangingPunct="1">
                <a:spcBef>
                  <a:spcPts val="0"/>
                </a:spcBef>
                <a:spcAft>
                  <a:spcPts val="0"/>
                </a:spcAft>
              </a:pPr>
              <a:t>2021/3/26</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4E2B218-B496-4A05-8635-C5DB0FACD53C}" type="slidenum">
              <a:rPr kumimoji="0" lang="zh-TW" altLang="en-US" smtClean="0">
                <a:solidFill>
                  <a:prstClr val="black">
                    <a:tint val="75000"/>
                  </a:prstClr>
                </a:solidFill>
                <a:latin typeface="Calibri"/>
                <a:ea typeface="新細明體"/>
              </a:rPr>
              <a:pPr eaLnBrk="1" fontAlgn="auto" hangingPunct="1">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252759354"/>
      </p:ext>
    </p:extLst>
  </p:cSld>
  <p:clrMap bg1="lt1" tx1="dk1" bg2="lt2" tx2="dk2" accent1="accent1" accent2="accent2" accent3="accent3" accent4="accent4" accent5="accent5" accent6="accent6" hlink="hlink" folHlink="folHlink"/>
  <p:sldLayoutIdLst>
    <p:sldLayoutId id="2147486219" r:id="rId1"/>
    <p:sldLayoutId id="2147486220" r:id="rId2"/>
    <p:sldLayoutId id="2147486221" r:id="rId3"/>
    <p:sldLayoutId id="2147486222" r:id="rId4"/>
    <p:sldLayoutId id="2147486223" r:id="rId5"/>
    <p:sldLayoutId id="2147486224" r:id="rId6"/>
    <p:sldLayoutId id="2147486225" r:id="rId7"/>
    <p:sldLayoutId id="2147486226" r:id="rId8"/>
    <p:sldLayoutId id="2147486227" r:id="rId9"/>
    <p:sldLayoutId id="2147486228" r:id="rId10"/>
    <p:sldLayoutId id="214748622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a:extLst>
              <a:ext uri="{FF2B5EF4-FFF2-40B4-BE49-F238E27FC236}">
                <a16:creationId xmlns:a16="http://schemas.microsoft.com/office/drawing/2014/main" xmlns="" id="{B4518B4B-6CEC-46AC-981E-32F8A8B7291D}"/>
              </a:ext>
            </a:extLst>
          </p:cNvPr>
          <p:cNvSpPr>
            <a:spLocks noGrp="1" noChangeArrowheads="1"/>
          </p:cNvSpPr>
          <p:nvPr>
            <p:ph type="title"/>
          </p:nvPr>
        </p:nvSpPr>
        <p:spPr bwMode="auto">
          <a:xfrm>
            <a:off x="628650" y="4581128"/>
            <a:ext cx="78867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ctr">
              <a:lnSpc>
                <a:spcPct val="100000"/>
              </a:lnSpc>
            </a:pPr>
            <a:r>
              <a:rPr lang="zh-TW" altLang="en-US" sz="3200" b="1" dirty="0">
                <a:solidFill>
                  <a:schemeClr val="accent1">
                    <a:lumMod val="75000"/>
                  </a:schemeClr>
                </a:solidFill>
                <a:latin typeface="Microsoft YaHei" panose="020B0503020204020204" pitchFamily="34" charset="-122"/>
                <a:ea typeface="Microsoft YaHei" panose="020B0503020204020204" pitchFamily="34" charset="-122"/>
                <a:cs typeface="Times New Roman" panose="02020603050405020304" pitchFamily="18" charset="0"/>
              </a:rPr>
              <a:t>行政院農業委員會</a:t>
            </a:r>
            <a:r>
              <a:rPr lang="en-US" altLang="zh-TW" sz="3200" b="1" dirty="0">
                <a:solidFill>
                  <a:schemeClr val="accent1">
                    <a:lumMod val="75000"/>
                  </a:schemeClr>
                </a:solidFill>
                <a:latin typeface="Microsoft YaHei" panose="020B0503020204020204" pitchFamily="34" charset="-122"/>
                <a:ea typeface="Microsoft YaHei" panose="020B0503020204020204" pitchFamily="34" charset="-122"/>
                <a:cs typeface="Times New Roman" panose="02020603050405020304" pitchFamily="18" charset="0"/>
              </a:rPr>
              <a:t/>
            </a:r>
            <a:br>
              <a:rPr lang="en-US" altLang="zh-TW" sz="3200" b="1" dirty="0">
                <a:solidFill>
                  <a:schemeClr val="accent1">
                    <a:lumMod val="75000"/>
                  </a:schemeClr>
                </a:solidFill>
                <a:latin typeface="Microsoft YaHei" panose="020B0503020204020204" pitchFamily="34" charset="-122"/>
                <a:ea typeface="Microsoft YaHei" panose="020B0503020204020204" pitchFamily="34" charset="-122"/>
                <a:cs typeface="Times New Roman" panose="02020603050405020304" pitchFamily="18" charset="0"/>
              </a:rPr>
            </a:br>
            <a:r>
              <a:rPr lang="en-US" altLang="zh-TW" sz="3200" b="1" dirty="0">
                <a:solidFill>
                  <a:schemeClr val="accent1">
                    <a:lumMod val="75000"/>
                  </a:schemeClr>
                </a:solidFill>
                <a:latin typeface="Microsoft YaHei" panose="020B0503020204020204" pitchFamily="34" charset="-122"/>
                <a:ea typeface="Microsoft YaHei" panose="020B0503020204020204" pitchFamily="34" charset="-122"/>
                <a:cs typeface="Times New Roman" panose="02020603050405020304" pitchFamily="18" charset="0"/>
              </a:rPr>
              <a:t>110</a:t>
            </a:r>
            <a:r>
              <a:rPr lang="zh-TW" altLang="en-US" sz="3200" b="1" dirty="0">
                <a:solidFill>
                  <a:schemeClr val="accent1">
                    <a:lumMod val="75000"/>
                  </a:schemeClr>
                </a:solidFill>
                <a:latin typeface="Microsoft YaHei" panose="020B0503020204020204" pitchFamily="34" charset="-122"/>
                <a:ea typeface="Microsoft YaHei" panose="020B0503020204020204" pitchFamily="34" charset="-122"/>
                <a:cs typeface="Times New Roman" panose="02020603050405020304" pitchFamily="18" charset="0"/>
              </a:rPr>
              <a:t>年</a:t>
            </a:r>
            <a:r>
              <a:rPr lang="en-US" altLang="zh-TW" sz="3200" b="1" dirty="0">
                <a:solidFill>
                  <a:schemeClr val="accent1">
                    <a:lumMod val="75000"/>
                  </a:schemeClr>
                </a:solidFill>
                <a:latin typeface="Microsoft YaHei" panose="020B0503020204020204" pitchFamily="34" charset="-122"/>
                <a:ea typeface="Microsoft YaHei" panose="020B0503020204020204" pitchFamily="34" charset="-122"/>
                <a:cs typeface="Times New Roman" panose="02020603050405020304" pitchFamily="18" charset="0"/>
              </a:rPr>
              <a:t>3</a:t>
            </a:r>
            <a:r>
              <a:rPr lang="zh-TW" altLang="en-US" sz="3200" b="1" dirty="0">
                <a:solidFill>
                  <a:schemeClr val="accent1">
                    <a:lumMod val="75000"/>
                  </a:schemeClr>
                </a:solidFill>
                <a:latin typeface="Microsoft YaHei" panose="020B0503020204020204" pitchFamily="34" charset="-122"/>
                <a:ea typeface="Microsoft YaHei" panose="020B0503020204020204" pitchFamily="34" charset="-122"/>
                <a:cs typeface="Times New Roman" panose="02020603050405020304" pitchFamily="18" charset="0"/>
              </a:rPr>
              <a:t>月</a:t>
            </a:r>
            <a:r>
              <a:rPr lang="en-US" altLang="zh-TW" sz="3200" b="1" dirty="0">
                <a:solidFill>
                  <a:schemeClr val="accent1">
                    <a:lumMod val="75000"/>
                  </a:schemeClr>
                </a:solidFill>
                <a:latin typeface="Microsoft YaHei" panose="020B0503020204020204" pitchFamily="34" charset="-122"/>
                <a:ea typeface="Microsoft YaHei" panose="020B0503020204020204" pitchFamily="34" charset="-122"/>
                <a:cs typeface="Times New Roman" panose="02020603050405020304" pitchFamily="18" charset="0"/>
              </a:rPr>
              <a:t>26</a:t>
            </a:r>
            <a:r>
              <a:rPr lang="zh-TW" altLang="en-US" sz="3200" b="1" dirty="0">
                <a:solidFill>
                  <a:schemeClr val="accent1">
                    <a:lumMod val="75000"/>
                  </a:schemeClr>
                </a:solidFill>
                <a:latin typeface="Microsoft YaHei" panose="020B0503020204020204" pitchFamily="34" charset="-122"/>
                <a:ea typeface="Microsoft YaHei" panose="020B0503020204020204" pitchFamily="34" charset="-122"/>
                <a:cs typeface="Times New Roman" panose="02020603050405020304" pitchFamily="18" charset="0"/>
              </a:rPr>
              <a:t>日</a:t>
            </a:r>
          </a:p>
        </p:txBody>
      </p:sp>
      <p:sp>
        <p:nvSpPr>
          <p:cNvPr id="25603" name="內容版面配置區 2">
            <a:extLst>
              <a:ext uri="{FF2B5EF4-FFF2-40B4-BE49-F238E27FC236}">
                <a16:creationId xmlns:a16="http://schemas.microsoft.com/office/drawing/2014/main" xmlns="" id="{B778BCAF-3B86-4EB9-892D-F13CED882215}"/>
              </a:ext>
            </a:extLst>
          </p:cNvPr>
          <p:cNvSpPr>
            <a:spLocks noGrp="1"/>
          </p:cNvSpPr>
          <p:nvPr>
            <p:ph idx="4294967295"/>
          </p:nvPr>
        </p:nvSpPr>
        <p:spPr bwMode="auto">
          <a:xfrm>
            <a:off x="323850" y="1825633"/>
            <a:ext cx="8640960" cy="160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lnSpc>
                <a:spcPct val="100000"/>
              </a:lnSpc>
              <a:spcBef>
                <a:spcPts val="1200"/>
              </a:spcBef>
              <a:buNone/>
            </a:pPr>
            <a:r>
              <a:rPr lang="zh-TW" altLang="en-US" sz="6000" b="1" dirty="0">
                <a:solidFill>
                  <a:schemeClr val="accent1">
                    <a:lumMod val="50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農業乾旱因應措施</a:t>
            </a:r>
            <a:endParaRPr lang="en-US" altLang="zh-TW" sz="6000" b="1" dirty="0">
              <a:solidFill>
                <a:schemeClr val="accent1">
                  <a:lumMod val="50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9567" y="5949280"/>
            <a:ext cx="3308146" cy="6568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84899CDE-2DBD-446C-8020-DB31868FEE58}"/>
              </a:ext>
            </a:extLst>
          </p:cNvPr>
          <p:cNvSpPr>
            <a:spLocks noGrp="1"/>
          </p:cNvSpPr>
          <p:nvPr>
            <p:ph type="sldNum" sz="quarter" idx="12"/>
          </p:nvPr>
        </p:nvSpPr>
        <p:spPr>
          <a:xfrm>
            <a:off x="6915417" y="6436475"/>
            <a:ext cx="2057400" cy="365125"/>
          </a:xfrm>
        </p:spPr>
        <p:txBody>
          <a:bodyPr/>
          <a:lstStyle/>
          <a:p>
            <a:pPr>
              <a:defRPr/>
            </a:pPr>
            <a:fld id="{8E227029-EB7E-4B68-B2DF-0A764ACA71FF}" type="slidenum">
              <a:rPr lang="zh-TW" altLang="en-US" sz="1700">
                <a:latin typeface="Microsoft YaHei" panose="020B0503020204020204" pitchFamily="34" charset="-122"/>
                <a:ea typeface="Microsoft YaHei" panose="020B0503020204020204" pitchFamily="34" charset="-122"/>
              </a:rPr>
              <a:pPr>
                <a:defRPr/>
              </a:pPr>
              <a:t>9</a:t>
            </a:fld>
            <a:endParaRPr lang="zh-TW" altLang="en-US" sz="1700" dirty="0">
              <a:latin typeface="Microsoft YaHei" panose="020B0503020204020204" pitchFamily="34" charset="-122"/>
              <a:ea typeface="Microsoft YaHei" panose="020B0503020204020204" pitchFamily="34" charset="-122"/>
            </a:endParaRPr>
          </a:p>
        </p:txBody>
      </p:sp>
      <p:sp>
        <p:nvSpPr>
          <p:cNvPr id="5" name="標題 2">
            <a:extLst>
              <a:ext uri="{FF2B5EF4-FFF2-40B4-BE49-F238E27FC236}">
                <a16:creationId xmlns:a16="http://schemas.microsoft.com/office/drawing/2014/main" xmlns="" id="{F3F26B80-A2D9-4808-BBDF-CEC976786B59}"/>
              </a:ext>
            </a:extLst>
          </p:cNvPr>
          <p:cNvSpPr>
            <a:spLocks noGrp="1"/>
          </p:cNvSpPr>
          <p:nvPr>
            <p:ph type="title"/>
          </p:nvPr>
        </p:nvSpPr>
        <p:spPr>
          <a:xfrm>
            <a:off x="628650" y="260649"/>
            <a:ext cx="7886700" cy="648072"/>
          </a:xfrm>
        </p:spPr>
        <p:txBody>
          <a:bodyPr/>
          <a:lstStyle/>
          <a:p>
            <a:pPr algn="ct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農塘及防砂設施強化水源利用</a:t>
            </a:r>
            <a:b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br>
            <a:endPar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36" name="內容版面配置區 2">
            <a:extLst>
              <a:ext uri="{FF2B5EF4-FFF2-40B4-BE49-F238E27FC236}">
                <a16:creationId xmlns:a16="http://schemas.microsoft.com/office/drawing/2014/main" xmlns="" id="{9EA0C148-B233-4F40-939F-B5DFA8B4E998}"/>
              </a:ext>
            </a:extLst>
          </p:cNvPr>
          <p:cNvSpPr txBox="1">
            <a:spLocks/>
          </p:cNvSpPr>
          <p:nvPr/>
        </p:nvSpPr>
        <p:spPr>
          <a:xfrm>
            <a:off x="-468559" y="1017361"/>
            <a:ext cx="9309661" cy="190758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34900" lvl="1" indent="-342900" algn="just">
              <a:lnSpc>
                <a:spcPts val="3500"/>
              </a:lnSpc>
              <a:buFont typeface="Wingdings" panose="05000000000000000000" pitchFamily="2" charset="2"/>
              <a:buChar char="ü"/>
            </a:pPr>
            <a:r>
              <a:rPr lang="zh-TW" altLang="en-US" sz="2400" b="1" dirty="0">
                <a:solidFill>
                  <a:srgbClr val="0070C0"/>
                </a:solidFill>
                <a:latin typeface="Microsoft YaHei" panose="020B0503020204020204" pitchFamily="34" charset="-122"/>
                <a:ea typeface="Microsoft YaHei" panose="020B0503020204020204" pitchFamily="34" charset="-122"/>
              </a:rPr>
              <a:t>現有完工農塘及防砂設施</a:t>
            </a:r>
            <a:r>
              <a:rPr lang="zh-TW" altLang="en-US" sz="2400" b="1" dirty="0">
                <a:latin typeface="Microsoft YaHei" panose="020B0503020204020204" pitchFamily="34" charset="-122"/>
                <a:ea typeface="Microsoft YaHei" panose="020B0503020204020204" pitchFamily="34" charset="-122"/>
              </a:rPr>
              <a:t>，規劃作為灌溉管路調配水資源。</a:t>
            </a:r>
            <a:endParaRPr lang="en-US" altLang="zh-TW" sz="2400" b="1" dirty="0">
              <a:latin typeface="Microsoft YaHei" panose="020B0503020204020204" pitchFamily="34" charset="-122"/>
              <a:ea typeface="Microsoft YaHei" panose="020B0503020204020204" pitchFamily="34" charset="-122"/>
            </a:endParaRPr>
          </a:p>
          <a:p>
            <a:pPr marL="1134900" lvl="1" indent="-342900" algn="just">
              <a:lnSpc>
                <a:spcPts val="3500"/>
              </a:lnSpc>
              <a:buFont typeface="Wingdings" panose="05000000000000000000" pitchFamily="2" charset="2"/>
              <a:buChar char="ü"/>
            </a:pPr>
            <a:r>
              <a:rPr lang="zh-TW" altLang="en-US" sz="2400" b="1" dirty="0">
                <a:solidFill>
                  <a:srgbClr val="0070C0"/>
                </a:solidFill>
                <a:latin typeface="Microsoft YaHei" panose="020B0503020204020204" pitchFamily="34" charset="-122"/>
                <a:ea typeface="Microsoft YaHei" panose="020B0503020204020204" pitchFamily="34" charset="-122"/>
              </a:rPr>
              <a:t>新設農塘及防砂設施</a:t>
            </a:r>
            <a:r>
              <a:rPr lang="zh-TW" altLang="en-US" sz="2400" b="1" dirty="0">
                <a:latin typeface="Microsoft YaHei" panose="020B0503020204020204" pitchFamily="34" charset="-122"/>
                <a:ea typeface="Microsoft YaHei" panose="020B0503020204020204" pitchFamily="34" charset="-122"/>
              </a:rPr>
              <a:t>，</a:t>
            </a:r>
            <a:r>
              <a:rPr lang="zh-TW" altLang="en-US" sz="2400" b="1" dirty="0">
                <a:solidFill>
                  <a:srgbClr val="C00000"/>
                </a:solidFill>
                <a:latin typeface="Microsoft YaHei" panose="020B0503020204020204" pitchFamily="34" charset="-122"/>
                <a:ea typeface="Microsoft YaHei" panose="020B0503020204020204" pitchFamily="34" charset="-122"/>
              </a:rPr>
              <a:t>加強</a:t>
            </a:r>
            <a:r>
              <a:rPr lang="zh-TW" altLang="en-US" sz="2400" b="1" dirty="0">
                <a:latin typeface="Microsoft YaHei" panose="020B0503020204020204" pitchFamily="34" charset="-122"/>
                <a:ea typeface="Microsoft YaHei" panose="020B0503020204020204" pitchFamily="34" charset="-122"/>
              </a:rPr>
              <a:t>與相關機關</a:t>
            </a:r>
            <a:r>
              <a:rPr lang="zh-TW" altLang="en-US" sz="2400" b="1" dirty="0">
                <a:solidFill>
                  <a:srgbClr val="C00000"/>
                </a:solidFill>
                <a:latin typeface="Microsoft YaHei" panose="020B0503020204020204" pitchFamily="34" charset="-122"/>
                <a:ea typeface="Microsoft YaHei" panose="020B0503020204020204" pitchFamily="34" charset="-122"/>
              </a:rPr>
              <a:t>橫向聯繫</a:t>
            </a:r>
            <a:r>
              <a:rPr lang="zh-TW" altLang="en-US" sz="2400" b="1" dirty="0">
                <a:latin typeface="Microsoft YaHei" panose="020B0503020204020204" pitchFamily="34" charset="-122"/>
                <a:ea typeface="Microsoft YaHei" panose="020B0503020204020204" pitchFamily="34" charset="-122"/>
              </a:rPr>
              <a:t>，</a:t>
            </a:r>
            <a:r>
              <a:rPr lang="zh-TW" altLang="en-US" sz="2400" b="1" dirty="0">
                <a:solidFill>
                  <a:srgbClr val="C00000"/>
                </a:solidFill>
                <a:latin typeface="Microsoft YaHei" panose="020B0503020204020204" pitchFamily="34" charset="-122"/>
                <a:ea typeface="Microsoft YaHei" panose="020B0503020204020204" pitchFamily="34" charset="-122"/>
              </a:rPr>
              <a:t>優先辦理重點區之農塘活化改善</a:t>
            </a:r>
            <a:r>
              <a:rPr lang="zh-TW" altLang="en-US" sz="2400" b="1" dirty="0">
                <a:latin typeface="Microsoft YaHei" panose="020B0503020204020204" pitchFamily="34" charset="-122"/>
                <a:ea typeface="Microsoft YaHei" panose="020B0503020204020204" pitchFamily="34" charset="-122"/>
              </a:rPr>
              <a:t>。防砂設施必要時可規劃預留</a:t>
            </a:r>
            <a:r>
              <a:rPr lang="zh-TW" altLang="en-US" sz="2400" b="1" dirty="0">
                <a:solidFill>
                  <a:srgbClr val="C00000"/>
                </a:solidFill>
                <a:latin typeface="Microsoft YaHei" panose="020B0503020204020204" pitchFamily="34" charset="-122"/>
                <a:ea typeface="Microsoft YaHei" panose="020B0503020204020204" pitchFamily="34" charset="-122"/>
              </a:rPr>
              <a:t>取水口</a:t>
            </a:r>
            <a:r>
              <a:rPr lang="zh-TW" altLang="en-US" sz="2400" b="1" dirty="0">
                <a:latin typeface="Microsoft YaHei" panose="020B0503020204020204" pitchFamily="34" charset="-122"/>
                <a:ea typeface="Microsoft YaHei" panose="020B0503020204020204" pitchFamily="34" charset="-122"/>
              </a:rPr>
              <a:t>，以擴大水源運用範圍。</a:t>
            </a:r>
          </a:p>
        </p:txBody>
      </p:sp>
      <p:pic>
        <p:nvPicPr>
          <p:cNvPr id="45" name="Picture 4" descr="D:\00.上傳區\大東勢尾\109.09.07大東勢空拍\後製\DJI_0635.jpg">
            <a:extLst>
              <a:ext uri="{FF2B5EF4-FFF2-40B4-BE49-F238E27FC236}">
                <a16:creationId xmlns:a16="http://schemas.microsoft.com/office/drawing/2014/main" xmlns="" id="{F7205783-D86E-4C7E-B56E-D548EEB5899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81" r="9599"/>
          <a:stretch/>
        </p:blipFill>
        <p:spPr bwMode="auto">
          <a:xfrm>
            <a:off x="320221" y="3109281"/>
            <a:ext cx="4281276" cy="2815976"/>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a:extLst>
              <a:ext uri="{FF2B5EF4-FFF2-40B4-BE49-F238E27FC236}">
                <a16:creationId xmlns:a16="http://schemas.microsoft.com/office/drawing/2014/main" xmlns="" id="{0D102976-9887-4AE6-94E2-8241DA1830D0}"/>
              </a:ext>
            </a:extLst>
          </p:cNvPr>
          <p:cNvSpPr/>
          <p:nvPr/>
        </p:nvSpPr>
        <p:spPr>
          <a:xfrm flipH="1">
            <a:off x="395540" y="5373224"/>
            <a:ext cx="1048839" cy="288623"/>
          </a:xfrm>
          <a:prstGeom prst="rect">
            <a:avLst/>
          </a:prstGeom>
          <a:solidFill>
            <a:schemeClr val="accent4">
              <a:lumMod val="75000"/>
              <a:alpha val="70000"/>
            </a:schemeClr>
          </a:solidFill>
          <a:ln w="25400" cap="flat" cmpd="sng" algn="ctr">
            <a:noFill/>
            <a:prstDash val="solid"/>
          </a:ln>
          <a:effectLst/>
        </p:spPr>
        <p:txBody>
          <a:bodyPr rtlCol="0" anchor="ctr"/>
          <a:lstStyle/>
          <a:p>
            <a:pPr algn="ctr" defTabSz="2951897">
              <a:defRPr/>
            </a:pPr>
            <a:r>
              <a:rPr lang="zh-TW" altLang="en-US" sz="1600" b="1" kern="0" dirty="0">
                <a:solidFill>
                  <a:prstClr val="white"/>
                </a:solidFill>
                <a:latin typeface="微軟正黑體" panose="020B0604030504040204" pitchFamily="34" charset="-120"/>
                <a:ea typeface="微軟正黑體" panose="020B0604030504040204" pitchFamily="34" charset="-120"/>
              </a:rPr>
              <a:t>取水空間</a:t>
            </a:r>
            <a:endParaRPr lang="zh-TW" altLang="en-US" sz="1600" b="1" kern="0" baseline="30000" dirty="0">
              <a:solidFill>
                <a:prstClr val="white"/>
              </a:solidFill>
              <a:latin typeface="微軟正黑體" panose="020B0604030504040204" pitchFamily="34" charset="-120"/>
              <a:ea typeface="微軟正黑體" panose="020B0604030504040204" pitchFamily="34" charset="-120"/>
            </a:endParaRPr>
          </a:p>
        </p:txBody>
      </p:sp>
      <p:pic>
        <p:nvPicPr>
          <p:cNvPr id="47" name="Picture 3" descr="D:\00.上傳區\大東勢尾\109.06.15\0615_6.jpg">
            <a:extLst>
              <a:ext uri="{FF2B5EF4-FFF2-40B4-BE49-F238E27FC236}">
                <a16:creationId xmlns:a16="http://schemas.microsoft.com/office/drawing/2014/main" xmlns="" id="{BD43D4D0-3C9A-4D8F-BA0B-3CCB7F710E9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6" t="8472" r="16203" b="8472"/>
          <a:stretch/>
        </p:blipFill>
        <p:spPr bwMode="auto">
          <a:xfrm>
            <a:off x="4628394" y="3109281"/>
            <a:ext cx="4281276" cy="2815976"/>
          </a:xfrm>
          <a:prstGeom prst="rect">
            <a:avLst/>
          </a:prstGeom>
          <a:noFill/>
          <a:extLst>
            <a:ext uri="{909E8E84-426E-40DD-AFC4-6F175D3DCCD1}">
              <a14:hiddenFill xmlns:a14="http://schemas.microsoft.com/office/drawing/2010/main">
                <a:solidFill>
                  <a:srgbClr val="FFFFFF"/>
                </a:solidFill>
              </a14:hiddenFill>
            </a:ext>
          </a:extLst>
        </p:spPr>
      </p:pic>
      <p:sp>
        <p:nvSpPr>
          <p:cNvPr id="49" name="橢圓 48">
            <a:extLst>
              <a:ext uri="{FF2B5EF4-FFF2-40B4-BE49-F238E27FC236}">
                <a16:creationId xmlns:a16="http://schemas.microsoft.com/office/drawing/2014/main" xmlns="" id="{4034A9E5-E0A1-478B-ACCD-1EDE07921DF2}"/>
              </a:ext>
            </a:extLst>
          </p:cNvPr>
          <p:cNvSpPr/>
          <p:nvPr/>
        </p:nvSpPr>
        <p:spPr>
          <a:xfrm rot="1694663">
            <a:off x="6564425" y="4356606"/>
            <a:ext cx="1690335" cy="288050"/>
          </a:xfrm>
          <a:prstGeom prst="ellipse">
            <a:avLst/>
          </a:prstGeom>
          <a:no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xmlns="" id="{DFB4CB1C-8E29-4FFE-B214-D8F51D125256}"/>
              </a:ext>
            </a:extLst>
          </p:cNvPr>
          <p:cNvSpPr/>
          <p:nvPr/>
        </p:nvSpPr>
        <p:spPr>
          <a:xfrm flipH="1">
            <a:off x="7565401" y="5019197"/>
            <a:ext cx="1014840" cy="288032"/>
          </a:xfrm>
          <a:prstGeom prst="rect">
            <a:avLst/>
          </a:prstGeom>
          <a:solidFill>
            <a:schemeClr val="accent4">
              <a:lumMod val="75000"/>
              <a:alpha val="70000"/>
            </a:schemeClr>
          </a:solidFill>
          <a:ln w="25400" cap="flat" cmpd="sng" algn="ctr">
            <a:noFill/>
            <a:prstDash val="solid"/>
          </a:ln>
          <a:effectLst/>
        </p:spPr>
        <p:txBody>
          <a:bodyPr rtlCol="0" anchor="ctr"/>
          <a:lstStyle/>
          <a:p>
            <a:pPr algn="ctr" defTabSz="2951897"/>
            <a:r>
              <a:rPr lang="zh-TW" altLang="en-US" sz="1600" b="1" kern="0" dirty="0">
                <a:solidFill>
                  <a:prstClr val="white"/>
                </a:solidFill>
                <a:latin typeface="微軟正黑體" panose="020B0604030504040204" pitchFamily="34" charset="-120"/>
                <a:ea typeface="微軟正黑體" panose="020B0604030504040204" pitchFamily="34" charset="-120"/>
              </a:rPr>
              <a:t>取水管</a:t>
            </a:r>
          </a:p>
        </p:txBody>
      </p:sp>
    </p:spTree>
    <p:extLst>
      <p:ext uri="{BB962C8B-B14F-4D97-AF65-F5344CB8AC3E}">
        <p14:creationId xmlns:p14="http://schemas.microsoft.com/office/powerpoint/2010/main" val="2677691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84899CDE-2DBD-446C-8020-DB31868FEE58}"/>
              </a:ext>
            </a:extLst>
          </p:cNvPr>
          <p:cNvSpPr>
            <a:spLocks noGrp="1"/>
          </p:cNvSpPr>
          <p:nvPr>
            <p:ph type="sldNum" sz="quarter" idx="12"/>
          </p:nvPr>
        </p:nvSpPr>
        <p:spPr>
          <a:xfrm>
            <a:off x="6938432" y="6434703"/>
            <a:ext cx="2057400" cy="365125"/>
          </a:xfrm>
        </p:spPr>
        <p:txBody>
          <a:bodyPr/>
          <a:lstStyle/>
          <a:p>
            <a:pPr>
              <a:defRPr/>
            </a:pPr>
            <a:fld id="{8E227029-EB7E-4B68-B2DF-0A764ACA71FF}" type="slidenum">
              <a:rPr lang="zh-TW" altLang="en-US" sz="1700">
                <a:latin typeface="Microsoft YaHei" panose="020B0503020204020204" pitchFamily="34" charset="-122"/>
                <a:ea typeface="Microsoft YaHei" panose="020B0503020204020204" pitchFamily="34" charset="-122"/>
              </a:rPr>
              <a:pPr>
                <a:defRPr/>
              </a:pPr>
              <a:t>10</a:t>
            </a:fld>
            <a:endParaRPr lang="zh-TW" altLang="en-US" sz="1700" dirty="0">
              <a:latin typeface="Microsoft YaHei" panose="020B0503020204020204" pitchFamily="34" charset="-122"/>
              <a:ea typeface="Microsoft YaHei" panose="020B0503020204020204" pitchFamily="34" charset="-122"/>
            </a:endParaRPr>
          </a:p>
        </p:txBody>
      </p:sp>
      <p:sp>
        <p:nvSpPr>
          <p:cNvPr id="5" name="標題 2">
            <a:extLst>
              <a:ext uri="{FF2B5EF4-FFF2-40B4-BE49-F238E27FC236}">
                <a16:creationId xmlns:a16="http://schemas.microsoft.com/office/drawing/2014/main" xmlns="" id="{F3F26B80-A2D9-4808-BBDF-CEC976786B59}"/>
              </a:ext>
            </a:extLst>
          </p:cNvPr>
          <p:cNvSpPr>
            <a:spLocks noGrp="1"/>
          </p:cNvSpPr>
          <p:nvPr>
            <p:ph type="title"/>
          </p:nvPr>
        </p:nvSpPr>
        <p:spPr>
          <a:xfrm>
            <a:off x="628650" y="332656"/>
            <a:ext cx="7886700" cy="648072"/>
          </a:xfrm>
        </p:spPr>
        <p:txBody>
          <a:bodyPr/>
          <a:lstStyle/>
          <a:p>
            <a:pPr algn="ct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乾旱影響農業生產因應措施</a:t>
            </a:r>
          </a:p>
        </p:txBody>
      </p:sp>
      <p:sp>
        <p:nvSpPr>
          <p:cNvPr id="47" name="Content Placeholder 2">
            <a:extLst>
              <a:ext uri="{FF2B5EF4-FFF2-40B4-BE49-F238E27FC236}">
                <a16:creationId xmlns:a16="http://schemas.microsoft.com/office/drawing/2014/main" xmlns="" id="{01B6CE2F-2A6E-45CB-AD71-F41E5E6723A9}"/>
              </a:ext>
            </a:extLst>
          </p:cNvPr>
          <p:cNvSpPr txBox="1"/>
          <p:nvPr/>
        </p:nvSpPr>
        <p:spPr>
          <a:xfrm>
            <a:off x="755576" y="1700815"/>
            <a:ext cx="7632848" cy="4733887"/>
          </a:xfrm>
          <a:prstGeom prst="roundRect">
            <a:avLst>
              <a:gd name="adj" fmla="val 4999"/>
            </a:avLst>
          </a:prstGeom>
          <a:solidFill>
            <a:schemeClr val="bg1"/>
          </a:solidFill>
          <a:ln w="28575">
            <a:solidFill>
              <a:srgbClr val="694407"/>
            </a:solidFill>
          </a:ln>
        </p:spPr>
        <p:txBody>
          <a:bodyPr vert="horz" lIns="180000" tIns="252000" rIns="180000" bIns="7200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000" indent="-288000" algn="just">
              <a:lnSpc>
                <a:spcPts val="2500"/>
              </a:lnSpc>
              <a:spcBef>
                <a:spcPts val="600"/>
              </a:spcBef>
              <a:spcAft>
                <a:spcPts val="600"/>
              </a:spcAft>
              <a:buFont typeface="Wingdings" panose="05000000000000000000" pitchFamily="2" charset="2"/>
              <a:buChar char="ü"/>
            </a:pPr>
            <a:r>
              <a:rPr lang="zh-TW" altLang="en-US"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盤點乾旱影響農業生產，分為</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高</a:t>
            </a:r>
            <a:r>
              <a:rPr lang="zh-TW" altLang="en-US"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中</a:t>
            </a:r>
            <a:r>
              <a:rPr lang="zh-TW" altLang="en-US"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低</a:t>
            </a:r>
            <a:r>
              <a:rPr lang="zh-TW" altLang="en-US"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敏感作物，發布預警及研擬調適措施</a:t>
            </a:r>
            <a:endParaRPr lang="en-US" altLang="zh-TW"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8000" indent="-288000" algn="just">
              <a:lnSpc>
                <a:spcPts val="2500"/>
              </a:lnSpc>
              <a:spcBef>
                <a:spcPts val="600"/>
              </a:spcBef>
              <a:spcAft>
                <a:spcPts val="600"/>
              </a:spcAft>
              <a:buFont typeface="Wingdings" panose="05000000000000000000" pitchFamily="2" charset="2"/>
              <a:buChar char="ü"/>
            </a:pPr>
            <a:r>
              <a:rPr lang="zh-TW" altLang="en-US"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由本會各區改良場依轄區作物期程，加強</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辦理節水教育宣導講習會</a:t>
            </a:r>
            <a:r>
              <a:rPr lang="zh-TW" altLang="en-US"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及示範觀摩會場次，尤其中彰投及南部水情較嚴峻的場域</a:t>
            </a:r>
            <a:endParaRPr lang="en-US" altLang="zh-TW"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8000" indent="-288000" algn="just">
              <a:lnSpc>
                <a:spcPts val="2500"/>
              </a:lnSpc>
              <a:spcBef>
                <a:spcPts val="600"/>
              </a:spcBef>
              <a:spcAft>
                <a:spcPts val="600"/>
              </a:spcAft>
              <a:buFont typeface="Wingdings" panose="05000000000000000000" pitchFamily="2" charset="2"/>
              <a:buChar char="ü"/>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加強宣導節水設施</a:t>
            </a:r>
            <a:r>
              <a:rPr lang="zh-TW" altLang="en-US"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設置，如：管路灌溉設施補助措施</a:t>
            </a:r>
            <a:endParaRPr lang="en-US" altLang="zh-TW"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288000" indent="-288000" algn="just">
              <a:lnSpc>
                <a:spcPts val="2500"/>
              </a:lnSpc>
              <a:spcBef>
                <a:spcPts val="600"/>
              </a:spcBef>
              <a:spcAft>
                <a:spcPts val="600"/>
              </a:spcAft>
              <a:buFont typeface="Wingdings" panose="05000000000000000000" pitchFamily="2" charset="2"/>
              <a:buChar char="ü"/>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辦理蓄水池補助、活化農塘及防砂設施取水改善</a:t>
            </a:r>
            <a:r>
              <a:rPr lang="zh-TW" altLang="en-US"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，納入農業用水調配整合運用</a:t>
            </a:r>
            <a:endParaRPr lang="en-US" altLang="zh-TW"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288000" indent="-288000" algn="just">
              <a:lnSpc>
                <a:spcPts val="2500"/>
              </a:lnSpc>
              <a:spcBef>
                <a:spcPts val="600"/>
              </a:spcBef>
              <a:spcAft>
                <a:spcPts val="600"/>
              </a:spcAft>
              <a:buFont typeface="Wingdings" panose="05000000000000000000" pitchFamily="2" charset="2"/>
              <a:buChar char="ü"/>
            </a:pPr>
            <a:r>
              <a:rPr lang="zh-TW" altLang="en-US"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宣導稻米調整措施，輔導農民因應乾旱調整策略，並投入因應乾旱作物生產調整後之相關產銷調整</a:t>
            </a:r>
            <a:endParaRPr lang="en-US" altLang="zh-TW" sz="20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p:txBody>
      </p:sp>
      <p:sp>
        <p:nvSpPr>
          <p:cNvPr id="48" name="矩形 47">
            <a:extLst>
              <a:ext uri="{FF2B5EF4-FFF2-40B4-BE49-F238E27FC236}">
                <a16:creationId xmlns:a16="http://schemas.microsoft.com/office/drawing/2014/main" xmlns="" id="{70B9556A-E67A-4D83-A3EC-213634FB1A7F}"/>
              </a:ext>
            </a:extLst>
          </p:cNvPr>
          <p:cNvSpPr/>
          <p:nvPr/>
        </p:nvSpPr>
        <p:spPr>
          <a:xfrm>
            <a:off x="821701" y="1008318"/>
            <a:ext cx="4352288" cy="692497"/>
          </a:xfrm>
          <a:prstGeom prst="rect">
            <a:avLst/>
          </a:prstGeom>
          <a:ln>
            <a:noFill/>
          </a:ln>
        </p:spPr>
        <p:txBody>
          <a:bodyPr vert="horz" wrap="square">
            <a:spAutoFit/>
          </a:bodyPr>
          <a:lstStyle/>
          <a:p>
            <a:pPr>
              <a:lnSpc>
                <a:spcPct val="150000"/>
              </a:lnSpc>
            </a:pPr>
            <a:r>
              <a:rPr lang="zh-TW" altLang="en-US"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短期措施整體作為</a:t>
            </a:r>
            <a:endParaRPr lang="en-US" altLang="zh-TW"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535769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18447" y="6411146"/>
            <a:ext cx="2057400" cy="365125"/>
          </a:xfrm>
        </p:spPr>
        <p:txBody>
          <a:bodyPr/>
          <a:lstStyle/>
          <a:p>
            <a:pPr>
              <a:defRPr/>
            </a:pPr>
            <a:fld id="{8E227029-EB7E-4B68-B2DF-0A764ACA71FF}" type="slidenum">
              <a:rPr lang="zh-TW" altLang="en-US">
                <a:latin typeface="Microsoft YaHei" panose="020B0503020204020204" pitchFamily="34" charset="-122"/>
                <a:ea typeface="Microsoft YaHei" panose="020B0503020204020204" pitchFamily="34" charset="-122"/>
              </a:rPr>
              <a:pPr>
                <a:defRPr/>
              </a:pPr>
              <a:t>11</a:t>
            </a:fld>
            <a:endParaRPr lang="zh-TW" altLang="en-US" dirty="0">
              <a:latin typeface="Microsoft YaHei" panose="020B0503020204020204" pitchFamily="34" charset="-122"/>
              <a:ea typeface="Microsoft YaHei" panose="020B0503020204020204" pitchFamily="34" charset="-122"/>
            </a:endParaRPr>
          </a:p>
        </p:txBody>
      </p:sp>
      <p:sp>
        <p:nvSpPr>
          <p:cNvPr id="17" name="圓角矩形 16">
            <a:extLst>
              <a:ext uri="{FF2B5EF4-FFF2-40B4-BE49-F238E27FC236}">
                <a16:creationId xmlns:a16="http://schemas.microsoft.com/office/drawing/2014/main" xmlns="" id="{59C768CF-3CF9-4ADD-97E6-EE81BD57CA7A}"/>
              </a:ext>
            </a:extLst>
          </p:cNvPr>
          <p:cNvSpPr/>
          <p:nvPr/>
        </p:nvSpPr>
        <p:spPr>
          <a:xfrm>
            <a:off x="539552" y="1909569"/>
            <a:ext cx="7886700" cy="4024376"/>
          </a:xfrm>
          <a:prstGeom prst="roundRect">
            <a:avLst>
              <a:gd name="adj" fmla="val 10271"/>
            </a:avLst>
          </a:prstGeom>
          <a:solidFill>
            <a:schemeClr val="bg1"/>
          </a:solidFill>
          <a:ln w="28575">
            <a:solidFill>
              <a:srgbClr val="FF5050"/>
            </a:solidFill>
          </a:ln>
        </p:spPr>
        <p:style>
          <a:lnRef idx="1">
            <a:schemeClr val="accent5"/>
          </a:lnRef>
          <a:fillRef idx="3">
            <a:schemeClr val="accent5"/>
          </a:fillRef>
          <a:effectRef idx="2">
            <a:schemeClr val="accent5"/>
          </a:effectRef>
          <a:fontRef idx="minor">
            <a:schemeClr val="lt1"/>
          </a:fontRef>
        </p:style>
        <p:txBody>
          <a:bodyPr wrap="none" lIns="0" tIns="72000" rIns="108000" bIns="108000" anchor="ctr" anchorCtr="0">
            <a:noAutofit/>
          </a:bodyPr>
          <a:lstStyle/>
          <a:p>
            <a:pPr>
              <a:defRPr/>
            </a:pPr>
            <a:endParaRPr lang="en-US" altLang="zh-TW" b="1" dirty="0">
              <a:solidFill>
                <a:prstClr val="white"/>
              </a:solidFill>
              <a:latin typeface="微軟正黑體" panose="020B0604030504040204" pitchFamily="34" charset="-120"/>
              <a:ea typeface="微軟正黑體" panose="020B0604030504040204" pitchFamily="34" charset="-120"/>
            </a:endParaRPr>
          </a:p>
          <a:p>
            <a:pPr>
              <a:defRPr/>
            </a:pPr>
            <a:endParaRPr lang="en-US" altLang="zh-TW" dirty="0">
              <a:solidFill>
                <a:schemeClr val="tx1"/>
              </a:solidFill>
              <a:latin typeface="微軟正黑體" panose="020B0604030504040204" pitchFamily="34" charset="-120"/>
              <a:ea typeface="微軟正黑體" panose="020B0604030504040204" pitchFamily="34" charset="-120"/>
            </a:endParaRPr>
          </a:p>
          <a:p>
            <a:pPr>
              <a:defRPr/>
            </a:pPr>
            <a:endParaRPr lang="en-US" altLang="zh-TW" dirty="0">
              <a:solidFill>
                <a:prstClr val="white"/>
              </a:solidFill>
              <a:latin typeface="微軟正黑體" panose="020B0604030504040204" pitchFamily="34" charset="-120"/>
              <a:ea typeface="微軟正黑體" panose="020B0604030504040204" pitchFamily="34" charset="-120"/>
            </a:endParaRPr>
          </a:p>
          <a:p>
            <a:pPr>
              <a:defRPr/>
            </a:pPr>
            <a:endParaRPr lang="zh-TW" altLang="en-US" dirty="0">
              <a:solidFill>
                <a:prstClr val="white"/>
              </a:solidFill>
              <a:latin typeface="微軟正黑體" panose="020B0604030504040204" pitchFamily="34" charset="-120"/>
              <a:ea typeface="微軟正黑體" panose="020B0604030504040204" pitchFamily="34" charset="-120"/>
            </a:endParaRPr>
          </a:p>
        </p:txBody>
      </p:sp>
      <p:grpSp>
        <p:nvGrpSpPr>
          <p:cNvPr id="18" name="Group 4">
            <a:extLst>
              <a:ext uri="{FF2B5EF4-FFF2-40B4-BE49-F238E27FC236}">
                <a16:creationId xmlns:a16="http://schemas.microsoft.com/office/drawing/2014/main" xmlns="" id="{7E766F90-4915-44AC-B394-A38E8D2966F2}"/>
              </a:ext>
            </a:extLst>
          </p:cNvPr>
          <p:cNvGrpSpPr>
            <a:grpSpLocks/>
          </p:cNvGrpSpPr>
          <p:nvPr/>
        </p:nvGrpSpPr>
        <p:grpSpPr bwMode="auto">
          <a:xfrm>
            <a:off x="1350554" y="633974"/>
            <a:ext cx="6264696" cy="853179"/>
            <a:chOff x="816" y="2304"/>
            <a:chExt cx="1440" cy="448"/>
          </a:xfrm>
        </p:grpSpPr>
        <p:sp>
          <p:nvSpPr>
            <p:cNvPr id="19" name="Freeform 5">
              <a:extLst>
                <a:ext uri="{FF2B5EF4-FFF2-40B4-BE49-F238E27FC236}">
                  <a16:creationId xmlns:a16="http://schemas.microsoft.com/office/drawing/2014/main" xmlns="" id="{9D3E8D39-1F2C-4EB7-AB1B-221154AF9FAA}"/>
                </a:ext>
              </a:extLst>
            </p:cNvPr>
            <p:cNvSpPr>
              <a:spLocks/>
            </p:cNvSpPr>
            <p:nvPr/>
          </p:nvSpPr>
          <p:spPr bwMode="gray">
            <a:xfrm>
              <a:off x="901" y="2562"/>
              <a:ext cx="1272"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prstDash val="solid"/>
              <a:round/>
              <a:headEnd/>
              <a:tailEnd/>
            </a:ln>
          </p:spPr>
          <p:txBody>
            <a:bodyPr/>
            <a:lstStyle/>
            <a:p>
              <a:pPr fontAlgn="auto">
                <a:spcBef>
                  <a:spcPts val="0"/>
                </a:spcBef>
                <a:spcAft>
                  <a:spcPts val="0"/>
                </a:spcAft>
                <a:defRPr/>
              </a:pPr>
              <a:endParaRPr kumimoji="0" lang="zh-TW" altLang="en-US" sz="2400" kern="0">
                <a:solidFill>
                  <a:sysClr val="windowText" lastClr="000000"/>
                </a:solidFill>
              </a:endParaRPr>
            </a:p>
          </p:txBody>
        </p:sp>
        <p:sp>
          <p:nvSpPr>
            <p:cNvPr id="20" name="Rectangle 6">
              <a:extLst>
                <a:ext uri="{FF2B5EF4-FFF2-40B4-BE49-F238E27FC236}">
                  <a16:creationId xmlns:a16="http://schemas.microsoft.com/office/drawing/2014/main" xmlns="" id="{C3248AA5-D526-4E9F-80ED-5B061F6B4004}"/>
                </a:ext>
              </a:extLst>
            </p:cNvPr>
            <p:cNvSpPr>
              <a:spLocks noChangeArrowheads="1"/>
            </p:cNvSpPr>
            <p:nvPr/>
          </p:nvSpPr>
          <p:spPr bwMode="gray">
            <a:xfrm>
              <a:off x="816" y="2304"/>
              <a:ext cx="1440" cy="393"/>
            </a:xfrm>
            <a:prstGeom prst="rect">
              <a:avLst/>
            </a:prstGeom>
            <a:solidFill>
              <a:srgbClr val="FF5050"/>
            </a:solidFill>
            <a:ln w="9525" algn="ctr">
              <a:noFill/>
              <a:miter lim="800000"/>
              <a:headEnd/>
              <a:tailEnd/>
            </a:ln>
            <a:effectLst/>
          </p:spPr>
          <p:txBody>
            <a:bodyPr wrap="none" anchor="ctr"/>
            <a:lstStyle/>
            <a:p>
              <a:pPr algn="ctr" fontAlgn="auto">
                <a:spcBef>
                  <a:spcPts val="0"/>
                </a:spcBef>
                <a:spcAft>
                  <a:spcPts val="0"/>
                </a:spcAft>
                <a:defRPr/>
              </a:pPr>
              <a:r>
                <a:rPr kumimoji="0" lang="en-US" altLang="zh-TW" sz="2800" kern="0" dirty="0">
                  <a:solidFill>
                    <a:srgbClr val="FFFFFF"/>
                  </a:solidFill>
                  <a:latin typeface="Microsoft YaHei" panose="020B0503020204020204" pitchFamily="34" charset="-122"/>
                  <a:ea typeface="Microsoft YaHei" panose="020B0503020204020204" pitchFamily="34" charset="-122"/>
                </a:rPr>
                <a:t>110</a:t>
              </a:r>
              <a:r>
                <a:rPr kumimoji="0" lang="zh-TW" altLang="en-US" sz="2800" kern="0" dirty="0">
                  <a:solidFill>
                    <a:srgbClr val="FFFFFF"/>
                  </a:solidFill>
                  <a:latin typeface="Microsoft YaHei" panose="020B0503020204020204" pitchFamily="34" charset="-122"/>
                  <a:ea typeface="Microsoft YaHei" panose="020B0503020204020204" pitchFamily="34" charset="-122"/>
                </a:rPr>
                <a:t>年上半年對乾旱敏感之作物種類</a:t>
              </a:r>
            </a:p>
          </p:txBody>
        </p:sp>
      </p:grpSp>
      <p:sp>
        <p:nvSpPr>
          <p:cNvPr id="22" name="文字方塊 21">
            <a:extLst>
              <a:ext uri="{FF2B5EF4-FFF2-40B4-BE49-F238E27FC236}">
                <a16:creationId xmlns:a16="http://schemas.microsoft.com/office/drawing/2014/main" xmlns="" id="{B12C7FF2-4456-4192-9E98-EBD6B7C6B498}"/>
              </a:ext>
            </a:extLst>
          </p:cNvPr>
          <p:cNvSpPr txBox="1"/>
          <p:nvPr/>
        </p:nvSpPr>
        <p:spPr>
          <a:xfrm>
            <a:off x="863592" y="2144352"/>
            <a:ext cx="7416824" cy="3554819"/>
          </a:xfrm>
          <a:prstGeom prst="rect">
            <a:avLst/>
          </a:prstGeom>
          <a:noFill/>
        </p:spPr>
        <p:txBody>
          <a:bodyPr wrap="square" rtlCol="0">
            <a:spAutoFit/>
          </a:bodyPr>
          <a:lstStyle/>
          <a:p>
            <a:pPr marL="342900" indent="-342900" algn="just">
              <a:lnSpc>
                <a:spcPts val="3000"/>
              </a:lnSpc>
              <a:buFont typeface="Wingdings" panose="05000000000000000000" pitchFamily="2" charset="2"/>
              <a:buChar char="Ø"/>
            </a:pPr>
            <a:r>
              <a:rPr lang="zh-TW" altLang="en-US" sz="2000" b="1" dirty="0">
                <a:solidFill>
                  <a:srgbClr val="0000FF"/>
                </a:solidFill>
                <a:latin typeface="微軟正黑體" panose="020B0604030504040204" pitchFamily="34" charset="-120"/>
                <a:ea typeface="微軟正黑體" panose="020B0604030504040204" pitchFamily="34" charset="-120"/>
              </a:rPr>
              <a:t>高度敏感作物</a:t>
            </a:r>
            <a:r>
              <a:rPr lang="zh-TW" altLang="en-US" sz="2000" dirty="0">
                <a:latin typeface="微軟正黑體" panose="020B0604030504040204" pitchFamily="34" charset="-120"/>
                <a:ea typeface="微軟正黑體" panose="020B0604030504040204" pitchFamily="34" charset="-120"/>
              </a:rPr>
              <a:t>品項共計</a:t>
            </a:r>
            <a:r>
              <a:rPr lang="en-US" altLang="zh-TW" sz="2000" b="1" u="sng" dirty="0">
                <a:solidFill>
                  <a:srgbClr val="FF0000"/>
                </a:solidFill>
                <a:latin typeface="微軟正黑體" panose="020B0604030504040204" pitchFamily="34" charset="-120"/>
                <a:ea typeface="微軟正黑體" panose="020B0604030504040204" pitchFamily="34" charset="-120"/>
              </a:rPr>
              <a:t>11</a:t>
            </a:r>
            <a:r>
              <a:rPr lang="zh-TW" altLang="en-US" sz="2000" b="1" u="sng" dirty="0">
                <a:solidFill>
                  <a:srgbClr val="FF0000"/>
                </a:solidFill>
                <a:latin typeface="微軟正黑體" panose="020B0604030504040204" pitchFamily="34" charset="-120"/>
                <a:ea typeface="微軟正黑體" panose="020B0604030504040204" pitchFamily="34" charset="-120"/>
              </a:rPr>
              <a:t>項</a:t>
            </a:r>
            <a:r>
              <a:rPr lang="zh-TW" altLang="en-US" sz="2000" dirty="0">
                <a:latin typeface="微軟正黑體" panose="020B0604030504040204" pitchFamily="34" charset="-120"/>
                <a:ea typeface="微軟正黑體" panose="020B0604030504040204" pitchFamily="34" charset="-120"/>
              </a:rPr>
              <a:t>，主要為</a:t>
            </a:r>
            <a:r>
              <a:rPr lang="zh-TW" altLang="en-US" sz="2000" dirty="0">
                <a:solidFill>
                  <a:srgbClr val="FF0000"/>
                </a:solidFill>
                <a:latin typeface="微軟正黑體" panose="020B0604030504040204" pitchFamily="34" charset="-120"/>
                <a:ea typeface="微軟正黑體" panose="020B0604030504040204" pitchFamily="34" charset="-120"/>
              </a:rPr>
              <a:t>落葉性果樹</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如梨、桃、葡萄</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等</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，因正值作物開花、著果期，易受水分供應情形影響果實生長發育；另外，</a:t>
            </a:r>
            <a:r>
              <a:rPr lang="zh-TW" altLang="en-US" sz="2000" dirty="0">
                <a:solidFill>
                  <a:srgbClr val="FF0000"/>
                </a:solidFill>
                <a:latin typeface="微軟正黑體" panose="020B0604030504040204" pitchFamily="34" charset="-120"/>
                <a:ea typeface="微軟正黑體" panose="020B0604030504040204" pitchFamily="34" charset="-120"/>
              </a:rPr>
              <a:t>茶</a:t>
            </a:r>
            <a:r>
              <a:rPr lang="zh-TW" altLang="en-US" sz="2000" dirty="0">
                <a:latin typeface="微軟正黑體" panose="020B0604030504040204" pitchFamily="34" charset="-120"/>
                <a:ea typeface="微軟正黑體" panose="020B0604030504040204" pitchFamily="34" charset="-120"/>
              </a:rPr>
              <a:t>及</a:t>
            </a:r>
            <a:r>
              <a:rPr lang="zh-TW" altLang="en-US" sz="2000" dirty="0">
                <a:solidFill>
                  <a:srgbClr val="FF0000"/>
                </a:solidFill>
                <a:latin typeface="微軟正黑體" panose="020B0604030504040204" pitchFamily="34" charset="-120"/>
                <a:ea typeface="微軟正黑體" panose="020B0604030504040204" pitchFamily="34" charset="-120"/>
              </a:rPr>
              <a:t>竹筍</a:t>
            </a:r>
            <a:r>
              <a:rPr lang="zh-TW" altLang="en-US" sz="2000" dirty="0">
                <a:latin typeface="微軟正黑體" panose="020B0604030504040204" pitchFamily="34" charset="-120"/>
                <a:ea typeface="微軟正黑體" panose="020B0604030504040204" pitchFamily="34" charset="-120"/>
              </a:rPr>
              <a:t>產筍期易受水分供應影響產能，需要提醒農民提早因應。</a:t>
            </a:r>
            <a:endParaRPr lang="en-US" altLang="zh-TW" sz="2000" dirty="0">
              <a:latin typeface="微軟正黑體" panose="020B0604030504040204" pitchFamily="34" charset="-120"/>
              <a:ea typeface="微軟正黑體" panose="020B0604030504040204" pitchFamily="34" charset="-120"/>
            </a:endParaRPr>
          </a:p>
          <a:p>
            <a:pPr marL="342900" lvl="1" indent="-342900" algn="just">
              <a:lnSpc>
                <a:spcPts val="3000"/>
              </a:lnSpc>
              <a:buFont typeface="Wingdings" panose="05000000000000000000" pitchFamily="2" charset="2"/>
              <a:buChar char="Ø"/>
            </a:pPr>
            <a:r>
              <a:rPr lang="zh-TW" altLang="en-US" sz="2000" b="1" dirty="0">
                <a:solidFill>
                  <a:srgbClr val="0000FF"/>
                </a:solidFill>
                <a:latin typeface="微軟正黑體" panose="020B0604030504040204" pitchFamily="34" charset="-120"/>
                <a:ea typeface="微軟正黑體" panose="020B0604030504040204" pitchFamily="34" charset="-120"/>
              </a:rPr>
              <a:t>中度敏感</a:t>
            </a:r>
            <a:r>
              <a:rPr lang="zh-TW" altLang="en-US" sz="2000" dirty="0">
                <a:latin typeface="微軟正黑體" panose="020B0604030504040204" pitchFamily="34" charset="-120"/>
                <a:ea typeface="微軟正黑體" panose="020B0604030504040204" pitchFamily="34" charset="-120"/>
              </a:rPr>
              <a:t>及</a:t>
            </a:r>
            <a:r>
              <a:rPr lang="zh-TW" altLang="en-US" sz="2000" b="1" dirty="0">
                <a:solidFill>
                  <a:srgbClr val="0000FF"/>
                </a:solidFill>
                <a:latin typeface="微軟正黑體" panose="020B0604030504040204" pitchFamily="34" charset="-120"/>
                <a:ea typeface="微軟正黑體" panose="020B0604030504040204" pitchFamily="34" charset="-120"/>
              </a:rPr>
              <a:t>低度敏感作物</a:t>
            </a:r>
            <a:r>
              <a:rPr lang="zh-TW" altLang="en-US" sz="2000" dirty="0">
                <a:latin typeface="微軟正黑體" panose="020B0604030504040204" pitchFamily="34" charset="-120"/>
                <a:ea typeface="微軟正黑體" panose="020B0604030504040204" pitchFamily="34" charset="-120"/>
              </a:rPr>
              <a:t>品項，分別有</a:t>
            </a:r>
            <a:r>
              <a:rPr lang="en-US" altLang="zh-TW" sz="2000" b="1" u="sng" dirty="0">
                <a:solidFill>
                  <a:srgbClr val="FF0000"/>
                </a:solidFill>
                <a:latin typeface="微軟正黑體" panose="020B0604030504040204" pitchFamily="34" charset="-120"/>
                <a:ea typeface="微軟正黑體" panose="020B0604030504040204" pitchFamily="34" charset="-120"/>
              </a:rPr>
              <a:t>12</a:t>
            </a:r>
            <a:r>
              <a:rPr lang="zh-TW" altLang="en-US" sz="2000" b="1" u="sng" dirty="0">
                <a:solidFill>
                  <a:srgbClr val="FF0000"/>
                </a:solidFill>
                <a:latin typeface="微軟正黑體" panose="020B0604030504040204" pitchFamily="34" charset="-120"/>
                <a:ea typeface="微軟正黑體" panose="020B0604030504040204" pitchFamily="34" charset="-120"/>
              </a:rPr>
              <a:t>項</a:t>
            </a:r>
            <a:r>
              <a:rPr lang="zh-TW" altLang="en-US" sz="2000" dirty="0">
                <a:latin typeface="微軟正黑體" panose="020B0604030504040204" pitchFamily="34" charset="-120"/>
                <a:ea typeface="微軟正黑體" panose="020B0604030504040204" pitchFamily="34" charset="-120"/>
              </a:rPr>
              <a:t>及</a:t>
            </a:r>
            <a:r>
              <a:rPr lang="en-US" altLang="zh-TW" sz="2000" b="1" u="sng" dirty="0">
                <a:solidFill>
                  <a:srgbClr val="FF0000"/>
                </a:solidFill>
                <a:latin typeface="微軟正黑體" panose="020B0604030504040204" pitchFamily="34" charset="-120"/>
                <a:ea typeface="微軟正黑體" panose="020B0604030504040204" pitchFamily="34" charset="-120"/>
              </a:rPr>
              <a:t>14</a:t>
            </a:r>
            <a:r>
              <a:rPr lang="zh-TW" altLang="en-US" sz="2000" b="1" u="sng" dirty="0">
                <a:solidFill>
                  <a:srgbClr val="FF0000"/>
                </a:solidFill>
                <a:latin typeface="微軟正黑體" panose="020B0604030504040204" pitchFamily="34" charset="-120"/>
                <a:ea typeface="微軟正黑體" panose="020B0604030504040204" pitchFamily="34" charset="-120"/>
              </a:rPr>
              <a:t>項</a:t>
            </a:r>
            <a:r>
              <a:rPr lang="zh-TW" altLang="en-US" sz="2000" dirty="0">
                <a:latin typeface="微軟正黑體" panose="020B0604030504040204" pitchFamily="34" charset="-120"/>
                <a:ea typeface="微軟正黑體" panose="020B0604030504040204" pitchFamily="34" charset="-120"/>
              </a:rPr>
              <a:t>，藉由落實節水栽培管理，尚可妥善調適。</a:t>
            </a:r>
            <a:endParaRPr lang="en-US" altLang="zh-TW" sz="2000" dirty="0">
              <a:latin typeface="微軟正黑體" panose="020B0604030504040204" pitchFamily="34" charset="-120"/>
              <a:ea typeface="微軟正黑體" panose="020B0604030504040204" pitchFamily="34" charset="-120"/>
            </a:endParaRPr>
          </a:p>
          <a:p>
            <a:pPr marL="342900" lvl="1" indent="-342900" algn="just">
              <a:lnSpc>
                <a:spcPts val="3000"/>
              </a:lnSpc>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綜合評估</a:t>
            </a:r>
            <a:r>
              <a:rPr lang="en-US" altLang="zh-TW" sz="2000" dirty="0">
                <a:latin typeface="微軟正黑體" panose="020B0604030504040204" pitchFamily="34" charset="-120"/>
                <a:ea typeface="微軟正黑體" panose="020B0604030504040204" pitchFamily="34" charset="-120"/>
              </a:rPr>
              <a:t>110</a:t>
            </a:r>
            <a:r>
              <a:rPr lang="zh-TW" altLang="en-US" sz="2000" dirty="0">
                <a:latin typeface="微軟正黑體" panose="020B0604030504040204" pitchFamily="34" charset="-120"/>
                <a:ea typeface="微軟正黑體" panose="020B0604030504040204" pitchFamily="34" charset="-120"/>
              </a:rPr>
              <a:t>年春作農作物，最易受乾旱影響的作物是淺山坡地栽培的</a:t>
            </a:r>
            <a:r>
              <a:rPr lang="zh-TW" altLang="en-US" sz="2000" dirty="0">
                <a:solidFill>
                  <a:srgbClr val="FF0000"/>
                </a:solidFill>
                <a:latin typeface="微軟正黑體" panose="020B0604030504040204" pitchFamily="34" charset="-120"/>
                <a:ea typeface="微軟正黑體" panose="020B0604030504040204" pitchFamily="34" charset="-120"/>
              </a:rPr>
              <a:t>落葉性果樹、茶及竹筍</a:t>
            </a:r>
            <a:r>
              <a:rPr lang="zh-TW" altLang="en-US" sz="2000" dirty="0">
                <a:latin typeface="微軟正黑體" panose="020B0604030504040204" pitchFamily="34" charset="-120"/>
                <a:ea typeface="微軟正黑體" panose="020B0604030504040204" pitchFamily="34" charset="-120"/>
              </a:rPr>
              <a:t>等，面積約有</a:t>
            </a:r>
            <a:r>
              <a:rPr lang="en-US" altLang="zh-TW" sz="2000" dirty="0">
                <a:solidFill>
                  <a:srgbClr val="FF0000"/>
                </a:solidFill>
                <a:latin typeface="微軟正黑體" panose="020B0604030504040204" pitchFamily="34" charset="-120"/>
                <a:ea typeface="微軟正黑體" panose="020B0604030504040204" pitchFamily="34" charset="-120"/>
              </a:rPr>
              <a:t>28,955</a:t>
            </a:r>
            <a:r>
              <a:rPr lang="zh-TW" altLang="en-US" sz="2000" dirty="0">
                <a:solidFill>
                  <a:srgbClr val="FF0000"/>
                </a:solidFill>
                <a:latin typeface="微軟正黑體" panose="020B0604030504040204" pitchFamily="34" charset="-120"/>
                <a:ea typeface="微軟正黑體" panose="020B0604030504040204" pitchFamily="34" charset="-120"/>
              </a:rPr>
              <a:t>公頃</a:t>
            </a:r>
            <a:r>
              <a:rPr lang="zh-TW" altLang="en-US" sz="2000" dirty="0">
                <a:latin typeface="微軟正黑體" panose="020B0604030504040204" pitchFamily="34" charset="-120"/>
                <a:ea typeface="微軟正黑體" panose="020B0604030504040204" pitchFamily="34" charset="-120"/>
              </a:rPr>
              <a:t>，其中以</a:t>
            </a:r>
            <a:r>
              <a:rPr lang="zh-TW" altLang="en-US" sz="2000" dirty="0">
                <a:solidFill>
                  <a:srgbClr val="FF0000"/>
                </a:solidFill>
                <a:latin typeface="微軟正黑體" panose="020B0604030504040204" pitchFamily="34" charset="-120"/>
                <a:ea typeface="微軟正黑體" panose="020B0604030504040204" pitchFamily="34" charset="-120"/>
              </a:rPr>
              <a:t>中彰投地區</a:t>
            </a:r>
            <a:r>
              <a:rPr lang="zh-TW" altLang="en-US" sz="2000" dirty="0">
                <a:latin typeface="微軟正黑體" panose="020B0604030504040204" pitchFamily="34" charset="-120"/>
                <a:ea typeface="微軟正黑體" panose="020B0604030504040204" pitchFamily="34" charset="-120"/>
              </a:rPr>
              <a:t>影響較為明顯，提醒農民要提早因應。</a:t>
            </a:r>
          </a:p>
        </p:txBody>
      </p:sp>
    </p:spTree>
    <p:extLst>
      <p:ext uri="{BB962C8B-B14F-4D97-AF65-F5344CB8AC3E}">
        <p14:creationId xmlns:p14="http://schemas.microsoft.com/office/powerpoint/2010/main" val="1538248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897175" y="6425106"/>
            <a:ext cx="2057400" cy="365125"/>
          </a:xfrm>
        </p:spPr>
        <p:txBody>
          <a:bodyPr/>
          <a:lstStyle/>
          <a:p>
            <a:pPr>
              <a:defRPr/>
            </a:pPr>
            <a:fld id="{8E227029-EB7E-4B68-B2DF-0A764ACA71FF}" type="slidenum">
              <a:rPr lang="zh-TW" altLang="en-US" smtClean="0"/>
              <a:pPr>
                <a:defRPr/>
              </a:pPr>
              <a:t>12</a:t>
            </a:fld>
            <a:endParaRPr lang="zh-TW" alt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17087"/>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61957" y="44632"/>
            <a:ext cx="8630523" cy="646331"/>
          </a:xfrm>
          <a:prstGeom prst="rect">
            <a:avLst/>
          </a:prstGeom>
        </p:spPr>
        <p:txBody>
          <a:bodyPr wrap="square">
            <a:spAutoFit/>
          </a:bodyPr>
          <a:lstStyle/>
          <a:p>
            <a:pPr algn="ctr" eaLnBrk="1" fontAlgn="auto" hangingPunct="1">
              <a:spcBef>
                <a:spcPts val="0"/>
              </a:spcBef>
              <a:spcAft>
                <a:spcPts val="0"/>
              </a:spcAft>
            </a:pPr>
            <a:r>
              <a:rPr kumimoji="0" lang="en-US" altLang="zh-TW" sz="3600" b="1" dirty="0">
                <a:solidFill>
                  <a:srgbClr val="002060"/>
                </a:solidFill>
                <a:latin typeface="微軟正黑體" pitchFamily="34" charset="-120"/>
                <a:ea typeface="微軟正黑體" pitchFamily="34" charset="-120"/>
              </a:rPr>
              <a:t>110</a:t>
            </a:r>
            <a:r>
              <a:rPr kumimoji="0" lang="zh-TW" altLang="en-US" sz="3600" b="1" dirty="0">
                <a:solidFill>
                  <a:srgbClr val="002060"/>
                </a:solidFill>
                <a:latin typeface="微軟正黑體" pitchFamily="34" charset="-120"/>
                <a:ea typeface="微軟正黑體" pitchFamily="34" charset="-120"/>
              </a:rPr>
              <a:t>年上半年乾旱敏感作物評估</a:t>
            </a:r>
          </a:p>
        </p:txBody>
      </p:sp>
      <p:graphicFrame>
        <p:nvGraphicFramePr>
          <p:cNvPr id="6" name="表格 5"/>
          <p:cNvGraphicFramePr>
            <a:graphicFrameLocks noGrp="1"/>
          </p:cNvGraphicFramePr>
          <p:nvPr>
            <p:extLst>
              <p:ext uri="{D42A27DB-BD31-4B8C-83A1-F6EECF244321}">
                <p14:modId xmlns:p14="http://schemas.microsoft.com/office/powerpoint/2010/main" val="274864328"/>
              </p:ext>
            </p:extLst>
          </p:nvPr>
        </p:nvGraphicFramePr>
        <p:xfrm>
          <a:off x="219622" y="1180665"/>
          <a:ext cx="8681068" cy="5318013"/>
        </p:xfrm>
        <a:graphic>
          <a:graphicData uri="http://schemas.openxmlformats.org/drawingml/2006/table">
            <a:tbl>
              <a:tblPr/>
              <a:tblGrid>
                <a:gridCol w="1080122">
                  <a:extLst>
                    <a:ext uri="{9D8B030D-6E8A-4147-A177-3AD203B41FA5}">
                      <a16:colId xmlns:a16="http://schemas.microsoft.com/office/drawing/2014/main" xmlns="" val="20001"/>
                    </a:ext>
                  </a:extLst>
                </a:gridCol>
                <a:gridCol w="648069">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2"/>
                    </a:ext>
                  </a:extLst>
                </a:gridCol>
                <a:gridCol w="904205">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936104">
                  <a:extLst>
                    <a:ext uri="{9D8B030D-6E8A-4147-A177-3AD203B41FA5}">
                      <a16:colId xmlns:a16="http://schemas.microsoft.com/office/drawing/2014/main" xmlns="" val="20005"/>
                    </a:ext>
                  </a:extLst>
                </a:gridCol>
                <a:gridCol w="864096">
                  <a:extLst>
                    <a:ext uri="{9D8B030D-6E8A-4147-A177-3AD203B41FA5}">
                      <a16:colId xmlns:a16="http://schemas.microsoft.com/office/drawing/2014/main" xmlns="" val="20006"/>
                    </a:ext>
                  </a:extLst>
                </a:gridCol>
                <a:gridCol w="936104">
                  <a:extLst>
                    <a:ext uri="{9D8B030D-6E8A-4147-A177-3AD203B41FA5}">
                      <a16:colId xmlns:a16="http://schemas.microsoft.com/office/drawing/2014/main" xmlns="" val="20008"/>
                    </a:ext>
                  </a:extLst>
                </a:gridCol>
                <a:gridCol w="864096">
                  <a:extLst>
                    <a:ext uri="{9D8B030D-6E8A-4147-A177-3AD203B41FA5}">
                      <a16:colId xmlns:a16="http://schemas.microsoft.com/office/drawing/2014/main" xmlns="" val="20009"/>
                    </a:ext>
                  </a:extLst>
                </a:gridCol>
                <a:gridCol w="720080">
                  <a:extLst>
                    <a:ext uri="{9D8B030D-6E8A-4147-A177-3AD203B41FA5}">
                      <a16:colId xmlns:a16="http://schemas.microsoft.com/office/drawing/2014/main" xmlns="" val="20007"/>
                    </a:ext>
                  </a:extLst>
                </a:gridCol>
              </a:tblGrid>
              <a:tr h="23408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300" b="1" u="none" strike="noStrike" dirty="0">
                          <a:solidFill>
                            <a:schemeClr val="tx1"/>
                          </a:solidFill>
                          <a:effectLst/>
                          <a:latin typeface="微軟正黑體" panose="020B0604030504040204" pitchFamily="34" charset="-120"/>
                          <a:ea typeface="微軟正黑體" panose="020B0604030504040204" pitchFamily="34" charset="-120"/>
                        </a:rPr>
                        <a:t>影響區域</a:t>
                      </a:r>
                      <a:endPar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300" b="1" u="none" strike="noStrike" dirty="0">
                          <a:solidFill>
                            <a:schemeClr val="tx1"/>
                          </a:solidFill>
                          <a:effectLst/>
                          <a:latin typeface="微軟正黑體" panose="020B0604030504040204" pitchFamily="34" charset="-120"/>
                          <a:ea typeface="微軟正黑體" panose="020B0604030504040204" pitchFamily="34" charset="-120"/>
                        </a:rPr>
                        <a:t>作物別</a:t>
                      </a:r>
                      <a:endPar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300" b="1" u="none" strike="noStrike" dirty="0">
                          <a:solidFill>
                            <a:schemeClr val="tx1"/>
                          </a:solidFill>
                          <a:effectLst/>
                          <a:latin typeface="微軟正黑體" panose="020B0604030504040204" pitchFamily="34" charset="-120"/>
                          <a:ea typeface="微軟正黑體" panose="020B0604030504040204" pitchFamily="34" charset="-120"/>
                        </a:rPr>
                        <a:t>面積</a:t>
                      </a:r>
                      <a:r>
                        <a:rPr lang="en-US" altLang="zh-TW" sz="1300" b="1"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300" b="1" u="none" strike="noStrike" dirty="0">
                          <a:solidFill>
                            <a:schemeClr val="tx1"/>
                          </a:solidFill>
                          <a:effectLst/>
                          <a:latin typeface="微軟正黑體" panose="020B0604030504040204" pitchFamily="34" charset="-120"/>
                          <a:ea typeface="微軟正黑體" panose="020B0604030504040204" pitchFamily="34" charset="-120"/>
                        </a:rPr>
                        <a:t>公頃</a:t>
                      </a:r>
                      <a:r>
                        <a:rPr lang="en-US" altLang="zh-TW" sz="1300" b="1" u="none" strike="noStrike" dirty="0">
                          <a:solidFill>
                            <a:schemeClr val="tx1"/>
                          </a:solidFill>
                          <a:effectLst/>
                          <a:latin typeface="微軟正黑體" panose="020B0604030504040204" pitchFamily="34" charset="-120"/>
                          <a:ea typeface="微軟正黑體" panose="020B0604030504040204" pitchFamily="34" charset="-120"/>
                        </a:rPr>
                        <a:t>)</a:t>
                      </a:r>
                      <a:endPar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300" b="1" u="none" strike="noStrike" dirty="0">
                          <a:solidFill>
                            <a:schemeClr val="tx1"/>
                          </a:solidFill>
                          <a:effectLst/>
                          <a:latin typeface="微軟正黑體" panose="020B0604030504040204" pitchFamily="34" charset="-120"/>
                          <a:ea typeface="微軟正黑體" panose="020B0604030504040204" pitchFamily="34" charset="-120"/>
                        </a:rPr>
                        <a:t>占全台比例</a:t>
                      </a:r>
                      <a:endPar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300" b="1" u="none" strike="noStrike" dirty="0">
                          <a:solidFill>
                            <a:schemeClr val="tx1"/>
                          </a:solidFill>
                          <a:effectLst/>
                          <a:latin typeface="微軟正黑體" panose="020B0604030504040204" pitchFamily="34" charset="-120"/>
                          <a:ea typeface="微軟正黑體" panose="020B0604030504040204" pitchFamily="34" charset="-120"/>
                        </a:rPr>
                        <a:t>缺水敏感時期</a:t>
                      </a:r>
                      <a:endPar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300"/>
                        </a:lnSpc>
                      </a:pP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供水情形</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extLst>
                  <a:ext uri="{0D108BD9-81ED-4DB2-BD59-A6C34878D82A}">
                    <a16:rowId xmlns:a16="http://schemas.microsoft.com/office/drawing/2014/main" xmlns="" val="10003"/>
                  </a:ext>
                </a:extLst>
              </a:tr>
              <a:tr h="305788">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300" b="1" i="0" u="none" strike="noStrike" dirty="0">
                        <a:solidFill>
                          <a:srgbClr val="A5002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3">
                        <a:lumMod val="20000"/>
                        <a:lumOff val="80000"/>
                      </a:schemeClr>
                    </a:solidFill>
                  </a:tcPr>
                </a:tc>
                <a:tc vMerge="1">
                  <a:txBody>
                    <a:bodyPr/>
                    <a:lstStyle/>
                    <a:p>
                      <a:pPr algn="ctr" fontAlgn="ctr"/>
                      <a:endParaRPr lang="zh-TW" altLang="en-US" sz="1300" b="1" i="0" u="none" strike="noStrike" dirty="0">
                        <a:solidFill>
                          <a:srgbClr val="A5002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3">
                        <a:lumMod val="20000"/>
                        <a:lumOff val="80000"/>
                      </a:schemeClr>
                    </a:solidFill>
                  </a:tcPr>
                </a:tc>
                <a:tc vMerge="1">
                  <a:txBody>
                    <a:bodyPr/>
                    <a:lstStyle/>
                    <a:p>
                      <a:pPr algn="ctr" fontAlgn="ctr"/>
                      <a:endParaRPr lang="en-US" altLang="zh-TW" sz="1300" b="1" i="0" u="none" strike="noStrike" dirty="0">
                        <a:solidFill>
                          <a:srgbClr val="A5002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3">
                        <a:lumMod val="20000"/>
                        <a:lumOff val="80000"/>
                      </a:schemeClr>
                    </a:solidFill>
                  </a:tcPr>
                </a:tc>
                <a:tc vMerge="1">
                  <a:txBody>
                    <a:bodyPr/>
                    <a:lstStyle/>
                    <a:p>
                      <a:pPr algn="ctr" fontAlgn="ctr"/>
                      <a:endParaRPr lang="zh-TW" altLang="en-US" sz="1300" b="1" i="0" u="none" strike="noStrike" dirty="0">
                        <a:solidFill>
                          <a:srgbClr val="A5002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300"/>
                        </a:lnSpc>
                      </a:pPr>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3</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300"/>
                        </a:lnSpc>
                      </a:pPr>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4</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300"/>
                        </a:lnSpc>
                      </a:pPr>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5</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300"/>
                        </a:lnSpc>
                      </a:pPr>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6</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300"/>
                        </a:lnSpc>
                      </a:pPr>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7</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14C">
                        <a:lumMod val="20000"/>
                        <a:lumOff val="80000"/>
                      </a:srgbClr>
                    </a:solidFill>
                  </a:tcPr>
                </a:tc>
                <a:tc vMerge="1">
                  <a:txBody>
                    <a:bodyPr/>
                    <a:lstStyle/>
                    <a:p>
                      <a:pPr algn="ctr" fontAlgn="b"/>
                      <a:endParaRPr lang="zh-TW" altLang="en-US" sz="12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6656" marR="6656" marT="6656" marB="0" anchor="ctr">
                    <a:solidFill>
                      <a:schemeClr val="accent3">
                        <a:lumMod val="20000"/>
                        <a:lumOff val="80000"/>
                      </a:schemeClr>
                    </a:solidFill>
                  </a:tcPr>
                </a:tc>
                <a:extLst>
                  <a:ext uri="{0D108BD9-81ED-4DB2-BD59-A6C34878D82A}">
                    <a16:rowId xmlns:a16="http://schemas.microsoft.com/office/drawing/2014/main" xmlns="" val="10000"/>
                  </a:ext>
                </a:extLst>
              </a:tr>
              <a:tr h="3067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北部</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u="none" strike="noStrike" dirty="0">
                          <a:solidFill>
                            <a:srgbClr val="0000FF"/>
                          </a:solidFill>
                          <a:effectLst/>
                          <a:latin typeface="微軟正黑體" panose="020B0604030504040204" pitchFamily="34" charset="-120"/>
                          <a:ea typeface="微軟正黑體" panose="020B0604030504040204" pitchFamily="34" charset="-120"/>
                        </a:rPr>
                        <a:t>梨</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1,467</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28%</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小果期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3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小果期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中果期</a:t>
                      </a:r>
                      <a:endParaRPr lang="zh-TW" altLang="en-US" sz="1200" dirty="0"/>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300"/>
                        </a:lnSpc>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中果期</a:t>
                      </a: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大果期</a:t>
                      </a:r>
                      <a:endParaRPr lang="zh-TW" altLang="en-US" sz="1200" b="1" dirty="0">
                        <a:solidFill>
                          <a:srgbClr val="C00000"/>
                        </a:solidFill>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300"/>
                        </a:lnSpc>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大果期</a:t>
                      </a: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採收前</a:t>
                      </a:r>
                      <a:endParaRPr lang="zh-TW" altLang="en-US" sz="1200" b="1" dirty="0">
                        <a:solidFill>
                          <a:srgbClr val="C00000"/>
                        </a:solidFill>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採收期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155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u="none" strike="noStrike" dirty="0">
                          <a:effectLst/>
                          <a:latin typeface="微軟正黑體" panose="020B0604030504040204" pitchFamily="34" charset="-120"/>
                          <a:ea typeface="微軟正黑體" panose="020B0604030504040204" pitchFamily="34" charset="-120"/>
                        </a:rPr>
                        <a:t>臺中</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高海拔</a:t>
                      </a:r>
                      <a:r>
                        <a:rPr lang="en-US" altLang="zh-TW" sz="1200" u="none" strike="noStrike" dirty="0">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1,713</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33%</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萌芽開花期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萌芽開花期</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著果期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155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u="none" strike="noStrike" dirty="0">
                          <a:effectLst/>
                          <a:latin typeface="微軟正黑體" panose="020B0604030504040204" pitchFamily="34" charset="-120"/>
                          <a:ea typeface="微軟正黑體" panose="020B0604030504040204" pitchFamily="34" charset="-120"/>
                        </a:rPr>
                        <a:t>中彰投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高接梨</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1,807</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35%</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開花著果期</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果實發育期</a:t>
                      </a:r>
                      <a:endParaRPr lang="zh-TW" altLang="en-US" sz="1200" dirty="0"/>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採收期</a:t>
                      </a:r>
                      <a:endParaRPr lang="zh-TW" altLang="en-US" sz="1200" b="1" dirty="0">
                        <a:solidFill>
                          <a:srgbClr val="C00000"/>
                        </a:solidFill>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74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u="none" strike="noStrike" dirty="0">
                          <a:effectLst/>
                          <a:latin typeface="微軟正黑體" panose="020B0604030504040204" pitchFamily="34" charset="-120"/>
                          <a:ea typeface="微軟正黑體" panose="020B0604030504040204" pitchFamily="34" charset="-120"/>
                        </a:rPr>
                        <a:t>中彰投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柿</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en-US" altLang="zh-TW" sz="1200" b="0" u="none" strike="noStrike" dirty="0">
                          <a:solidFill>
                            <a:schemeClr val="tx1"/>
                          </a:solidFill>
                          <a:effectLst/>
                          <a:latin typeface="微軟正黑體" panose="020B0604030504040204" pitchFamily="34" charset="-120"/>
                          <a:ea typeface="微軟正黑體" panose="020B0604030504040204" pitchFamily="34" charset="-120"/>
                        </a:rPr>
                        <a:t>3,614</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71%</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萌芽期</a:t>
                      </a:r>
                      <a:endParaRPr lang="en-US" altLang="zh-TW"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3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開花期</a:t>
                      </a:r>
                      <a:endParaRPr lang="zh-TW" altLang="en-US" sz="1200" dirty="0"/>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開花期</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生理落果期</a:t>
                      </a:r>
                      <a:endParaRPr lang="en-US" altLang="zh-TW"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生理落果期</a:t>
                      </a:r>
                      <a:endParaRPr lang="en-US" altLang="zh-TW"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3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生理落果期</a:t>
                      </a:r>
                      <a:endParaRPr lang="zh-TW" altLang="en-US" sz="1200" dirty="0"/>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en-US" altLang="zh-TW"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74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u="none" strike="noStrike" dirty="0">
                          <a:effectLst/>
                          <a:latin typeface="微軟正黑體" panose="020B0604030504040204" pitchFamily="34" charset="-120"/>
                          <a:ea typeface="微軟正黑體" panose="020B0604030504040204" pitchFamily="34" charset="-120"/>
                        </a:rPr>
                        <a:t>中彰投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葡萄</a:t>
                      </a:r>
                      <a:endPar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2,218</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300"/>
                        </a:lnSpc>
                      </a:pPr>
                      <a:r>
                        <a:rPr lang="en-US" altLang="zh-TW" sz="1200" b="0" dirty="0">
                          <a:solidFill>
                            <a:schemeClr val="tx1"/>
                          </a:solidFill>
                          <a:latin typeface="微軟正黑體" panose="020B0604030504040204" pitchFamily="34" charset="-120"/>
                          <a:ea typeface="微軟正黑體" panose="020B0604030504040204" pitchFamily="34" charset="-120"/>
                        </a:rPr>
                        <a:t>82%</a:t>
                      </a:r>
                      <a:endParaRPr lang="zh-TW" altLang="en-US" sz="1200" b="0" dirty="0">
                        <a:solidFill>
                          <a:schemeClr val="tx1"/>
                        </a:solidFill>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開花期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開花著果期</a:t>
                      </a: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生理落果期</a:t>
                      </a:r>
                      <a:endPar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採收期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en-US" altLang="zh-TW"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74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u="none" strike="noStrike" dirty="0">
                          <a:effectLst/>
                          <a:latin typeface="微軟正黑體" panose="020B0604030504040204" pitchFamily="34" charset="-120"/>
                          <a:ea typeface="微軟正黑體" panose="020B0604030504040204" pitchFamily="34" charset="-120"/>
                        </a:rPr>
                        <a:t>臺中</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高海拔</a:t>
                      </a:r>
                      <a:r>
                        <a:rPr lang="en-US" altLang="zh-TW" sz="1200" u="none" strike="noStrike" dirty="0">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桃</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455</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300"/>
                        </a:lnSpc>
                      </a:pPr>
                      <a:r>
                        <a:rPr lang="en-US" altLang="zh-TW" sz="1200" b="0" dirty="0">
                          <a:solidFill>
                            <a:schemeClr val="tx1"/>
                          </a:solidFill>
                          <a:latin typeface="微軟正黑體" panose="020B0604030504040204" pitchFamily="34" charset="-120"/>
                          <a:ea typeface="微軟正黑體" panose="020B0604030504040204" pitchFamily="34" charset="-120"/>
                        </a:rPr>
                        <a:t>22%</a:t>
                      </a:r>
                      <a:endParaRPr lang="zh-TW" altLang="en-US" sz="1200" b="0" dirty="0">
                        <a:solidFill>
                          <a:schemeClr val="tx1"/>
                        </a:solidFill>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萌芽開花期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萌芽開花期</a:t>
                      </a: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生理落果期</a:t>
                      </a:r>
                      <a:endPar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採收期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en-US" altLang="zh-TW"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74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u="none" strike="noStrike" dirty="0">
                          <a:effectLst/>
                          <a:latin typeface="微軟正黑體" panose="020B0604030504040204" pitchFamily="34" charset="-120"/>
                          <a:ea typeface="微軟正黑體" panose="020B0604030504040204" pitchFamily="34" charset="-120"/>
                        </a:rPr>
                        <a:t>中投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867</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300"/>
                        </a:lnSpc>
                      </a:pPr>
                      <a:r>
                        <a:rPr lang="en-US" altLang="zh-TW" sz="1200" b="0" dirty="0">
                          <a:solidFill>
                            <a:schemeClr val="tx1"/>
                          </a:solidFill>
                          <a:latin typeface="微軟正黑體" panose="020B0604030504040204" pitchFamily="34" charset="-120"/>
                          <a:ea typeface="微軟正黑體" panose="020B0604030504040204" pitchFamily="34" charset="-120"/>
                        </a:rPr>
                        <a:t>42%</a:t>
                      </a:r>
                      <a:endParaRPr lang="zh-TW" altLang="en-US" sz="1200" b="0" dirty="0">
                        <a:solidFill>
                          <a:schemeClr val="tx1"/>
                        </a:solidFill>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開花及生理落果實</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果實發育後期及採收期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en-US" altLang="zh-TW"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723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u="none" strike="noStrike" dirty="0">
                          <a:effectLst/>
                          <a:latin typeface="微軟正黑體" panose="020B0604030504040204" pitchFamily="34" charset="-120"/>
                          <a:ea typeface="微軟正黑體" panose="020B0604030504040204" pitchFamily="34" charset="-120"/>
                        </a:rPr>
                        <a:t>中彰投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u="none" strike="noStrike" dirty="0">
                          <a:solidFill>
                            <a:srgbClr val="0000FF"/>
                          </a:solidFill>
                          <a:effectLst/>
                          <a:latin typeface="微軟正黑體" panose="020B0604030504040204" pitchFamily="34" charset="-120"/>
                          <a:ea typeface="微軟正黑體" panose="020B0604030504040204" pitchFamily="34" charset="-120"/>
                        </a:rPr>
                        <a:t>柑</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桔</a:t>
                      </a:r>
                      <a:r>
                        <a:rPr lang="zh-TW" altLang="en-US" sz="1200" b="1" u="none" strike="noStrike" dirty="0">
                          <a:solidFill>
                            <a:srgbClr val="0000FF"/>
                          </a:solidFill>
                          <a:effectLst/>
                          <a:latin typeface="微軟正黑體" panose="020B0604030504040204" pitchFamily="34" charset="-120"/>
                          <a:ea typeface="微軟正黑體" panose="020B0604030504040204" pitchFamily="34" charset="-120"/>
                        </a:rPr>
                        <a:t>類</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3,618</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18%</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開花著果期</a:t>
                      </a:r>
                      <a:endParaRPr lang="zh-TW" altLang="en-US"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3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開花著果期</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生理落果期</a:t>
                      </a:r>
                      <a:endParaRPr lang="zh-TW" altLang="en-US" sz="1200" dirty="0"/>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果實生長期</a:t>
                      </a:r>
                      <a:endParaRPr lang="zh-TW" altLang="en-US" sz="1200" dirty="0"/>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果實生長期</a:t>
                      </a:r>
                      <a:endParaRPr lang="zh-TW" altLang="en-US" sz="1200" dirty="0"/>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果實生長期</a:t>
                      </a:r>
                      <a:endParaRPr lang="zh-TW" altLang="en-US" sz="1200" dirty="0"/>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zh-TW" altLang="en-US" sz="1200" b="1" i="0" u="none" strike="noStrike" dirty="0">
                        <a:solidFill>
                          <a:schemeClr val="accent2">
                            <a:lumMod val="75000"/>
                          </a:schemeClr>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723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u="none" strike="noStrike" dirty="0">
                          <a:effectLst/>
                          <a:latin typeface="微軟正黑體" panose="020B0604030504040204" pitchFamily="34" charset="-120"/>
                          <a:ea typeface="微軟正黑體" panose="020B0604030504040204" pitchFamily="34" charset="-120"/>
                        </a:rPr>
                        <a:t>南投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百香果</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673</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83%</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新梢生長期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300"/>
                        </a:lnSpc>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新梢生長期</a:t>
                      </a:r>
                      <a:endParaRPr lang="zh-TW" altLang="en-US" sz="1200" b="1" dirty="0">
                        <a:solidFill>
                          <a:srgbClr val="C00000"/>
                        </a:solidFill>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開花著果期</a:t>
                      </a:r>
                      <a:endParaRPr lang="zh-TW" altLang="en-US" sz="1200" b="1" dirty="0">
                        <a:solidFill>
                          <a:srgbClr val="C00000"/>
                        </a:solidFill>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開花著果</a:t>
                      </a: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開花著果</a:t>
                      </a: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果實發育期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zh-TW" altLang="en-US" sz="1200" b="1" i="0" u="none" strike="noStrike" dirty="0">
                        <a:solidFill>
                          <a:schemeClr val="accent2">
                            <a:lumMod val="75000"/>
                          </a:schemeClr>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74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u="none" strike="noStrike" dirty="0">
                          <a:effectLst/>
                          <a:latin typeface="微軟正黑體" panose="020B0604030504040204" pitchFamily="34" charset="-120"/>
                          <a:ea typeface="微軟正黑體" panose="020B0604030504040204" pitchFamily="34" charset="-120"/>
                        </a:rPr>
                        <a:t>中彰投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u="none" strike="noStrike" dirty="0">
                          <a:solidFill>
                            <a:srgbClr val="0000FF"/>
                          </a:solidFill>
                          <a:effectLst/>
                          <a:latin typeface="微軟正黑體" panose="020B0604030504040204" pitchFamily="34" charset="-120"/>
                          <a:ea typeface="微軟正黑體" panose="020B0604030504040204" pitchFamily="34" charset="-120"/>
                        </a:rPr>
                        <a:t>竹筍</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3,675</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13%</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u="none" strike="noStrike" dirty="0">
                          <a:solidFill>
                            <a:schemeClr val="tx1"/>
                          </a:solidFill>
                          <a:effectLst/>
                          <a:latin typeface="微軟正黑體" panose="020B0604030504040204" pitchFamily="34" charset="-120"/>
                          <a:ea typeface="微軟正黑體" panose="020B0604030504040204" pitchFamily="34" charset="-120"/>
                        </a:rPr>
                        <a:t>發筍期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0" u="none" strike="noStrike" dirty="0">
                          <a:solidFill>
                            <a:schemeClr val="tx1"/>
                          </a:solidFill>
                          <a:effectLst/>
                          <a:latin typeface="微軟正黑體" panose="020B0604030504040204" pitchFamily="34" charset="-120"/>
                          <a:ea typeface="微軟正黑體" panose="020B0604030504040204" pitchFamily="34" charset="-120"/>
                        </a:rPr>
                        <a:t>發筍期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u="none" strike="noStrike" dirty="0">
                          <a:solidFill>
                            <a:schemeClr val="tx1"/>
                          </a:solidFill>
                          <a:effectLst/>
                          <a:latin typeface="微軟正黑體" panose="020B0604030504040204" pitchFamily="34" charset="-120"/>
                          <a:ea typeface="微軟正黑體" panose="020B0604030504040204" pitchFamily="34" charset="-120"/>
                        </a:rPr>
                        <a:t>發筍期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u="none" strike="noStrike" dirty="0">
                          <a:solidFill>
                            <a:schemeClr val="tx1"/>
                          </a:solidFill>
                          <a:effectLst/>
                          <a:latin typeface="微軟正黑體" panose="020B0604030504040204" pitchFamily="34" charset="-120"/>
                          <a:ea typeface="微軟正黑體" panose="020B0604030504040204" pitchFamily="34" charset="-120"/>
                        </a:rPr>
                        <a:t>發筍期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0" u="none" strike="noStrike" dirty="0">
                          <a:solidFill>
                            <a:schemeClr val="tx1"/>
                          </a:solidFill>
                          <a:effectLst/>
                          <a:latin typeface="微軟正黑體" panose="020B0604030504040204" pitchFamily="34" charset="-120"/>
                          <a:ea typeface="微軟正黑體" panose="020B0604030504040204" pitchFamily="34" charset="-120"/>
                        </a:rPr>
                        <a:t>發筍期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lnSpc>
                          <a:spcPts val="1300"/>
                        </a:lnSpc>
                      </a:pP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274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北部</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草莓</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451</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92%</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採收期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採收期</a:t>
                      </a:r>
                      <a:endPar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育苗期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育苗期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育苗期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lnSpc>
                          <a:spcPts val="1300"/>
                        </a:lnSpc>
                      </a:pP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74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北部</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西瓜</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530</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10%</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種植初期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種植初期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生育初期</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生育初期</a:t>
                      </a: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開花期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果實肥大期</a:t>
                      </a:r>
                      <a:endPar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採收期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lnSpc>
                          <a:spcPts val="1300"/>
                        </a:lnSpc>
                      </a:pP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7"/>
                  </a:ext>
                </a:extLst>
              </a:tr>
              <a:tr h="27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苗栗</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zh-TW" altLang="en-US" sz="1200" b="1" u="none" strike="noStrike" dirty="0">
                          <a:solidFill>
                            <a:srgbClr val="0000FF"/>
                          </a:solidFill>
                          <a:effectLst/>
                          <a:latin typeface="微軟正黑體" panose="020B0604030504040204" pitchFamily="34" charset="-120"/>
                          <a:ea typeface="微軟正黑體" panose="020B0604030504040204" pitchFamily="34" charset="-120"/>
                        </a:rPr>
                        <a:t>茶</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300</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u="none" strike="noStrike" dirty="0">
                          <a:solidFill>
                            <a:schemeClr val="tx1"/>
                          </a:solidFill>
                          <a:effectLst/>
                          <a:latin typeface="微軟正黑體" panose="020B0604030504040204" pitchFamily="34" charset="-120"/>
                          <a:ea typeface="微軟正黑體" panose="020B0604030504040204" pitchFamily="34" charset="-120"/>
                        </a:rPr>
                        <a:t>3%</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1" u="none" strike="noStrike" dirty="0">
                          <a:solidFill>
                            <a:srgbClr val="C00000"/>
                          </a:solidFill>
                          <a:effectLst/>
                          <a:latin typeface="微軟正黑體" panose="020B0604030504040204" pitchFamily="34" charset="-120"/>
                          <a:ea typeface="微軟正黑體" panose="020B0604030504040204" pitchFamily="34" charset="-120"/>
                        </a:rPr>
                        <a:t>春茶萌芽</a:t>
                      </a:r>
                      <a:r>
                        <a:rPr lang="en-US" altLang="zh-TW" sz="1200" b="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u="none" strike="noStrike" dirty="0">
                          <a:solidFill>
                            <a:schemeClr val="tx1"/>
                          </a:solidFill>
                          <a:effectLst/>
                          <a:latin typeface="微軟正黑體" panose="020B0604030504040204" pitchFamily="34" charset="-120"/>
                          <a:ea typeface="微軟正黑體" panose="020B0604030504040204" pitchFamily="34" charset="-120"/>
                        </a:rPr>
                        <a:t>生育期</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春茶採收期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u="none" strike="noStrike" dirty="0">
                          <a:solidFill>
                            <a:schemeClr val="tx1"/>
                          </a:solidFill>
                          <a:effectLst/>
                          <a:latin typeface="微軟正黑體" panose="020B0604030504040204" pitchFamily="34" charset="-120"/>
                          <a:ea typeface="微軟正黑體" panose="020B0604030504040204" pitchFamily="34" charset="-120"/>
                        </a:rPr>
                        <a:t>夏茶萌芽</a:t>
                      </a:r>
                      <a:r>
                        <a:rPr lang="en-US" altLang="zh-TW" sz="1200" b="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u="none" strike="noStrike" dirty="0">
                          <a:solidFill>
                            <a:schemeClr val="tx1"/>
                          </a:solidFill>
                          <a:effectLst/>
                          <a:latin typeface="微軟正黑體" panose="020B0604030504040204" pitchFamily="34" charset="-120"/>
                          <a:ea typeface="微軟正黑體" panose="020B0604030504040204" pitchFamily="34" charset="-120"/>
                        </a:rPr>
                        <a:t>生育期</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3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夏茶採收期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zh-TW" altLang="en-US" sz="1200" b="0" dirty="0">
                          <a:solidFill>
                            <a:schemeClr val="tx1"/>
                          </a:solidFill>
                          <a:latin typeface="微軟正黑體" panose="020B0604030504040204" pitchFamily="34" charset="-120"/>
                          <a:ea typeface="微軟正黑體" panose="020B0604030504040204" pitchFamily="34" charset="-120"/>
                        </a:rPr>
                        <a:t>第二次夏茶</a:t>
                      </a:r>
                      <a:r>
                        <a:rPr lang="zh-TW" altLang="en-US" sz="1200" b="0" u="none" strike="noStrike" dirty="0">
                          <a:solidFill>
                            <a:schemeClr val="tx1"/>
                          </a:solidFill>
                          <a:effectLst/>
                          <a:latin typeface="微軟正黑體" panose="020B0604030504040204" pitchFamily="34" charset="-120"/>
                          <a:ea typeface="微軟正黑體" panose="020B0604030504040204" pitchFamily="34" charset="-120"/>
                        </a:rPr>
                        <a:t>夏茶萌芽</a:t>
                      </a:r>
                      <a:r>
                        <a:rPr lang="en-US" altLang="zh-TW" sz="1200" b="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u="none" strike="noStrike" dirty="0">
                          <a:solidFill>
                            <a:schemeClr val="tx1"/>
                          </a:solidFill>
                          <a:effectLst/>
                          <a:latin typeface="微軟正黑體" panose="020B0604030504040204" pitchFamily="34" charset="-120"/>
                          <a:ea typeface="微軟正黑體" panose="020B0604030504040204" pitchFamily="34" charset="-120"/>
                        </a:rPr>
                        <a:t>生育期</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r h="27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ts val="1300"/>
                        </a:lnSpc>
                      </a:pPr>
                      <a:r>
                        <a:rPr lang="zh-TW" altLang="en-US" sz="1200" b="0" u="none" strike="noStrike" kern="1200" dirty="0">
                          <a:solidFill>
                            <a:schemeClr val="tx1"/>
                          </a:solidFill>
                          <a:effectLst/>
                          <a:latin typeface="微軟正黑體" panose="020B0604030504040204" pitchFamily="34" charset="-120"/>
                          <a:ea typeface="微軟正黑體" panose="020B0604030504040204" pitchFamily="34" charset="-120"/>
                          <a:cs typeface="+mn-cs"/>
                        </a:rPr>
                        <a:t>南投中低海拔</a:t>
                      </a:r>
                      <a:endParaRPr lang="en-US" altLang="zh-TW" sz="1200" b="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marL="0" algn="ctr" defTabSz="914400" rtl="0" eaLnBrk="1" fontAlgn="ctr" latinLnBrk="0" hangingPunct="1"/>
                      <a:endParaRPr lang="zh-TW" altLang="en-US" sz="1300" b="0" u="none" strike="noStrike" kern="1200" dirty="0">
                        <a:solidFill>
                          <a:srgbClr val="C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700</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6%</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endParaRPr lang="zh-TW" altLang="en-US" sz="13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tc>
                <a:tc vMerge="1">
                  <a:txBody>
                    <a:bodyPr/>
                    <a:lstStyle/>
                    <a:p>
                      <a:endParaRPr lang="zh-TW" altLang="en-US" dirty="0"/>
                    </a:p>
                  </a:txBody>
                  <a:tcPr marL="9525" marR="9525" marT="9525" marB="0" anchor="ctr"/>
                </a:tc>
                <a:tc vMerge="1">
                  <a:txBody>
                    <a:bodyPr/>
                    <a:lstStyle/>
                    <a:p>
                      <a:pPr algn="ctr" fontAlgn="ctr"/>
                      <a:endParaRPr lang="zh-TW" altLang="en-US" sz="13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tc>
                <a:tc vMerge="1">
                  <a:txBody>
                    <a:bodyPr/>
                    <a:lstStyle/>
                    <a:p>
                      <a:pPr algn="ctr" fontAlgn="ctr"/>
                      <a:endParaRPr lang="zh-TW" altLang="en-US" sz="13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tc>
                <a:tc vMerge="1">
                  <a:txBody>
                    <a:bodyPr/>
                    <a:lstStyle/>
                    <a:p>
                      <a:endParaRPr lang="zh-TW" altLang="en-US" dirty="0"/>
                    </a:p>
                  </a:txBody>
                  <a:tcPr marL="9525" marR="9525" marT="9525" marB="0" anchor="ctr"/>
                </a:tc>
                <a:tc vMerge="1">
                  <a:txBody>
                    <a:bodyPr/>
                    <a:lstStyle/>
                    <a:p>
                      <a:pPr algn="ctr"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xmlns="" val="10019"/>
                  </a:ext>
                </a:extLst>
              </a:tr>
              <a:tr h="28908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zh-TW" altLang="en-US" sz="1200" b="1" u="none" strike="noStrike" dirty="0">
                          <a:solidFill>
                            <a:srgbClr val="FF0000"/>
                          </a:solidFill>
                          <a:effectLst/>
                          <a:latin typeface="微軟正黑體" panose="020B0604030504040204" pitchFamily="34" charset="-120"/>
                          <a:ea typeface="微軟正黑體" panose="020B0604030504040204" pitchFamily="34" charset="-120"/>
                        </a:rPr>
                        <a:t>合計</a:t>
                      </a:r>
                      <a:endParaRPr lang="zh-TW" altLang="en-US" sz="12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fontAlgn="b"/>
                      <a:endParaRPr lang="zh-TW" altLang="en-US" sz="14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1" i="0" u="none" strike="noStrike" dirty="0">
                          <a:solidFill>
                            <a:srgbClr val="FF0000"/>
                          </a:solidFill>
                          <a:effectLst/>
                          <a:latin typeface="微軟正黑體" panose="020B0604030504040204" pitchFamily="34" charset="-120"/>
                          <a:ea typeface="微軟正黑體" panose="020B0604030504040204" pitchFamily="34" charset="-120"/>
                        </a:rPr>
                        <a:t>22,088</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bl>
          </a:graphicData>
        </a:graphic>
      </p:graphicFrame>
      <p:sp>
        <p:nvSpPr>
          <p:cNvPr id="7" name="矩形 6"/>
          <p:cNvSpPr/>
          <p:nvPr/>
        </p:nvSpPr>
        <p:spPr>
          <a:xfrm>
            <a:off x="1102579" y="728214"/>
            <a:ext cx="6781793" cy="461665"/>
          </a:xfrm>
          <a:prstGeom prst="rect">
            <a:avLst/>
          </a:prstGeom>
        </p:spPr>
        <p:txBody>
          <a:bodyPr wrap="square">
            <a:spAutoFit/>
          </a:bodyPr>
          <a:lstStyle/>
          <a:p>
            <a:pPr marL="285750" indent="-285750" algn="ctr" eaLnBrk="1" fontAlgn="auto" hangingPunct="1">
              <a:spcBef>
                <a:spcPts val="0"/>
              </a:spcBef>
              <a:spcAft>
                <a:spcPts val="0"/>
              </a:spcAft>
              <a:buFont typeface="Wingdings" panose="05000000000000000000" pitchFamily="2" charset="2"/>
              <a:buChar char="Ø"/>
            </a:pPr>
            <a:r>
              <a:rPr kumimoji="0" lang="zh-TW" altLang="en-US" sz="2400" b="1" dirty="0">
                <a:solidFill>
                  <a:srgbClr val="FF0000"/>
                </a:solidFill>
                <a:latin typeface="微軟正黑體" panose="020B0604030504040204" pitchFamily="34" charset="-120"/>
                <a:ea typeface="微軟正黑體" panose="020B0604030504040204" pitchFamily="34" charset="-120"/>
              </a:rPr>
              <a:t>高度敏感</a:t>
            </a:r>
            <a:r>
              <a:rPr kumimoji="0" lang="zh-TW" altLang="en-US" b="1" dirty="0">
                <a:solidFill>
                  <a:srgbClr val="0000FF"/>
                </a:solidFill>
                <a:latin typeface="微軟正黑體" panose="020B0604030504040204" pitchFamily="34" charset="-120"/>
                <a:ea typeface="微軟正黑體" panose="020B0604030504040204" pitchFamily="34" charset="-120"/>
              </a:rPr>
              <a:t>作物品項，依影響區域統計，</a:t>
            </a:r>
            <a:r>
              <a:rPr kumimoji="0" lang="zh-TW" altLang="en-US" sz="2000" b="1" dirty="0">
                <a:solidFill>
                  <a:srgbClr val="C00000"/>
                </a:solidFill>
                <a:latin typeface="微軟正黑體" panose="020B0604030504040204" pitchFamily="34" charset="-120"/>
                <a:ea typeface="微軟正黑體" panose="020B0604030504040204" pitchFamily="34" charset="-120"/>
              </a:rPr>
              <a:t>共計</a:t>
            </a:r>
            <a:r>
              <a:rPr kumimoji="0" lang="en-US" altLang="zh-TW" sz="2000" b="1" dirty="0">
                <a:solidFill>
                  <a:srgbClr val="C00000"/>
                </a:solidFill>
                <a:latin typeface="微軟正黑體" panose="020B0604030504040204" pitchFamily="34" charset="-120"/>
                <a:ea typeface="微軟正黑體" panose="020B0604030504040204" pitchFamily="34" charset="-120"/>
              </a:rPr>
              <a:t>11</a:t>
            </a:r>
            <a:r>
              <a:rPr kumimoji="0" lang="zh-TW" altLang="en-US" sz="2000" b="1" dirty="0">
                <a:solidFill>
                  <a:srgbClr val="C00000"/>
                </a:solidFill>
                <a:latin typeface="微軟正黑體" panose="020B0604030504040204" pitchFamily="34" charset="-120"/>
                <a:ea typeface="微軟正黑體" panose="020B0604030504040204" pitchFamily="34" charset="-120"/>
              </a:rPr>
              <a:t>項</a:t>
            </a:r>
          </a:p>
        </p:txBody>
      </p:sp>
      <p:sp>
        <p:nvSpPr>
          <p:cNvPr id="9" name="流程圖: 接點 8"/>
          <p:cNvSpPr/>
          <p:nvPr/>
        </p:nvSpPr>
        <p:spPr>
          <a:xfrm>
            <a:off x="457200" y="6567206"/>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Calibri"/>
              <a:ea typeface="新細明體"/>
              <a:cs typeface="+mn-cs"/>
            </a:endParaRPr>
          </a:p>
        </p:txBody>
      </p:sp>
      <p:sp>
        <p:nvSpPr>
          <p:cNvPr id="10" name="文字方塊 9"/>
          <p:cNvSpPr txBox="1"/>
          <p:nvPr/>
        </p:nvSpPr>
        <p:spPr>
          <a:xfrm>
            <a:off x="661527" y="6502079"/>
            <a:ext cx="1174146" cy="307777"/>
          </a:xfrm>
          <a:prstGeom prst="rect">
            <a:avLst/>
          </a:prstGeom>
          <a:noFill/>
        </p:spPr>
        <p:txBody>
          <a:bodyPr wrap="square" rtlCol="0">
            <a:spAutoFit/>
          </a:bodyPr>
          <a:lstStyle/>
          <a:p>
            <a:pPr eaLnBrk="1" fontAlgn="auto" hangingPunct="1">
              <a:spcBef>
                <a:spcPts val="0"/>
              </a:spcBef>
              <a:spcAft>
                <a:spcPts val="0"/>
              </a:spcAft>
            </a:pPr>
            <a:r>
              <a:rPr kumimoji="0" lang="zh-TW" altLang="en-US" sz="1400" dirty="0">
                <a:solidFill>
                  <a:prstClr val="black"/>
                </a:solidFill>
                <a:latin typeface="微軟正黑體" panose="020B0604030504040204" pitchFamily="34" charset="-120"/>
                <a:ea typeface="微軟正黑體" panose="020B0604030504040204" pitchFamily="34" charset="-120"/>
              </a:rPr>
              <a:t>嚴重缺水</a:t>
            </a:r>
          </a:p>
        </p:txBody>
      </p:sp>
      <p:sp>
        <p:nvSpPr>
          <p:cNvPr id="11" name="流程圖: 接點 10"/>
          <p:cNvSpPr/>
          <p:nvPr/>
        </p:nvSpPr>
        <p:spPr>
          <a:xfrm>
            <a:off x="8450376" y="1781478"/>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2" name="流程圖: 接點 11"/>
          <p:cNvSpPr/>
          <p:nvPr/>
        </p:nvSpPr>
        <p:spPr>
          <a:xfrm>
            <a:off x="8450376" y="2116993"/>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3" name="流程圖: 接點 12"/>
          <p:cNvSpPr/>
          <p:nvPr/>
        </p:nvSpPr>
        <p:spPr>
          <a:xfrm>
            <a:off x="8450374" y="2809526"/>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4" name="流程圖: 接點 13"/>
          <p:cNvSpPr/>
          <p:nvPr/>
        </p:nvSpPr>
        <p:spPr>
          <a:xfrm>
            <a:off x="8450374" y="3482126"/>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5" name="流程圖: 接點 14"/>
          <p:cNvSpPr/>
          <p:nvPr/>
        </p:nvSpPr>
        <p:spPr>
          <a:xfrm>
            <a:off x="8454486" y="3146466"/>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6" name="流程圖: 接點 15"/>
          <p:cNvSpPr/>
          <p:nvPr/>
        </p:nvSpPr>
        <p:spPr>
          <a:xfrm>
            <a:off x="8454486" y="4807793"/>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7" name="流程圖: 接點 16"/>
          <p:cNvSpPr/>
          <p:nvPr/>
        </p:nvSpPr>
        <p:spPr>
          <a:xfrm>
            <a:off x="8454486" y="3817414"/>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8" name="流程圖: 接點 17"/>
          <p:cNvSpPr/>
          <p:nvPr/>
        </p:nvSpPr>
        <p:spPr>
          <a:xfrm>
            <a:off x="8450368" y="4509128"/>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9" name="流程圖: 接點 18"/>
          <p:cNvSpPr/>
          <p:nvPr/>
        </p:nvSpPr>
        <p:spPr>
          <a:xfrm>
            <a:off x="8454486" y="5085192"/>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20" name="流程圖: 接點 19"/>
          <p:cNvSpPr/>
          <p:nvPr/>
        </p:nvSpPr>
        <p:spPr>
          <a:xfrm>
            <a:off x="8450373" y="4158536"/>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pic>
        <p:nvPicPr>
          <p:cNvPr id="21" name="圖片 20"/>
          <p:cNvPicPr>
            <a:picLocks noChangeAspect="1"/>
          </p:cNvPicPr>
          <p:nvPr/>
        </p:nvPicPr>
        <p:blipFill>
          <a:blip r:embed="rId3"/>
          <a:stretch>
            <a:fillRect/>
          </a:stretch>
        </p:blipFill>
        <p:spPr>
          <a:xfrm>
            <a:off x="8450376" y="2469045"/>
            <a:ext cx="213378" cy="207282"/>
          </a:xfrm>
          <a:prstGeom prst="rect">
            <a:avLst/>
          </a:prstGeom>
        </p:spPr>
      </p:pic>
      <p:sp>
        <p:nvSpPr>
          <p:cNvPr id="22" name="流程圖: 接點 21"/>
          <p:cNvSpPr/>
          <p:nvPr/>
        </p:nvSpPr>
        <p:spPr>
          <a:xfrm>
            <a:off x="8454486" y="5392728"/>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23" name="流程圖: 接點 22"/>
          <p:cNvSpPr/>
          <p:nvPr/>
        </p:nvSpPr>
        <p:spPr>
          <a:xfrm>
            <a:off x="8454486" y="5840671"/>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24" name="文字方塊 23"/>
          <p:cNvSpPr txBox="1"/>
          <p:nvPr/>
        </p:nvSpPr>
        <p:spPr>
          <a:xfrm>
            <a:off x="1691680" y="6522494"/>
            <a:ext cx="2520280" cy="307777"/>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0" lang="zh-TW" altLang="en-US" sz="1400" b="1" dirty="0">
                <a:solidFill>
                  <a:srgbClr val="C00000"/>
                </a:solidFill>
                <a:latin typeface="微軟正黑體" panose="020B0604030504040204" pitchFamily="34" charset="-120"/>
                <a:ea typeface="微軟正黑體" panose="020B0604030504040204" pitchFamily="34" charset="-120"/>
              </a:rPr>
              <a:t>紅字</a:t>
            </a:r>
            <a:r>
              <a:rPr kumimoji="0" lang="zh-TW" altLang="en-US" sz="1400" dirty="0">
                <a:solidFill>
                  <a:prstClr val="black"/>
                </a:solidFill>
                <a:latin typeface="微軟正黑體" panose="020B0604030504040204" pitchFamily="34" charset="-120"/>
                <a:ea typeface="微軟正黑體" panose="020B0604030504040204" pitchFamily="34" charset="-120"/>
              </a:rPr>
              <a:t>標示為關鍵月份</a:t>
            </a:r>
          </a:p>
        </p:txBody>
      </p:sp>
    </p:spTree>
    <p:extLst>
      <p:ext uri="{BB962C8B-B14F-4D97-AF65-F5344CB8AC3E}">
        <p14:creationId xmlns:p14="http://schemas.microsoft.com/office/powerpoint/2010/main" val="641895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01409" y="6444058"/>
            <a:ext cx="2057400" cy="365125"/>
          </a:xfrm>
        </p:spPr>
        <p:txBody>
          <a:bodyPr/>
          <a:lstStyle/>
          <a:p>
            <a:pPr>
              <a:defRPr/>
            </a:pPr>
            <a:fld id="{8E227029-EB7E-4B68-B2DF-0A764ACA71FF}" type="slidenum">
              <a:rPr lang="zh-TW" altLang="en-US" smtClean="0"/>
              <a:pPr>
                <a:defRPr/>
              </a:pPr>
              <a:t>13</a:t>
            </a:fld>
            <a:endParaRPr lang="zh-TW" alt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0696"/>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61957" y="-27384"/>
            <a:ext cx="8630523" cy="646331"/>
          </a:xfrm>
          <a:prstGeom prst="rect">
            <a:avLst/>
          </a:prstGeom>
        </p:spPr>
        <p:txBody>
          <a:bodyPr wrap="square">
            <a:spAutoFit/>
          </a:bodyPr>
          <a:lstStyle/>
          <a:p>
            <a:pPr algn="ctr" eaLnBrk="1" fontAlgn="auto" hangingPunct="1">
              <a:spcBef>
                <a:spcPts val="0"/>
              </a:spcBef>
              <a:spcAft>
                <a:spcPts val="0"/>
              </a:spcAft>
            </a:pPr>
            <a:r>
              <a:rPr kumimoji="0" lang="en-US" altLang="zh-TW" sz="3600" b="1" dirty="0">
                <a:solidFill>
                  <a:srgbClr val="002060"/>
                </a:solidFill>
                <a:latin typeface="微軟正黑體" pitchFamily="34" charset="-120"/>
                <a:ea typeface="微軟正黑體" pitchFamily="34" charset="-120"/>
              </a:rPr>
              <a:t>110</a:t>
            </a:r>
            <a:r>
              <a:rPr kumimoji="0" lang="zh-TW" altLang="en-US" sz="3600" b="1" dirty="0">
                <a:solidFill>
                  <a:srgbClr val="002060"/>
                </a:solidFill>
                <a:latin typeface="微軟正黑體" pitchFamily="34" charset="-120"/>
                <a:ea typeface="微軟正黑體" pitchFamily="34" charset="-120"/>
              </a:rPr>
              <a:t>年上半年乾旱敏感作物評估</a:t>
            </a:r>
          </a:p>
        </p:txBody>
      </p:sp>
      <p:sp>
        <p:nvSpPr>
          <p:cNvPr id="6" name="矩形 5"/>
          <p:cNvSpPr/>
          <p:nvPr/>
        </p:nvSpPr>
        <p:spPr>
          <a:xfrm>
            <a:off x="1220324" y="659881"/>
            <a:ext cx="6709785" cy="523220"/>
          </a:xfrm>
          <a:prstGeom prst="rect">
            <a:avLst/>
          </a:prstGeom>
        </p:spPr>
        <p:txBody>
          <a:bodyPr wrap="square">
            <a:spAutoFit/>
          </a:bodyPr>
          <a:lstStyle/>
          <a:p>
            <a:pPr marL="285750" indent="-285750" algn="ctr" eaLnBrk="1" fontAlgn="auto" hangingPunct="1">
              <a:spcBef>
                <a:spcPts val="0"/>
              </a:spcBef>
              <a:spcAft>
                <a:spcPts val="0"/>
              </a:spcAft>
              <a:buFont typeface="Wingdings" panose="05000000000000000000" pitchFamily="2" charset="2"/>
              <a:buChar char="Ø"/>
            </a:pPr>
            <a:r>
              <a:rPr kumimoji="0" lang="zh-TW" altLang="en-US" sz="2800" b="1" dirty="0">
                <a:solidFill>
                  <a:srgbClr val="FF0000"/>
                </a:solidFill>
                <a:latin typeface="微軟正黑體" panose="020B0604030504040204" pitchFamily="34" charset="-120"/>
                <a:ea typeface="微軟正黑體" panose="020B0604030504040204" pitchFamily="34" charset="-120"/>
              </a:rPr>
              <a:t>中度敏感</a:t>
            </a:r>
            <a:r>
              <a:rPr kumimoji="0" lang="zh-TW" altLang="en-US" sz="2000" b="1" dirty="0">
                <a:solidFill>
                  <a:srgbClr val="0000FF"/>
                </a:solidFill>
                <a:latin typeface="微軟正黑體" panose="020B0604030504040204" pitchFamily="34" charset="-120"/>
                <a:ea typeface="微軟正黑體" panose="020B0604030504040204" pitchFamily="34" charset="-120"/>
              </a:rPr>
              <a:t>作物品項、依影響區域統計，</a:t>
            </a:r>
            <a:r>
              <a:rPr kumimoji="0" lang="zh-TW" altLang="en-US" sz="2400" b="1" dirty="0">
                <a:solidFill>
                  <a:srgbClr val="C00000"/>
                </a:solidFill>
                <a:latin typeface="微軟正黑體" panose="020B0604030504040204" pitchFamily="34" charset="-120"/>
                <a:ea typeface="微軟正黑體" panose="020B0604030504040204" pitchFamily="34" charset="-120"/>
              </a:rPr>
              <a:t>共計</a:t>
            </a:r>
            <a:r>
              <a:rPr kumimoji="0" lang="en-US" altLang="zh-TW" sz="2400" b="1" dirty="0">
                <a:solidFill>
                  <a:srgbClr val="C00000"/>
                </a:solidFill>
                <a:latin typeface="微軟正黑體" panose="020B0604030504040204" pitchFamily="34" charset="-120"/>
                <a:ea typeface="微軟正黑體" panose="020B0604030504040204" pitchFamily="34" charset="-120"/>
              </a:rPr>
              <a:t>12</a:t>
            </a:r>
            <a:r>
              <a:rPr kumimoji="0" lang="zh-TW" altLang="en-US" sz="2400" b="1" dirty="0">
                <a:solidFill>
                  <a:srgbClr val="C00000"/>
                </a:solidFill>
                <a:latin typeface="微軟正黑體" panose="020B0604030504040204" pitchFamily="34" charset="-120"/>
                <a:ea typeface="微軟正黑體" panose="020B0604030504040204" pitchFamily="34" charset="-120"/>
              </a:rPr>
              <a:t>項</a:t>
            </a:r>
          </a:p>
        </p:txBody>
      </p:sp>
      <p:graphicFrame>
        <p:nvGraphicFramePr>
          <p:cNvPr id="7" name="表格 6"/>
          <p:cNvGraphicFramePr>
            <a:graphicFrameLocks noGrp="1"/>
          </p:cNvGraphicFramePr>
          <p:nvPr>
            <p:extLst>
              <p:ext uri="{D42A27DB-BD31-4B8C-83A1-F6EECF244321}">
                <p14:modId xmlns:p14="http://schemas.microsoft.com/office/powerpoint/2010/main" val="1978600466"/>
              </p:ext>
            </p:extLst>
          </p:nvPr>
        </p:nvGraphicFramePr>
        <p:xfrm>
          <a:off x="251521" y="1159268"/>
          <a:ext cx="8640960" cy="4667200"/>
        </p:xfrm>
        <a:graphic>
          <a:graphicData uri="http://schemas.openxmlformats.org/drawingml/2006/table">
            <a:tbl>
              <a:tblPr/>
              <a:tblGrid>
                <a:gridCol w="834504">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2"/>
                    </a:ext>
                  </a:extLst>
                </a:gridCol>
                <a:gridCol w="893688">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1008112">
                  <a:extLst>
                    <a:ext uri="{9D8B030D-6E8A-4147-A177-3AD203B41FA5}">
                      <a16:colId xmlns:a16="http://schemas.microsoft.com/office/drawing/2014/main" xmlns="" val="20005"/>
                    </a:ext>
                  </a:extLst>
                </a:gridCol>
                <a:gridCol w="1080120">
                  <a:extLst>
                    <a:ext uri="{9D8B030D-6E8A-4147-A177-3AD203B41FA5}">
                      <a16:colId xmlns:a16="http://schemas.microsoft.com/office/drawing/2014/main" xmlns="" val="20006"/>
                    </a:ext>
                  </a:extLst>
                </a:gridCol>
                <a:gridCol w="1080120">
                  <a:extLst>
                    <a:ext uri="{9D8B030D-6E8A-4147-A177-3AD203B41FA5}">
                      <a16:colId xmlns:a16="http://schemas.microsoft.com/office/drawing/2014/main" xmlns="" val="20008"/>
                    </a:ext>
                  </a:extLst>
                </a:gridCol>
                <a:gridCol w="792088">
                  <a:extLst>
                    <a:ext uri="{9D8B030D-6E8A-4147-A177-3AD203B41FA5}">
                      <a16:colId xmlns:a16="http://schemas.microsoft.com/office/drawing/2014/main" xmlns="" val="20009"/>
                    </a:ext>
                  </a:extLst>
                </a:gridCol>
                <a:gridCol w="720080">
                  <a:extLst>
                    <a:ext uri="{9D8B030D-6E8A-4147-A177-3AD203B41FA5}">
                      <a16:colId xmlns:a16="http://schemas.microsoft.com/office/drawing/2014/main" xmlns="" val="20007"/>
                    </a:ext>
                  </a:extLst>
                </a:gridCol>
              </a:tblGrid>
              <a:tr h="323184">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300" b="1" u="none" strike="noStrike" dirty="0">
                          <a:effectLst/>
                          <a:latin typeface="微軟正黑體" panose="020B0604030504040204" pitchFamily="34" charset="-120"/>
                          <a:ea typeface="微軟正黑體" panose="020B0604030504040204" pitchFamily="34" charset="-120"/>
                        </a:rPr>
                        <a:t>影響區域</a:t>
                      </a:r>
                      <a:endPar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300" b="1" u="none" strike="noStrike" dirty="0">
                          <a:effectLst/>
                          <a:latin typeface="微軟正黑體" panose="020B0604030504040204" pitchFamily="34" charset="-120"/>
                          <a:ea typeface="微軟正黑體" panose="020B0604030504040204" pitchFamily="34" charset="-120"/>
                        </a:rPr>
                        <a:t>作物別</a:t>
                      </a:r>
                      <a:endPar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300" b="1" u="none" strike="noStrike" dirty="0">
                          <a:effectLst/>
                          <a:latin typeface="微軟正黑體" panose="020B0604030504040204" pitchFamily="34" charset="-120"/>
                          <a:ea typeface="微軟正黑體" panose="020B0604030504040204" pitchFamily="34" charset="-120"/>
                        </a:rPr>
                        <a:t>面積</a:t>
                      </a:r>
                      <a:r>
                        <a:rPr lang="en-US" altLang="zh-TW" sz="1300" b="1" u="none" strike="noStrike" dirty="0">
                          <a:effectLst/>
                          <a:latin typeface="微軟正黑體" panose="020B0604030504040204" pitchFamily="34" charset="-120"/>
                          <a:ea typeface="微軟正黑體" panose="020B0604030504040204" pitchFamily="34" charset="-120"/>
                        </a:rPr>
                        <a:t>(</a:t>
                      </a:r>
                      <a:r>
                        <a:rPr lang="zh-TW" altLang="en-US" sz="1300" b="1" u="none" strike="noStrike" dirty="0">
                          <a:effectLst/>
                          <a:latin typeface="微軟正黑體" panose="020B0604030504040204" pitchFamily="34" charset="-120"/>
                          <a:ea typeface="微軟正黑體" panose="020B0604030504040204" pitchFamily="34" charset="-120"/>
                        </a:rPr>
                        <a:t>公頃</a:t>
                      </a:r>
                      <a:r>
                        <a:rPr lang="en-US" sz="1300" b="1" u="none" strike="noStrike" dirty="0">
                          <a:effectLst/>
                          <a:latin typeface="微軟正黑體" panose="020B0604030504040204" pitchFamily="34" charset="-120"/>
                          <a:ea typeface="微軟正黑體" panose="020B0604030504040204" pitchFamily="34" charset="-120"/>
                        </a:rPr>
                        <a:t>)</a:t>
                      </a:r>
                      <a:endParaRPr 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300" b="1" u="none" strike="noStrike" dirty="0">
                          <a:effectLst/>
                          <a:latin typeface="微軟正黑體" panose="020B0604030504040204" pitchFamily="34" charset="-120"/>
                          <a:ea typeface="微軟正黑體" panose="020B0604030504040204" pitchFamily="34" charset="-120"/>
                        </a:rPr>
                        <a:t>占全台比例</a:t>
                      </a:r>
                      <a:endPar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zh-TW" altLang="en-US" sz="1300" b="1" u="none" strike="noStrike" dirty="0">
                          <a:solidFill>
                            <a:schemeClr val="tx1"/>
                          </a:solidFill>
                          <a:effectLst/>
                          <a:latin typeface="微軟正黑體" panose="020B0604030504040204" pitchFamily="34" charset="-120"/>
                          <a:ea typeface="微軟正黑體" panose="020B0604030504040204" pitchFamily="34" charset="-120"/>
                        </a:rPr>
                        <a:t>缺水敏感時期</a:t>
                      </a:r>
                      <a:endPar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供水情形</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extLst>
                  <a:ext uri="{0D108BD9-81ED-4DB2-BD59-A6C34878D82A}">
                    <a16:rowId xmlns:a16="http://schemas.microsoft.com/office/drawing/2014/main" xmlns="" val="10000"/>
                  </a:ext>
                </a:extLst>
              </a:tr>
              <a:tr h="323184">
                <a:tc vMerge="1">
                  <a:txBody>
                    <a:bodyPr/>
                    <a:lstStyle/>
                    <a:p>
                      <a:pPr algn="ctr" fontAlgn="ctr"/>
                      <a:endPar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solidFill>
                      <a:schemeClr val="accent2">
                        <a:lumMod val="40000"/>
                        <a:lumOff val="60000"/>
                      </a:schemeClr>
                    </a:solidFill>
                  </a:tcPr>
                </a:tc>
                <a:tc vMerge="1">
                  <a:txBody>
                    <a:bodyPr/>
                    <a:lstStyle/>
                    <a:p>
                      <a:pPr algn="ctr" fontAlgn="ctr"/>
                      <a:endPar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solidFill>
                      <a:schemeClr val="accent2">
                        <a:lumMod val="40000"/>
                        <a:lumOff val="60000"/>
                      </a:schemeClr>
                    </a:solidFill>
                  </a:tcPr>
                </a:tc>
                <a:tc vMerge="1">
                  <a:txBody>
                    <a:bodyPr/>
                    <a:lstStyle/>
                    <a:p>
                      <a:pPr algn="ctr" fontAlgn="ctr"/>
                      <a:endParaRPr 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solidFill>
                      <a:schemeClr val="accent2">
                        <a:lumMod val="40000"/>
                        <a:lumOff val="60000"/>
                      </a:schemeClr>
                    </a:solidFill>
                  </a:tcPr>
                </a:tc>
                <a:tc vMerge="1">
                  <a:txBody>
                    <a:bodyPr/>
                    <a:lstStyle/>
                    <a:p>
                      <a:pPr algn="ctr" fontAlgn="ctr"/>
                      <a:endPar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3</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4</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5</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6</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7</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C636">
                        <a:lumMod val="40000"/>
                        <a:lumOff val="60000"/>
                      </a:srgbClr>
                    </a:solidFill>
                  </a:tcPr>
                </a:tc>
                <a:tc vMerge="1">
                  <a:txBody>
                    <a:bodyPr/>
                    <a:lstStyle/>
                    <a:p>
                      <a:pPr algn="ctr" fontAlgn="b"/>
                      <a:endParaRPr lang="zh-TW" altLang="en-US" sz="15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6656" marR="6656" marT="6656" marB="0" anchor="ctr">
                    <a:solidFill>
                      <a:schemeClr val="accent2">
                        <a:lumMod val="40000"/>
                        <a:lumOff val="60000"/>
                      </a:schemeClr>
                    </a:solidFill>
                  </a:tcPr>
                </a:tc>
                <a:extLst>
                  <a:ext uri="{0D108BD9-81ED-4DB2-BD59-A6C34878D82A}">
                    <a16:rowId xmlns:a16="http://schemas.microsoft.com/office/drawing/2014/main" xmlns="" val="10001"/>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北部</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桃</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506</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25%</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開花期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開花末期</a:t>
                      </a: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幼果期</a:t>
                      </a:r>
                      <a:endParaRPr lang="zh-TW" altLang="en-US" sz="1200" b="1" dirty="0">
                        <a:solidFill>
                          <a:srgbClr val="C00000"/>
                        </a:solidFill>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硬核期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果實膨大期</a:t>
                      </a:r>
                      <a:endParaRPr lang="zh-TW" altLang="en-US" sz="12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果實膨大期</a:t>
                      </a:r>
                      <a:endParaRPr lang="zh-TW" altLang="en-US" sz="12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採收期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北部</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柑橘類</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4,601</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25%</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開花期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小果期</a:t>
                      </a:r>
                      <a:endParaRPr lang="zh-TW" altLang="en-US" sz="1200" dirty="0"/>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小果期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小果期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小果期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北部</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文旦柚</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579</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14%</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開花期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小果期</a:t>
                      </a:r>
                      <a:endParaRPr lang="zh-TW" altLang="en-US" sz="1200" dirty="0"/>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小果期</a:t>
                      </a:r>
                      <a:endParaRPr lang="zh-TW" altLang="en-US" sz="1200" dirty="0"/>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中果期</a:t>
                      </a:r>
                      <a:endParaRPr lang="zh-TW" altLang="en-US" sz="1200" dirty="0"/>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中果期</a:t>
                      </a:r>
                      <a:endParaRPr lang="zh-TW" altLang="en-US" sz="1200" b="1" dirty="0">
                        <a:solidFill>
                          <a:srgbClr val="C00000"/>
                        </a:solidFill>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宜花東</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番荔枝</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5,328</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96%</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開花期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開花期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開花期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結果期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採收期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採收期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中彰投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西瓜</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633</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7%</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開花期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開花期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雲嘉南</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endParaRPr lang="zh-TW" altLang="en-US" sz="13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6656" marR="6656" marT="6656"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3,358</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37%</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開花期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開花期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北部</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1" i="0" u="none" strike="noStrike" dirty="0">
                          <a:solidFill>
                            <a:srgbClr val="000099"/>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rPr>
                        <a:t>綠</a:t>
                      </a:r>
                      <a:r>
                        <a:rPr lang="en-US" altLang="zh-TW" sz="1200" b="1" i="0" u="none" strike="noStrike" dirty="0">
                          <a:solidFill>
                            <a:srgbClr val="000099"/>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rPr>
                        <a:t>竹筍</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7,325</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27%</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dirty="0">
                          <a:latin typeface="微軟正黑體" panose="020B0604030504040204" pitchFamily="34" charset="-120"/>
                          <a:ea typeface="微軟正黑體" panose="020B0604030504040204" pitchFamily="34" charset="-120"/>
                        </a:rPr>
                        <a:t>生長期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dirty="0">
                          <a:latin typeface="微軟正黑體" panose="020B0604030504040204" pitchFamily="34" charset="-120"/>
                          <a:ea typeface="微軟正黑體" panose="020B0604030504040204" pitchFamily="34" charset="-120"/>
                        </a:rPr>
                        <a:t>生長期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產筍期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產筍期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產筍期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宜花東</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金針</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474</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90%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TW" altLang="en-US" sz="1200" dirty="0"/>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花芽分化期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花芽分化期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抽苔</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北部</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甘藷</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914</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12%</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種植期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莖葉生長期</a:t>
                      </a:r>
                      <a:endParaRPr lang="zh-TW" altLang="en-US" sz="1200" dirty="0"/>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塊根形成期</a:t>
                      </a:r>
                      <a:endParaRPr lang="zh-TW" altLang="en-US" sz="1200" dirty="0"/>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塊根膨大期</a:t>
                      </a:r>
                      <a:endParaRPr lang="zh-TW" altLang="en-US" sz="1200" b="1" dirty="0">
                        <a:solidFill>
                          <a:srgbClr val="C00000"/>
                        </a:solidFill>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塊根成熟期</a:t>
                      </a:r>
                      <a:endParaRPr lang="zh-TW" altLang="en-US" sz="1200" dirty="0"/>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中彰投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6656" marR="6656" marT="6656"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744</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種植期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種植期</a:t>
                      </a:r>
                      <a:endParaRPr lang="zh-TW" altLang="en-US" sz="1200" dirty="0"/>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塊根肥大期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塊根肥大期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中彰投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rPr>
                        <a:t>落花生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337</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播種期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dirty="0">
                          <a:latin typeface="微軟正黑體" panose="020B0604030504040204" pitchFamily="34" charset="-120"/>
                          <a:ea typeface="微軟正黑體" panose="020B0604030504040204" pitchFamily="34" charset="-120"/>
                        </a:rPr>
                        <a:t>開花授粉期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dirty="0">
                          <a:latin typeface="微軟正黑體" panose="020B0604030504040204" pitchFamily="34" charset="-120"/>
                          <a:ea typeface="微軟正黑體" panose="020B0604030504040204" pitchFamily="34" charset="-120"/>
                        </a:rPr>
                        <a:t>結莢期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u="none" strike="noStrike" dirty="0">
                        <a:solidFill>
                          <a:schemeClr val="tx1"/>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u="none" strike="noStrike" dirty="0">
                        <a:solidFill>
                          <a:schemeClr val="tx1"/>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臺中</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rPr>
                        <a:t>百合</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150</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50%</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u="none" strike="noStrike" dirty="0">
                          <a:solidFill>
                            <a:srgbClr val="C00000"/>
                          </a:solidFill>
                          <a:effectLst/>
                          <a:latin typeface="微軟正黑體" panose="020B0604030504040204" pitchFamily="34" charset="-120"/>
                          <a:ea typeface="微軟正黑體" panose="020B0604030504040204" pitchFamily="34" charset="-120"/>
                        </a:rPr>
                        <a:t>花芽期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花芽期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200" b="1" dirty="0">
                          <a:solidFill>
                            <a:srgbClr val="C00000"/>
                          </a:solidFill>
                          <a:latin typeface="微軟正黑體" panose="020B0604030504040204" pitchFamily="34" charset="-120"/>
                          <a:ea typeface="微軟正黑體" panose="020B0604030504040204" pitchFamily="34" charset="-120"/>
                        </a:rPr>
                        <a:t>採收期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u="none" strike="noStrike" dirty="0">
                        <a:solidFill>
                          <a:schemeClr val="tx1"/>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u="none" strike="noStrike" dirty="0">
                        <a:solidFill>
                          <a:schemeClr val="tx1"/>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花東</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rPr>
                        <a:t>咖啡</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260</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23%</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採收末期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p>
                    <a:p>
                      <a:pPr algn="ctr" fontAlgn="ct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開花期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開花期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小果期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小果期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小果期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中果期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中果期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zh-TW" altLang="en-US"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u="none" strike="noStrike" kern="1200" dirty="0">
                          <a:solidFill>
                            <a:schemeClr val="tx1"/>
                          </a:solidFill>
                          <a:effectLst/>
                          <a:latin typeface="微軟正黑體" panose="020B0604030504040204" pitchFamily="34" charset="-120"/>
                          <a:ea typeface="微軟正黑體" panose="020B0604030504040204" pitchFamily="34" charset="-120"/>
                          <a:cs typeface="+mn-cs"/>
                        </a:rPr>
                        <a:t>雲、嘉、南投中低拔</a:t>
                      </a:r>
                      <a:endParaRPr lang="en-US" altLang="zh-TW" sz="1200" b="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endParaRPr lang="zh-TW" altLang="en-US" sz="13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6656" marR="6656" marT="6656"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460</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40%</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tc vMerge="1">
                  <a:txBody>
                    <a:bodyPr/>
                    <a:lstStyle/>
                    <a:p>
                      <a:pPr algn="ctr" fontAlgn="ct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tc vMerge="1">
                  <a:txBody>
                    <a:bodyPr/>
                    <a:lstStyle/>
                    <a:p>
                      <a:pPr algn="ctr" fontAlgn="ct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tc vMerge="1">
                  <a:txBody>
                    <a:bodyPr/>
                    <a:lstStyle/>
                    <a:p>
                      <a:pPr algn="ctr" fontAlgn="ct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tc vMerge="1">
                  <a:txBody>
                    <a:bodyPr/>
                    <a:lstStyle/>
                    <a:p>
                      <a:pPr algn="ctr" fontAlgn="ct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656" marR="6656" marT="6656"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zh-TW" altLang="en-US"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7"/>
                  </a:ext>
                </a:extLst>
              </a:tr>
              <a:tr h="252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TW" altLang="en-US" sz="12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b="1" u="none" strike="noStrike" dirty="0">
                          <a:solidFill>
                            <a:srgbClr val="FF0000"/>
                          </a:solidFill>
                          <a:effectLst/>
                          <a:latin typeface="微軟正黑體" panose="020B0604030504040204" pitchFamily="34" charset="-120"/>
                          <a:ea typeface="微軟正黑體" panose="020B0604030504040204" pitchFamily="34" charset="-120"/>
                        </a:rPr>
                        <a:t>合計</a:t>
                      </a:r>
                      <a:endParaRPr lang="zh-TW" altLang="en-US" sz="12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TW" sz="1200" b="1" i="0" u="none" strike="noStrike" dirty="0">
                          <a:solidFill>
                            <a:srgbClr val="FF0000"/>
                          </a:solidFill>
                          <a:effectLst/>
                          <a:latin typeface="微軟正黑體" panose="020B0604030504040204" pitchFamily="34" charset="-120"/>
                          <a:ea typeface="微軟正黑體" panose="020B0604030504040204" pitchFamily="34" charset="-120"/>
                        </a:rPr>
                        <a:t>33,349</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bl>
          </a:graphicData>
        </a:graphic>
      </p:graphicFrame>
      <p:grpSp>
        <p:nvGrpSpPr>
          <p:cNvPr id="9" name="群組 8"/>
          <p:cNvGrpSpPr/>
          <p:nvPr/>
        </p:nvGrpSpPr>
        <p:grpSpPr>
          <a:xfrm>
            <a:off x="527166" y="6381337"/>
            <a:ext cx="4407751" cy="312411"/>
            <a:chOff x="452281" y="6412465"/>
            <a:chExt cx="4407751" cy="312411"/>
          </a:xfrm>
        </p:grpSpPr>
        <p:sp>
          <p:nvSpPr>
            <p:cNvPr id="10" name="流程圖: 接點 9"/>
            <p:cNvSpPr/>
            <p:nvPr/>
          </p:nvSpPr>
          <p:spPr>
            <a:xfrm>
              <a:off x="452281" y="6477592"/>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Calibri"/>
                <a:ea typeface="新細明體"/>
                <a:cs typeface="+mn-cs"/>
              </a:endParaRPr>
            </a:p>
          </p:txBody>
        </p:sp>
        <p:sp>
          <p:nvSpPr>
            <p:cNvPr id="11" name="文字方塊 10"/>
            <p:cNvSpPr txBox="1"/>
            <p:nvPr/>
          </p:nvSpPr>
          <p:spPr>
            <a:xfrm>
              <a:off x="656608" y="6412465"/>
              <a:ext cx="117414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嚴重缺水</a:t>
              </a:r>
            </a:p>
          </p:txBody>
        </p:sp>
        <p:sp>
          <p:nvSpPr>
            <p:cNvPr id="12" name="流程圖: 接點 11"/>
            <p:cNvSpPr/>
            <p:nvPr/>
          </p:nvSpPr>
          <p:spPr>
            <a:xfrm>
              <a:off x="1930446" y="6475186"/>
              <a:ext cx="209269" cy="208301"/>
            </a:xfrm>
            <a:prstGeom prst="flowChartConnector">
              <a:avLst/>
            </a:prstGeom>
            <a:solidFill>
              <a:srgbClr val="9ACA9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Calibri"/>
                <a:ea typeface="新細明體"/>
                <a:cs typeface="+mn-cs"/>
              </a:endParaRPr>
            </a:p>
          </p:txBody>
        </p:sp>
        <p:sp>
          <p:nvSpPr>
            <p:cNvPr id="13" name="文字方塊 12"/>
            <p:cNvSpPr txBox="1"/>
            <p:nvPr/>
          </p:nvSpPr>
          <p:spPr>
            <a:xfrm>
              <a:off x="2139715" y="6412465"/>
              <a:ext cx="117414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自覓水源</a:t>
              </a:r>
            </a:p>
          </p:txBody>
        </p:sp>
        <p:sp>
          <p:nvSpPr>
            <p:cNvPr id="14" name="流程圖: 接點 13"/>
            <p:cNvSpPr/>
            <p:nvPr/>
          </p:nvSpPr>
          <p:spPr>
            <a:xfrm>
              <a:off x="3418495" y="6482226"/>
              <a:ext cx="209269" cy="208301"/>
            </a:xfrm>
            <a:prstGeom prst="flowChartConnector">
              <a:avLst/>
            </a:prstGeom>
            <a:solidFill>
              <a:srgbClr val="F5C6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Calibri"/>
                <a:ea typeface="新細明體"/>
                <a:cs typeface="+mn-cs"/>
              </a:endParaRPr>
            </a:p>
          </p:txBody>
        </p:sp>
        <p:sp>
          <p:nvSpPr>
            <p:cNvPr id="15" name="文字方塊 14"/>
            <p:cNvSpPr txBox="1"/>
            <p:nvPr/>
          </p:nvSpPr>
          <p:spPr>
            <a:xfrm>
              <a:off x="3604904" y="6417099"/>
              <a:ext cx="125512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有缺水情形</a:t>
              </a:r>
            </a:p>
          </p:txBody>
        </p:sp>
      </p:grpSp>
      <p:sp>
        <p:nvSpPr>
          <p:cNvPr id="16" name="流程圖: 接點 15"/>
          <p:cNvSpPr/>
          <p:nvPr/>
        </p:nvSpPr>
        <p:spPr>
          <a:xfrm rot="328121">
            <a:off x="8442902" y="2209260"/>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7" name="流程圖: 接點 16"/>
          <p:cNvSpPr/>
          <p:nvPr/>
        </p:nvSpPr>
        <p:spPr>
          <a:xfrm>
            <a:off x="8439214" y="2456689"/>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8" name="流程圖: 接點 17"/>
          <p:cNvSpPr/>
          <p:nvPr/>
        </p:nvSpPr>
        <p:spPr>
          <a:xfrm>
            <a:off x="8446695" y="3718646"/>
            <a:ext cx="209269" cy="208301"/>
          </a:xfrm>
          <a:prstGeom prst="flowChartConnector">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19" name="流程圖: 接點 18"/>
          <p:cNvSpPr/>
          <p:nvPr/>
        </p:nvSpPr>
        <p:spPr>
          <a:xfrm>
            <a:off x="8435694" y="4980403"/>
            <a:ext cx="209269" cy="208301"/>
          </a:xfrm>
          <a:prstGeom prst="flowChartConnector">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20" name="流程圖: 接點 19"/>
          <p:cNvSpPr/>
          <p:nvPr/>
        </p:nvSpPr>
        <p:spPr>
          <a:xfrm>
            <a:off x="8441198" y="3980110"/>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pic>
        <p:nvPicPr>
          <p:cNvPr id="21" name="圖片 20"/>
          <p:cNvPicPr>
            <a:picLocks noChangeAspect="1"/>
          </p:cNvPicPr>
          <p:nvPr/>
        </p:nvPicPr>
        <p:blipFill>
          <a:blip r:embed="rId3"/>
          <a:stretch>
            <a:fillRect/>
          </a:stretch>
        </p:blipFill>
        <p:spPr>
          <a:xfrm>
            <a:off x="8443894" y="5286795"/>
            <a:ext cx="207282" cy="207282"/>
          </a:xfrm>
          <a:prstGeom prst="rect">
            <a:avLst/>
          </a:prstGeom>
        </p:spPr>
      </p:pic>
      <p:pic>
        <p:nvPicPr>
          <p:cNvPr id="22" name="圖片 21"/>
          <p:cNvPicPr>
            <a:picLocks noChangeAspect="1"/>
          </p:cNvPicPr>
          <p:nvPr/>
        </p:nvPicPr>
        <p:blipFill>
          <a:blip r:embed="rId4"/>
          <a:stretch>
            <a:fillRect/>
          </a:stretch>
        </p:blipFill>
        <p:spPr>
          <a:xfrm>
            <a:off x="8436688" y="1877597"/>
            <a:ext cx="207282" cy="207282"/>
          </a:xfrm>
          <a:prstGeom prst="rect">
            <a:avLst/>
          </a:prstGeom>
        </p:spPr>
      </p:pic>
      <p:pic>
        <p:nvPicPr>
          <p:cNvPr id="23" name="圖片 22"/>
          <p:cNvPicPr>
            <a:picLocks noChangeAspect="1"/>
          </p:cNvPicPr>
          <p:nvPr/>
        </p:nvPicPr>
        <p:blipFill>
          <a:blip r:embed="rId5"/>
          <a:stretch>
            <a:fillRect/>
          </a:stretch>
        </p:blipFill>
        <p:spPr>
          <a:xfrm>
            <a:off x="8438261" y="4220310"/>
            <a:ext cx="207282" cy="213378"/>
          </a:xfrm>
          <a:prstGeom prst="rect">
            <a:avLst/>
          </a:prstGeom>
        </p:spPr>
      </p:pic>
      <p:pic>
        <p:nvPicPr>
          <p:cNvPr id="24" name="圖片 23"/>
          <p:cNvPicPr>
            <a:picLocks noChangeAspect="1"/>
          </p:cNvPicPr>
          <p:nvPr/>
        </p:nvPicPr>
        <p:blipFill>
          <a:blip r:embed="rId6"/>
          <a:stretch>
            <a:fillRect/>
          </a:stretch>
        </p:blipFill>
        <p:spPr>
          <a:xfrm>
            <a:off x="8439210" y="2960456"/>
            <a:ext cx="207282" cy="213378"/>
          </a:xfrm>
          <a:prstGeom prst="rect">
            <a:avLst/>
          </a:prstGeom>
        </p:spPr>
      </p:pic>
      <p:pic>
        <p:nvPicPr>
          <p:cNvPr id="25" name="圖片 24"/>
          <p:cNvPicPr>
            <a:picLocks noChangeAspect="1"/>
          </p:cNvPicPr>
          <p:nvPr/>
        </p:nvPicPr>
        <p:blipFill>
          <a:blip r:embed="rId5"/>
          <a:stretch>
            <a:fillRect/>
          </a:stretch>
        </p:blipFill>
        <p:spPr>
          <a:xfrm>
            <a:off x="8439210" y="4476220"/>
            <a:ext cx="207282" cy="213378"/>
          </a:xfrm>
          <a:prstGeom prst="rect">
            <a:avLst/>
          </a:prstGeom>
        </p:spPr>
      </p:pic>
      <p:sp>
        <p:nvSpPr>
          <p:cNvPr id="26" name="流程圖: 接點 25"/>
          <p:cNvSpPr/>
          <p:nvPr/>
        </p:nvSpPr>
        <p:spPr>
          <a:xfrm>
            <a:off x="8446695" y="3216986"/>
            <a:ext cx="209269" cy="208301"/>
          </a:xfrm>
          <a:prstGeom prst="flowChartConnector">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27" name="文字方塊 26"/>
          <p:cNvSpPr txBox="1"/>
          <p:nvPr/>
        </p:nvSpPr>
        <p:spPr>
          <a:xfrm>
            <a:off x="4950753" y="6381336"/>
            <a:ext cx="2520280" cy="307777"/>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0" lang="zh-TW" altLang="en-US" sz="1400" b="1" dirty="0">
                <a:solidFill>
                  <a:srgbClr val="C00000"/>
                </a:solidFill>
                <a:latin typeface="微軟正黑體" panose="020B0604030504040204" pitchFamily="34" charset="-120"/>
                <a:ea typeface="微軟正黑體" panose="020B0604030504040204" pitchFamily="34" charset="-120"/>
              </a:rPr>
              <a:t>紅字</a:t>
            </a:r>
            <a:r>
              <a:rPr kumimoji="0" lang="zh-TW" altLang="en-US" sz="1400" dirty="0">
                <a:solidFill>
                  <a:prstClr val="black"/>
                </a:solidFill>
                <a:latin typeface="微軟正黑體" panose="020B0604030504040204" pitchFamily="34" charset="-120"/>
                <a:ea typeface="微軟正黑體" panose="020B0604030504040204" pitchFamily="34" charset="-120"/>
              </a:rPr>
              <a:t>標示為關鍵月份</a:t>
            </a:r>
          </a:p>
        </p:txBody>
      </p:sp>
      <p:pic>
        <p:nvPicPr>
          <p:cNvPr id="28" name="圖片 27"/>
          <p:cNvPicPr>
            <a:picLocks noChangeAspect="1"/>
          </p:cNvPicPr>
          <p:nvPr/>
        </p:nvPicPr>
        <p:blipFill>
          <a:blip r:embed="rId7"/>
          <a:stretch>
            <a:fillRect/>
          </a:stretch>
        </p:blipFill>
        <p:spPr>
          <a:xfrm>
            <a:off x="8443894" y="2698026"/>
            <a:ext cx="207282" cy="207282"/>
          </a:xfrm>
          <a:prstGeom prst="rect">
            <a:avLst/>
          </a:prstGeom>
        </p:spPr>
      </p:pic>
      <p:pic>
        <p:nvPicPr>
          <p:cNvPr id="29" name="圖片 28"/>
          <p:cNvPicPr>
            <a:picLocks noChangeAspect="1"/>
          </p:cNvPicPr>
          <p:nvPr/>
        </p:nvPicPr>
        <p:blipFill>
          <a:blip r:embed="rId6"/>
          <a:stretch>
            <a:fillRect/>
          </a:stretch>
        </p:blipFill>
        <p:spPr>
          <a:xfrm>
            <a:off x="8441197" y="3460225"/>
            <a:ext cx="207282" cy="213378"/>
          </a:xfrm>
          <a:prstGeom prst="rect">
            <a:avLst/>
          </a:prstGeom>
        </p:spPr>
      </p:pic>
      <p:pic>
        <p:nvPicPr>
          <p:cNvPr id="30" name="圖片 29"/>
          <p:cNvPicPr>
            <a:picLocks noChangeAspect="1"/>
          </p:cNvPicPr>
          <p:nvPr/>
        </p:nvPicPr>
        <p:blipFill>
          <a:blip r:embed="rId5"/>
          <a:stretch>
            <a:fillRect/>
          </a:stretch>
        </p:blipFill>
        <p:spPr>
          <a:xfrm>
            <a:off x="8433451" y="4726631"/>
            <a:ext cx="207282" cy="213378"/>
          </a:xfrm>
          <a:prstGeom prst="rect">
            <a:avLst/>
          </a:prstGeom>
        </p:spPr>
      </p:pic>
    </p:spTree>
    <p:extLst>
      <p:ext uri="{BB962C8B-B14F-4D97-AF65-F5344CB8AC3E}">
        <p14:creationId xmlns:p14="http://schemas.microsoft.com/office/powerpoint/2010/main" val="2875529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25750" y="6444156"/>
            <a:ext cx="2057400" cy="365125"/>
          </a:xfrm>
        </p:spPr>
        <p:txBody>
          <a:bodyPr/>
          <a:lstStyle/>
          <a:p>
            <a:pPr>
              <a:defRPr/>
            </a:pPr>
            <a:fld id="{8E227029-EB7E-4B68-B2DF-0A764ACA71FF}" type="slidenum">
              <a:rPr lang="zh-TW" altLang="en-US" smtClean="0"/>
              <a:pPr>
                <a:defRPr/>
              </a:pPr>
              <a:t>14</a:t>
            </a:fld>
            <a:endParaRPr lang="zh-TW" alt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6399"/>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61957" y="-27384"/>
            <a:ext cx="8630523" cy="584775"/>
          </a:xfrm>
          <a:prstGeom prst="rect">
            <a:avLst/>
          </a:prstGeom>
        </p:spPr>
        <p:txBody>
          <a:bodyPr wrap="square">
            <a:spAutoFit/>
          </a:bodyPr>
          <a:lstStyle/>
          <a:p>
            <a:pPr algn="ctr" eaLnBrk="1" fontAlgn="auto" hangingPunct="1">
              <a:spcBef>
                <a:spcPts val="0"/>
              </a:spcBef>
              <a:spcAft>
                <a:spcPts val="0"/>
              </a:spcAft>
            </a:pPr>
            <a:r>
              <a:rPr kumimoji="0" lang="en-US" altLang="zh-TW" sz="3200" b="1" dirty="0">
                <a:solidFill>
                  <a:srgbClr val="002060"/>
                </a:solidFill>
                <a:latin typeface="微軟正黑體" pitchFamily="34" charset="-120"/>
                <a:ea typeface="微軟正黑體" pitchFamily="34" charset="-120"/>
              </a:rPr>
              <a:t>110</a:t>
            </a:r>
            <a:r>
              <a:rPr kumimoji="0" lang="zh-TW" altLang="en-US" sz="3200" b="1" dirty="0">
                <a:solidFill>
                  <a:srgbClr val="002060"/>
                </a:solidFill>
                <a:latin typeface="微軟正黑體" pitchFamily="34" charset="-120"/>
                <a:ea typeface="微軟正黑體" pitchFamily="34" charset="-120"/>
              </a:rPr>
              <a:t>年上半年乾旱敏感作物評估</a:t>
            </a:r>
          </a:p>
        </p:txBody>
      </p:sp>
      <p:sp>
        <p:nvSpPr>
          <p:cNvPr id="6" name="矩形 5"/>
          <p:cNvSpPr/>
          <p:nvPr/>
        </p:nvSpPr>
        <p:spPr>
          <a:xfrm>
            <a:off x="1259633" y="476226"/>
            <a:ext cx="6637777" cy="461665"/>
          </a:xfrm>
          <a:prstGeom prst="rect">
            <a:avLst/>
          </a:prstGeom>
        </p:spPr>
        <p:txBody>
          <a:bodyPr wrap="square">
            <a:spAutoFit/>
          </a:bodyPr>
          <a:lstStyle/>
          <a:p>
            <a:pPr marL="285750" indent="-285750" algn="ctr" eaLnBrk="1" fontAlgn="auto" hangingPunct="1">
              <a:spcBef>
                <a:spcPts val="0"/>
              </a:spcBef>
              <a:spcAft>
                <a:spcPts val="0"/>
              </a:spcAft>
              <a:buFont typeface="Wingdings" panose="05000000000000000000" pitchFamily="2" charset="2"/>
              <a:buChar char="Ø"/>
            </a:pPr>
            <a:r>
              <a:rPr kumimoji="0" lang="zh-TW" altLang="en-US" sz="2400" b="1" dirty="0">
                <a:solidFill>
                  <a:srgbClr val="FF0000"/>
                </a:solidFill>
                <a:latin typeface="微軟正黑體" panose="020B0604030504040204" pitchFamily="34" charset="-120"/>
                <a:ea typeface="微軟正黑體" panose="020B0604030504040204" pitchFamily="34" charset="-120"/>
              </a:rPr>
              <a:t>低度敏感</a:t>
            </a:r>
            <a:r>
              <a:rPr kumimoji="0" lang="zh-TW" altLang="en-US" b="1" dirty="0">
                <a:solidFill>
                  <a:srgbClr val="0000FF"/>
                </a:solidFill>
                <a:latin typeface="微軟正黑體" panose="020B0604030504040204" pitchFamily="34" charset="-120"/>
                <a:ea typeface="微軟正黑體" panose="020B0604030504040204" pitchFamily="34" charset="-120"/>
              </a:rPr>
              <a:t>作物品項、依影響區域統計，</a:t>
            </a:r>
            <a:r>
              <a:rPr kumimoji="0" lang="zh-TW" altLang="en-US" sz="2000" b="1" dirty="0">
                <a:solidFill>
                  <a:srgbClr val="C00000"/>
                </a:solidFill>
                <a:latin typeface="微軟正黑體" panose="020B0604030504040204" pitchFamily="34" charset="-120"/>
                <a:ea typeface="微軟正黑體" panose="020B0604030504040204" pitchFamily="34" charset="-120"/>
              </a:rPr>
              <a:t>共計</a:t>
            </a:r>
            <a:r>
              <a:rPr kumimoji="0" lang="en-US" altLang="zh-TW" sz="2000" b="1" dirty="0">
                <a:solidFill>
                  <a:srgbClr val="C00000"/>
                </a:solidFill>
                <a:latin typeface="微軟正黑體" panose="020B0604030504040204" pitchFamily="34" charset="-120"/>
                <a:ea typeface="微軟正黑體" panose="020B0604030504040204" pitchFamily="34" charset="-120"/>
              </a:rPr>
              <a:t>14</a:t>
            </a:r>
            <a:r>
              <a:rPr kumimoji="0" lang="zh-TW" altLang="en-US" sz="2000" b="1" dirty="0">
                <a:solidFill>
                  <a:srgbClr val="C00000"/>
                </a:solidFill>
                <a:latin typeface="微軟正黑體" panose="020B0604030504040204" pitchFamily="34" charset="-120"/>
                <a:ea typeface="微軟正黑體" panose="020B0604030504040204" pitchFamily="34" charset="-120"/>
              </a:rPr>
              <a:t>項</a:t>
            </a:r>
          </a:p>
        </p:txBody>
      </p:sp>
      <p:graphicFrame>
        <p:nvGraphicFramePr>
          <p:cNvPr id="7" name="表格 6"/>
          <p:cNvGraphicFramePr>
            <a:graphicFrameLocks noGrp="1"/>
          </p:cNvGraphicFramePr>
          <p:nvPr>
            <p:extLst>
              <p:ext uri="{D42A27DB-BD31-4B8C-83A1-F6EECF244321}">
                <p14:modId xmlns:p14="http://schemas.microsoft.com/office/powerpoint/2010/main" val="2189088517"/>
              </p:ext>
            </p:extLst>
          </p:nvPr>
        </p:nvGraphicFramePr>
        <p:xfrm>
          <a:off x="110843" y="872228"/>
          <a:ext cx="8958539" cy="5727885"/>
        </p:xfrm>
        <a:graphic>
          <a:graphicData uri="http://schemas.openxmlformats.org/drawingml/2006/table">
            <a:tbl>
              <a:tblPr/>
              <a:tblGrid>
                <a:gridCol w="720079">
                  <a:extLst>
                    <a:ext uri="{9D8B030D-6E8A-4147-A177-3AD203B41FA5}">
                      <a16:colId xmlns:a16="http://schemas.microsoft.com/office/drawing/2014/main" xmlns="" val="20001"/>
                    </a:ext>
                  </a:extLst>
                </a:gridCol>
                <a:gridCol w="644737">
                  <a:extLst>
                    <a:ext uri="{9D8B030D-6E8A-4147-A177-3AD203B41FA5}">
                      <a16:colId xmlns:a16="http://schemas.microsoft.com/office/drawing/2014/main" xmlns="" val="20000"/>
                    </a:ext>
                  </a:extLst>
                </a:gridCol>
                <a:gridCol w="795423">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148793">
                  <a:extLst>
                    <a:ext uri="{9D8B030D-6E8A-4147-A177-3AD203B41FA5}">
                      <a16:colId xmlns:a16="http://schemas.microsoft.com/office/drawing/2014/main" xmlns="" val="20005"/>
                    </a:ext>
                  </a:extLst>
                </a:gridCol>
                <a:gridCol w="1152128">
                  <a:extLst>
                    <a:ext uri="{9D8B030D-6E8A-4147-A177-3AD203B41FA5}">
                      <a16:colId xmlns:a16="http://schemas.microsoft.com/office/drawing/2014/main" xmlns="" val="20006"/>
                    </a:ext>
                  </a:extLst>
                </a:gridCol>
                <a:gridCol w="1011447">
                  <a:extLst>
                    <a:ext uri="{9D8B030D-6E8A-4147-A177-3AD203B41FA5}">
                      <a16:colId xmlns:a16="http://schemas.microsoft.com/office/drawing/2014/main" xmlns="" val="20008"/>
                    </a:ext>
                  </a:extLst>
                </a:gridCol>
                <a:gridCol w="1008112">
                  <a:extLst>
                    <a:ext uri="{9D8B030D-6E8A-4147-A177-3AD203B41FA5}">
                      <a16:colId xmlns:a16="http://schemas.microsoft.com/office/drawing/2014/main" xmlns="" val="20009"/>
                    </a:ext>
                  </a:extLst>
                </a:gridCol>
                <a:gridCol w="677620">
                  <a:extLst>
                    <a:ext uri="{9D8B030D-6E8A-4147-A177-3AD203B41FA5}">
                      <a16:colId xmlns:a16="http://schemas.microsoft.com/office/drawing/2014/main" xmlns="" val="20007"/>
                    </a:ext>
                  </a:extLst>
                </a:gridCol>
              </a:tblGrid>
              <a:tr h="28803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1" u="none" strike="noStrike" dirty="0">
                          <a:effectLst/>
                          <a:latin typeface="微軟正黑體" panose="020B0604030504040204" pitchFamily="34" charset="-120"/>
                          <a:ea typeface="微軟正黑體" panose="020B0604030504040204" pitchFamily="34" charset="-120"/>
                        </a:rPr>
                        <a:t>影響區域</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effectLst/>
                          <a:latin typeface="微軟正黑體" panose="020B0604030504040204" pitchFamily="34" charset="-120"/>
                          <a:ea typeface="微軟正黑體" panose="020B0604030504040204" pitchFamily="34" charset="-120"/>
                        </a:rPr>
                        <a:t>作物別</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effectLst/>
                          <a:latin typeface="微軟正黑體" panose="020B0604030504040204" pitchFamily="34" charset="-120"/>
                          <a:ea typeface="微軟正黑體" panose="020B0604030504040204" pitchFamily="34" charset="-120"/>
                        </a:rPr>
                        <a:t>面積</a:t>
                      </a:r>
                      <a:r>
                        <a:rPr lang="en-US" altLang="zh-TW" sz="1200" b="1" u="none" strike="noStrike" dirty="0">
                          <a:effectLst/>
                          <a:latin typeface="微軟正黑體" panose="020B0604030504040204" pitchFamily="34" charset="-120"/>
                          <a:ea typeface="微軟正黑體" panose="020B0604030504040204" pitchFamily="34" charset="-120"/>
                        </a:rPr>
                        <a:t>(</a:t>
                      </a:r>
                      <a:r>
                        <a:rPr lang="zh-TW" altLang="en-US" sz="1200" b="1" u="none" strike="noStrike" dirty="0">
                          <a:effectLst/>
                          <a:latin typeface="微軟正黑體" panose="020B0604030504040204" pitchFamily="34" charset="-120"/>
                          <a:ea typeface="微軟正黑體" panose="020B0604030504040204" pitchFamily="34" charset="-120"/>
                        </a:rPr>
                        <a:t>公頃</a:t>
                      </a:r>
                      <a:r>
                        <a:rPr lang="en-US" sz="1200" b="1" u="none" strike="noStrike" dirty="0">
                          <a:effectLst/>
                          <a:latin typeface="微軟正黑體" panose="020B0604030504040204" pitchFamily="34" charset="-120"/>
                          <a:ea typeface="微軟正黑體" panose="020B0604030504040204" pitchFamily="34" charset="-120"/>
                        </a:rPr>
                        <a:t>)</a:t>
                      </a:r>
                      <a:endParaRPr 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effectLst/>
                          <a:latin typeface="微軟正黑體" panose="020B0604030504040204" pitchFamily="34" charset="-120"/>
                          <a:ea typeface="微軟正黑體" panose="020B0604030504040204" pitchFamily="34" charset="-120"/>
                        </a:rPr>
                        <a:t>占全台比例</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200"/>
                        </a:lnSpc>
                      </a:pPr>
                      <a:r>
                        <a:rPr lang="zh-TW" altLang="en-US" sz="1200" b="1" u="none" strike="noStrike" dirty="0">
                          <a:solidFill>
                            <a:schemeClr val="tx1"/>
                          </a:solidFill>
                          <a:effectLst/>
                          <a:latin typeface="微軟正黑體" panose="020B0604030504040204" pitchFamily="34" charset="-120"/>
                          <a:ea typeface="微軟正黑體" panose="020B0604030504040204" pitchFamily="34" charset="-120"/>
                        </a:rPr>
                        <a:t>缺水敏感時期</a:t>
                      </a:r>
                      <a:endPar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300"/>
                        </a:lnSpc>
                      </a:pP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供水情形</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extLst>
                  <a:ext uri="{0D108BD9-81ED-4DB2-BD59-A6C34878D82A}">
                    <a16:rowId xmlns:a16="http://schemas.microsoft.com/office/drawing/2014/main" xmlns="" val="10000"/>
                  </a:ext>
                </a:extLst>
              </a:tr>
              <a:tr h="21602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solidFill>
                      <a:schemeClr val="accent4">
                        <a:lumMod val="40000"/>
                        <a:lumOff val="60000"/>
                      </a:schemeClr>
                    </a:solidFill>
                  </a:tcPr>
                </a:tc>
                <a:tc vMerge="1">
                  <a:txBody>
                    <a:bodyPr/>
                    <a:lstStyle/>
                    <a:p>
                      <a:pPr algn="ctr" fontAlgn="ctr"/>
                      <a:endPar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solidFill>
                      <a:schemeClr val="accent4">
                        <a:lumMod val="40000"/>
                        <a:lumOff val="60000"/>
                      </a:schemeClr>
                    </a:solidFill>
                  </a:tcPr>
                </a:tc>
                <a:tc vMerge="1">
                  <a:txBody>
                    <a:bodyPr/>
                    <a:lstStyle/>
                    <a:p>
                      <a:pPr algn="ctr" fontAlgn="ctr"/>
                      <a:endParaRPr 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solidFill>
                      <a:schemeClr val="accent4">
                        <a:lumMod val="40000"/>
                        <a:lumOff val="60000"/>
                      </a:schemeClr>
                    </a:solidFill>
                  </a:tcPr>
                </a:tc>
                <a:tc vMerge="1">
                  <a:txBody>
                    <a:bodyPr/>
                    <a:lstStyle/>
                    <a:p>
                      <a:pPr algn="ctr" fontAlgn="ctr"/>
                      <a:endParaRPr lang="zh-TW" altLang="en-US" sz="13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solidFill>
                      <a:schemeClr val="accent4">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200"/>
                        </a:lnSpc>
                      </a:pP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3</a:t>
                      </a: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200"/>
                        </a:lnSpc>
                      </a:pP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4</a:t>
                      </a: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200"/>
                        </a:lnSpc>
                      </a:pP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5</a:t>
                      </a: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200"/>
                        </a:lnSpc>
                      </a:pP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6</a:t>
                      </a: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ts val="1200"/>
                        </a:lnSpc>
                      </a:pP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7</a:t>
                      </a: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月</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ACA9F">
                        <a:lumMod val="40000"/>
                        <a:lumOff val="60000"/>
                      </a:srgbClr>
                    </a:solidFill>
                  </a:tcPr>
                </a:tc>
                <a:tc vMerge="1">
                  <a:txBody>
                    <a:bodyPr/>
                    <a:lstStyle/>
                    <a:p>
                      <a:pPr algn="ctr" fontAlgn="b"/>
                      <a:endParaRPr lang="zh-TW" altLang="en-US" sz="12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6656" marR="6656" marT="6656" marB="0" anchor="ctr">
                    <a:solidFill>
                      <a:schemeClr val="accent4">
                        <a:lumMod val="40000"/>
                        <a:lumOff val="60000"/>
                      </a:schemeClr>
                    </a:solidFill>
                  </a:tcPr>
                </a:tc>
                <a:extLst>
                  <a:ext uri="{0D108BD9-81ED-4DB2-BD59-A6C34878D82A}">
                    <a16:rowId xmlns:a16="http://schemas.microsoft.com/office/drawing/2014/main" xmlns="" val="10003"/>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北部</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柿</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837</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16%</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萌芽期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萌芽和新梢生長期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開花著果期</a:t>
                      </a:r>
                      <a:endParaRPr lang="zh-TW" altLang="en-US" sz="12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幼果期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落果期根系生長期</a:t>
                      </a:r>
                      <a:endParaRPr lang="zh-TW" altLang="en-US" sz="12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果實生長期、花芽分化期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宜花</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柑橘類</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1,247</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7%</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臺東</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endParaRPr lang="zh-TW" altLang="en-US" sz="13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tc>
                <a:tc vMerge="1">
                  <a:txBody>
                    <a:bodyPr/>
                    <a:lstStyle/>
                    <a:p>
                      <a:pPr algn="ctr" fontAlgn="ctr"/>
                      <a:endParaRPr lang="en-US" altLang="zh-TW" sz="13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tc>
                <a:tc vMerge="1">
                  <a:txBody>
                    <a:bodyPr/>
                    <a:lstStyle/>
                    <a:p>
                      <a:pPr algn="ctr" fontAlgn="ctr"/>
                      <a:endParaRPr lang="en-US" altLang="zh-TW" sz="13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開花期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開花期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開花期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宜花</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文旦柚</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1,240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a:effectLst/>
                          <a:latin typeface="微軟正黑體" panose="020B0604030504040204" pitchFamily="34" charset="-120"/>
                          <a:ea typeface="微軟正黑體" panose="020B0604030504040204" pitchFamily="34" charset="-120"/>
                        </a:rPr>
                        <a:t>30%</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宜花</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金柑</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219</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開花期</a:t>
                      </a: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開花期</a:t>
                      </a: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開花期</a:t>
                      </a: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雲嘉南</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荔枝</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1,827</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18%</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高屏</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3,734</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38%</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雲嘉南</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芒果</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7,680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47%</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開花期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果實肥大期</a:t>
                      </a: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zh-TW" altLang="en-US" sz="1200" b="0"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6656" marR="6656" marT="6656"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高屏</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lnSpc>
                          <a:spcPts val="1300"/>
                        </a:lnSpc>
                      </a:pP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5,659</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41%</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開花期</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果實肥大期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果實肥大期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臺東</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450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3%</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開花期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開花期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結果期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結果期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採收期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採收期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採收期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北部</a:t>
                      </a:r>
                      <a:endParaRPr lang="en-US" altLang="zh-TW" sz="1200" u="none" strike="noStrike" dirty="0">
                        <a:effectLst/>
                        <a:latin typeface="微軟正黑體" panose="020B0604030504040204" pitchFamily="34" charset="-120"/>
                        <a:ea typeface="微軟正黑體" panose="020B0604030504040204" pitchFamily="34" charset="-120"/>
                      </a:endParaRPr>
                    </a:p>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雲嘉南</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小葉菜類</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15,316</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80%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播種期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生育期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播種期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生育期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播種期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生育期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播種期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生育期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播種期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生育期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中彰投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rPr>
                        <a:t>結球葉菜</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800</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8%</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葉球發育期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葉球發育期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葉球發育期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葉球發育期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雲嘉南</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竹筍</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12,815</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47%</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出筍期</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採筍期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出筍期</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採筍期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出筍期</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採筍期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出筍期</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採筍期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ts val="1300"/>
                        </a:lnSpc>
                        <a:spcBef>
                          <a:spcPts val="0"/>
                        </a:spcBef>
                        <a:spcAft>
                          <a:spcPts val="0"/>
                        </a:spcAft>
                        <a:buClrTx/>
                        <a:buSzTx/>
                        <a:buFontTx/>
                        <a:buNone/>
                        <a:tabLst/>
                        <a:defRPr/>
                      </a:pPr>
                      <a:endParaRPr lang="zh-TW" altLang="en-US" sz="1200" b="1" dirty="0">
                        <a:solidFill>
                          <a:srgbClr val="008000"/>
                        </a:solidFill>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25"/>
                  </a:ext>
                </a:extLst>
              </a:tr>
              <a:tr h="2389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宜蘭</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1,255</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5%</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200"/>
                        </a:lnSpc>
                      </a:pPr>
                      <a:r>
                        <a:rPr lang="en-US" altLang="zh-TW" sz="1200" b="0" dirty="0">
                          <a:latin typeface="微軟正黑體" panose="020B0604030504040204" pitchFamily="34" charset="-120"/>
                          <a:ea typeface="微軟正黑體" panose="020B0604030504040204" pitchFamily="34" charset="-120"/>
                        </a:rPr>
                        <a:t>-</a:t>
                      </a:r>
                      <a:endParaRPr lang="zh-TW" altLang="en-US" sz="1200" b="0" dirty="0">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採筍期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採筍期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採筍期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宜花東</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甘藍</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1,603</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19%</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結球期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結球期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結球期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ts val="1300"/>
                        </a:lnSpc>
                        <a:spcBef>
                          <a:spcPts val="0"/>
                        </a:spcBef>
                        <a:spcAft>
                          <a:spcPts val="0"/>
                        </a:spcAft>
                        <a:buClrTx/>
                        <a:buSzTx/>
                        <a:buFontTx/>
                        <a:buNone/>
                        <a:tabLst/>
                        <a:defRPr/>
                      </a:pP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宜花</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西瓜</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3,112</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34%</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結果期</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第一期</a:t>
                      </a:r>
                      <a:r>
                        <a:rPr lang="en-US" altLang="zh-TW" sz="1200" u="none" strike="noStrike" dirty="0">
                          <a:effectLst/>
                          <a:latin typeface="微軟正黑體" panose="020B0604030504040204" pitchFamily="34" charset="-120"/>
                          <a:ea typeface="微軟正黑體" panose="020B0604030504040204" pitchFamily="34" charset="-120"/>
                        </a:rPr>
                        <a:t>)</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採收期</a:t>
                      </a: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第一期</a:t>
                      </a:r>
                      <a:r>
                        <a:rPr lang="en-US" altLang="zh-TW" sz="1200" u="none" strike="noStrike" dirty="0">
                          <a:solidFill>
                            <a:schemeClr val="tx1"/>
                          </a:solidFill>
                          <a:effectLst/>
                          <a:latin typeface="微軟正黑體" panose="020B0604030504040204" pitchFamily="34" charset="-120"/>
                          <a:ea typeface="微軟正黑體" panose="020B0604030504040204" pitchFamily="34" charset="-120"/>
                        </a:rPr>
                        <a:t>)</a:t>
                      </a:r>
                    </a:p>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生育期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第二期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開花期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結果期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第二期</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ts val="1300"/>
                        </a:lnSpc>
                        <a:spcBef>
                          <a:spcPts val="0"/>
                        </a:spcBef>
                        <a:spcAft>
                          <a:spcPts val="0"/>
                        </a:spcAft>
                        <a:buClrTx/>
                        <a:buSzTx/>
                        <a:buFontTx/>
                        <a:buNone/>
                        <a:tabLst/>
                        <a:defRPr/>
                      </a:pP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7"/>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雲嘉南</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000099"/>
                          </a:solidFill>
                          <a:effectLst/>
                          <a:latin typeface="微軟正黑體" panose="020B0604030504040204" pitchFamily="34" charset="-120"/>
                          <a:ea typeface="微軟正黑體" panose="020B0604030504040204" pitchFamily="34" charset="-120"/>
                        </a:rPr>
                        <a:t>毛豆</a:t>
                      </a: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1,834</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u="none" strike="noStrike" dirty="0">
                          <a:effectLst/>
                          <a:latin typeface="微軟正黑體" panose="020B0604030504040204" pitchFamily="34" charset="-120"/>
                          <a:ea typeface="微軟正黑體" panose="020B0604030504040204" pitchFamily="34" charset="-120"/>
                        </a:rPr>
                        <a:t>24%</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開花期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結莢期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ts val="1300"/>
                        </a:lnSpc>
                        <a:spcBef>
                          <a:spcPts val="0"/>
                        </a:spcBef>
                        <a:spcAft>
                          <a:spcPts val="0"/>
                        </a:spcAft>
                        <a:buClrTx/>
                        <a:buSzTx/>
                        <a:buFontTx/>
                        <a:buNone/>
                        <a:tabLst/>
                        <a:defRPr/>
                      </a:pP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高屏</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ctr" fontAlgn="ctr">
                        <a:lnSpc>
                          <a:spcPts val="1300"/>
                        </a:lnSpc>
                      </a:pPr>
                      <a:endPar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endParaRPr>
                    </a:p>
                  </a:txBody>
                  <a:tcPr marL="5427" marR="5427" marT="5427"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3,087</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76%</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開花結莢期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籽粒充實</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採收期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籽粒充實</a:t>
                      </a: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採收期</a:t>
                      </a: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ts val="1300"/>
                        </a:lnSpc>
                        <a:spcBef>
                          <a:spcPts val="0"/>
                        </a:spcBef>
                        <a:spcAft>
                          <a:spcPts val="0"/>
                        </a:spcAft>
                        <a:buClrTx/>
                        <a:buSzTx/>
                        <a:buFontTx/>
                        <a:buNone/>
                        <a:tabLst/>
                        <a:defRPr/>
                      </a:pP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9"/>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宜花東</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rPr>
                        <a:t>荖花荖葉</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884</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73%</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營養生長期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營養生長期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營養生長期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營養生長期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營養生長期</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29"/>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中彰投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i="0" u="none" strike="noStrike" dirty="0">
                          <a:solidFill>
                            <a:srgbClr val="000099"/>
                          </a:solidFill>
                          <a:effectLst/>
                          <a:latin typeface="微軟正黑體" panose="020B0604030504040204" pitchFamily="34" charset="-120"/>
                          <a:ea typeface="微軟正黑體" panose="020B0604030504040204" pitchFamily="34" charset="-120"/>
                        </a:rPr>
                        <a:t>大宗切花</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1,734</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rPr>
                        <a:t>62%</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定植、開花期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定植、開花期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定植、開花期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定植、開花期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ts val="1200"/>
                        </a:lnSpc>
                        <a:spcBef>
                          <a:spcPts val="0"/>
                        </a:spcBef>
                        <a:spcAft>
                          <a:spcPts val="0"/>
                        </a:spcAft>
                        <a:buClrTx/>
                        <a:buSzTx/>
                        <a:buFontTx/>
                        <a:buNone/>
                        <a:tabLst/>
                        <a:defRPr/>
                      </a:pPr>
                      <a:r>
                        <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rPr>
                        <a:t>定植、開花期</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zh-TW" altLang="en-US" sz="1200" b="1" i="0" u="none" strike="noStrike" dirty="0">
                        <a:solidFill>
                          <a:srgbClr val="008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21"/>
                  </a:ext>
                </a:extLst>
              </a:tr>
              <a:tr h="23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endParaRPr lang="zh-TW" altLang="en-US" sz="12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zh-TW" altLang="en-US" sz="1200" b="1" u="none" strike="noStrike" dirty="0">
                          <a:solidFill>
                            <a:srgbClr val="FF0000"/>
                          </a:solidFill>
                          <a:effectLst/>
                          <a:latin typeface="微軟正黑體" panose="020B0604030504040204" pitchFamily="34" charset="-120"/>
                          <a:ea typeface="微軟正黑體" panose="020B0604030504040204" pitchFamily="34" charset="-120"/>
                        </a:rPr>
                        <a:t>合計</a:t>
                      </a:r>
                      <a:endParaRPr lang="zh-TW" altLang="en-US" sz="12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ts val="1200"/>
                        </a:lnSpc>
                      </a:pPr>
                      <a:r>
                        <a:rPr lang="en-US" altLang="zh-TW" sz="1200" b="1" u="none" strike="noStrike" dirty="0">
                          <a:solidFill>
                            <a:srgbClr val="FF0000"/>
                          </a:solidFill>
                          <a:effectLst/>
                          <a:latin typeface="微軟正黑體" panose="020B0604030504040204" pitchFamily="34" charset="-120"/>
                          <a:ea typeface="微軟正黑體" panose="020B0604030504040204" pitchFamily="34" charset="-120"/>
                        </a:rPr>
                        <a:t>57,653</a:t>
                      </a:r>
                      <a:endParaRPr lang="en-US" altLang="zh-TW" sz="12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200"/>
                        </a:lnSpc>
                      </a:pPr>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ts val="1300"/>
                        </a:lnSpc>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427" marR="5427" marT="542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23"/>
                  </a:ext>
                </a:extLst>
              </a:tr>
            </a:tbl>
          </a:graphicData>
        </a:graphic>
      </p:graphicFrame>
      <p:pic>
        <p:nvPicPr>
          <p:cNvPr id="9" name="圖片 8"/>
          <p:cNvPicPr>
            <a:picLocks noChangeAspect="1"/>
          </p:cNvPicPr>
          <p:nvPr/>
        </p:nvPicPr>
        <p:blipFill>
          <a:blip r:embed="rId3"/>
          <a:stretch>
            <a:fillRect/>
          </a:stretch>
        </p:blipFill>
        <p:spPr>
          <a:xfrm>
            <a:off x="8630435" y="1421654"/>
            <a:ext cx="207282" cy="207282"/>
          </a:xfrm>
          <a:prstGeom prst="rect">
            <a:avLst/>
          </a:prstGeom>
        </p:spPr>
      </p:pic>
      <p:sp>
        <p:nvSpPr>
          <p:cNvPr id="10" name="文字方塊 9"/>
          <p:cNvSpPr txBox="1"/>
          <p:nvPr/>
        </p:nvSpPr>
        <p:spPr>
          <a:xfrm>
            <a:off x="5007029" y="6600575"/>
            <a:ext cx="2531127" cy="307777"/>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0" lang="zh-TW" altLang="en-US" sz="1400" b="1" dirty="0">
                <a:solidFill>
                  <a:srgbClr val="C00000"/>
                </a:solidFill>
                <a:latin typeface="微軟正黑體" panose="020B0604030504040204" pitchFamily="34" charset="-120"/>
                <a:ea typeface="微軟正黑體" panose="020B0604030504040204" pitchFamily="34" charset="-120"/>
              </a:rPr>
              <a:t>紅字</a:t>
            </a:r>
            <a:r>
              <a:rPr kumimoji="0" lang="zh-TW" altLang="en-US" sz="1400" dirty="0">
                <a:solidFill>
                  <a:prstClr val="black"/>
                </a:solidFill>
                <a:latin typeface="微軟正黑體" panose="020B0604030504040204" pitchFamily="34" charset="-120"/>
                <a:ea typeface="微軟正黑體" panose="020B0604030504040204" pitchFamily="34" charset="-120"/>
              </a:rPr>
              <a:t>標示為關鍵月份</a:t>
            </a:r>
          </a:p>
        </p:txBody>
      </p:sp>
      <p:pic>
        <p:nvPicPr>
          <p:cNvPr id="11" name="圖片 10"/>
          <p:cNvPicPr>
            <a:picLocks noChangeAspect="1"/>
          </p:cNvPicPr>
          <p:nvPr/>
        </p:nvPicPr>
        <p:blipFill>
          <a:blip r:embed="rId4"/>
          <a:stretch>
            <a:fillRect/>
          </a:stretch>
        </p:blipFill>
        <p:spPr>
          <a:xfrm>
            <a:off x="8628722" y="1712106"/>
            <a:ext cx="207282" cy="207282"/>
          </a:xfrm>
          <a:prstGeom prst="rect">
            <a:avLst/>
          </a:prstGeom>
        </p:spPr>
      </p:pic>
      <p:pic>
        <p:nvPicPr>
          <p:cNvPr id="12" name="圖片 11"/>
          <p:cNvPicPr>
            <a:picLocks noChangeAspect="1"/>
          </p:cNvPicPr>
          <p:nvPr/>
        </p:nvPicPr>
        <p:blipFill>
          <a:blip r:embed="rId4"/>
          <a:stretch>
            <a:fillRect/>
          </a:stretch>
        </p:blipFill>
        <p:spPr>
          <a:xfrm>
            <a:off x="8628722" y="1949532"/>
            <a:ext cx="207282" cy="207282"/>
          </a:xfrm>
          <a:prstGeom prst="rect">
            <a:avLst/>
          </a:prstGeom>
        </p:spPr>
      </p:pic>
      <p:pic>
        <p:nvPicPr>
          <p:cNvPr id="13" name="圖片 12"/>
          <p:cNvPicPr>
            <a:picLocks noChangeAspect="1"/>
          </p:cNvPicPr>
          <p:nvPr/>
        </p:nvPicPr>
        <p:blipFill>
          <a:blip r:embed="rId4"/>
          <a:stretch>
            <a:fillRect/>
          </a:stretch>
        </p:blipFill>
        <p:spPr>
          <a:xfrm>
            <a:off x="8630435" y="2178908"/>
            <a:ext cx="207282" cy="207282"/>
          </a:xfrm>
          <a:prstGeom prst="rect">
            <a:avLst/>
          </a:prstGeom>
        </p:spPr>
      </p:pic>
      <p:pic>
        <p:nvPicPr>
          <p:cNvPr id="14" name="圖片 13"/>
          <p:cNvPicPr>
            <a:picLocks noChangeAspect="1"/>
          </p:cNvPicPr>
          <p:nvPr/>
        </p:nvPicPr>
        <p:blipFill>
          <a:blip r:embed="rId4"/>
          <a:stretch>
            <a:fillRect/>
          </a:stretch>
        </p:blipFill>
        <p:spPr>
          <a:xfrm>
            <a:off x="8630435" y="2413369"/>
            <a:ext cx="207282" cy="207282"/>
          </a:xfrm>
          <a:prstGeom prst="rect">
            <a:avLst/>
          </a:prstGeom>
        </p:spPr>
      </p:pic>
      <p:pic>
        <p:nvPicPr>
          <p:cNvPr id="15" name="圖片 14"/>
          <p:cNvPicPr>
            <a:picLocks noChangeAspect="1"/>
          </p:cNvPicPr>
          <p:nvPr/>
        </p:nvPicPr>
        <p:blipFill>
          <a:blip r:embed="rId4"/>
          <a:stretch>
            <a:fillRect/>
          </a:stretch>
        </p:blipFill>
        <p:spPr>
          <a:xfrm>
            <a:off x="8626303" y="2646455"/>
            <a:ext cx="207282" cy="207282"/>
          </a:xfrm>
          <a:prstGeom prst="rect">
            <a:avLst/>
          </a:prstGeom>
        </p:spPr>
      </p:pic>
      <p:pic>
        <p:nvPicPr>
          <p:cNvPr id="16" name="圖片 15"/>
          <p:cNvPicPr>
            <a:picLocks noChangeAspect="1"/>
          </p:cNvPicPr>
          <p:nvPr/>
        </p:nvPicPr>
        <p:blipFill>
          <a:blip r:embed="rId4"/>
          <a:stretch>
            <a:fillRect/>
          </a:stretch>
        </p:blipFill>
        <p:spPr>
          <a:xfrm>
            <a:off x="8630435" y="2887221"/>
            <a:ext cx="207282" cy="207282"/>
          </a:xfrm>
          <a:prstGeom prst="rect">
            <a:avLst/>
          </a:prstGeom>
        </p:spPr>
      </p:pic>
      <p:pic>
        <p:nvPicPr>
          <p:cNvPr id="17" name="圖片 16"/>
          <p:cNvPicPr>
            <a:picLocks noChangeAspect="1"/>
          </p:cNvPicPr>
          <p:nvPr/>
        </p:nvPicPr>
        <p:blipFill>
          <a:blip r:embed="rId4"/>
          <a:stretch>
            <a:fillRect/>
          </a:stretch>
        </p:blipFill>
        <p:spPr>
          <a:xfrm>
            <a:off x="8635181" y="3383626"/>
            <a:ext cx="207282" cy="207282"/>
          </a:xfrm>
          <a:prstGeom prst="rect">
            <a:avLst/>
          </a:prstGeom>
        </p:spPr>
      </p:pic>
      <p:pic>
        <p:nvPicPr>
          <p:cNvPr id="18" name="圖片 17"/>
          <p:cNvPicPr>
            <a:picLocks noChangeAspect="1"/>
          </p:cNvPicPr>
          <p:nvPr/>
        </p:nvPicPr>
        <p:blipFill>
          <a:blip r:embed="rId4"/>
          <a:stretch>
            <a:fillRect/>
          </a:stretch>
        </p:blipFill>
        <p:spPr>
          <a:xfrm>
            <a:off x="8628777" y="3671309"/>
            <a:ext cx="207282" cy="207282"/>
          </a:xfrm>
          <a:prstGeom prst="rect">
            <a:avLst/>
          </a:prstGeom>
        </p:spPr>
      </p:pic>
      <p:pic>
        <p:nvPicPr>
          <p:cNvPr id="19" name="圖片 18"/>
          <p:cNvPicPr>
            <a:picLocks noChangeAspect="1"/>
          </p:cNvPicPr>
          <p:nvPr/>
        </p:nvPicPr>
        <p:blipFill>
          <a:blip r:embed="rId4"/>
          <a:stretch>
            <a:fillRect/>
          </a:stretch>
        </p:blipFill>
        <p:spPr>
          <a:xfrm>
            <a:off x="8628722" y="3935307"/>
            <a:ext cx="207282" cy="207282"/>
          </a:xfrm>
          <a:prstGeom prst="rect">
            <a:avLst/>
          </a:prstGeom>
        </p:spPr>
      </p:pic>
      <p:pic>
        <p:nvPicPr>
          <p:cNvPr id="20" name="圖片 19"/>
          <p:cNvPicPr>
            <a:picLocks noChangeAspect="1"/>
          </p:cNvPicPr>
          <p:nvPr/>
        </p:nvPicPr>
        <p:blipFill>
          <a:blip r:embed="rId4"/>
          <a:stretch>
            <a:fillRect/>
          </a:stretch>
        </p:blipFill>
        <p:spPr>
          <a:xfrm>
            <a:off x="8628722" y="4221318"/>
            <a:ext cx="207282" cy="207282"/>
          </a:xfrm>
          <a:prstGeom prst="rect">
            <a:avLst/>
          </a:prstGeom>
        </p:spPr>
      </p:pic>
      <p:pic>
        <p:nvPicPr>
          <p:cNvPr id="21" name="圖片 20"/>
          <p:cNvPicPr>
            <a:picLocks noChangeAspect="1"/>
          </p:cNvPicPr>
          <p:nvPr/>
        </p:nvPicPr>
        <p:blipFill>
          <a:blip r:embed="rId4"/>
          <a:stretch>
            <a:fillRect/>
          </a:stretch>
        </p:blipFill>
        <p:spPr>
          <a:xfrm>
            <a:off x="8629498" y="4687042"/>
            <a:ext cx="207282" cy="207282"/>
          </a:xfrm>
          <a:prstGeom prst="rect">
            <a:avLst/>
          </a:prstGeom>
        </p:spPr>
      </p:pic>
      <p:pic>
        <p:nvPicPr>
          <p:cNvPr id="22" name="圖片 21"/>
          <p:cNvPicPr>
            <a:picLocks noChangeAspect="1"/>
          </p:cNvPicPr>
          <p:nvPr/>
        </p:nvPicPr>
        <p:blipFill>
          <a:blip r:embed="rId4"/>
          <a:stretch>
            <a:fillRect/>
          </a:stretch>
        </p:blipFill>
        <p:spPr>
          <a:xfrm>
            <a:off x="8628722" y="4927126"/>
            <a:ext cx="207282" cy="207282"/>
          </a:xfrm>
          <a:prstGeom prst="rect">
            <a:avLst/>
          </a:prstGeom>
        </p:spPr>
      </p:pic>
      <p:pic>
        <p:nvPicPr>
          <p:cNvPr id="23" name="圖片 22"/>
          <p:cNvPicPr>
            <a:picLocks noChangeAspect="1"/>
          </p:cNvPicPr>
          <p:nvPr/>
        </p:nvPicPr>
        <p:blipFill>
          <a:blip r:embed="rId4"/>
          <a:stretch>
            <a:fillRect/>
          </a:stretch>
        </p:blipFill>
        <p:spPr>
          <a:xfrm>
            <a:off x="8629058" y="5196211"/>
            <a:ext cx="207282" cy="207282"/>
          </a:xfrm>
          <a:prstGeom prst="rect">
            <a:avLst/>
          </a:prstGeom>
        </p:spPr>
      </p:pic>
      <p:pic>
        <p:nvPicPr>
          <p:cNvPr id="24" name="圖片 23"/>
          <p:cNvPicPr>
            <a:picLocks noChangeAspect="1"/>
          </p:cNvPicPr>
          <p:nvPr/>
        </p:nvPicPr>
        <p:blipFill>
          <a:blip r:embed="rId4"/>
          <a:stretch>
            <a:fillRect/>
          </a:stretch>
        </p:blipFill>
        <p:spPr>
          <a:xfrm>
            <a:off x="8629058" y="5475365"/>
            <a:ext cx="207282" cy="207282"/>
          </a:xfrm>
          <a:prstGeom prst="rect">
            <a:avLst/>
          </a:prstGeom>
        </p:spPr>
      </p:pic>
      <p:pic>
        <p:nvPicPr>
          <p:cNvPr id="25" name="圖片 24"/>
          <p:cNvPicPr>
            <a:picLocks noChangeAspect="1"/>
          </p:cNvPicPr>
          <p:nvPr/>
        </p:nvPicPr>
        <p:blipFill>
          <a:blip r:embed="rId4"/>
          <a:stretch>
            <a:fillRect/>
          </a:stretch>
        </p:blipFill>
        <p:spPr>
          <a:xfrm>
            <a:off x="8630435" y="5712743"/>
            <a:ext cx="207282" cy="207282"/>
          </a:xfrm>
          <a:prstGeom prst="rect">
            <a:avLst/>
          </a:prstGeom>
        </p:spPr>
      </p:pic>
      <p:pic>
        <p:nvPicPr>
          <p:cNvPr id="26" name="圖片 25"/>
          <p:cNvPicPr>
            <a:picLocks noChangeAspect="1"/>
          </p:cNvPicPr>
          <p:nvPr/>
        </p:nvPicPr>
        <p:blipFill>
          <a:blip r:embed="rId4"/>
          <a:stretch>
            <a:fillRect/>
          </a:stretch>
        </p:blipFill>
        <p:spPr>
          <a:xfrm>
            <a:off x="8629058" y="5941291"/>
            <a:ext cx="207282" cy="207282"/>
          </a:xfrm>
          <a:prstGeom prst="rect">
            <a:avLst/>
          </a:prstGeom>
        </p:spPr>
      </p:pic>
      <p:pic>
        <p:nvPicPr>
          <p:cNvPr id="27" name="圖片 26"/>
          <p:cNvPicPr>
            <a:picLocks noChangeAspect="1"/>
          </p:cNvPicPr>
          <p:nvPr/>
        </p:nvPicPr>
        <p:blipFill>
          <a:blip r:embed="rId4"/>
          <a:stretch>
            <a:fillRect/>
          </a:stretch>
        </p:blipFill>
        <p:spPr>
          <a:xfrm>
            <a:off x="8628722" y="6182114"/>
            <a:ext cx="207282" cy="207282"/>
          </a:xfrm>
          <a:prstGeom prst="rect">
            <a:avLst/>
          </a:prstGeom>
        </p:spPr>
      </p:pic>
      <p:pic>
        <p:nvPicPr>
          <p:cNvPr id="28" name="圖片 27"/>
          <p:cNvPicPr>
            <a:picLocks noChangeAspect="1"/>
          </p:cNvPicPr>
          <p:nvPr/>
        </p:nvPicPr>
        <p:blipFill>
          <a:blip r:embed="rId5" cstate="print"/>
          <a:stretch>
            <a:fillRect/>
          </a:stretch>
        </p:blipFill>
        <p:spPr>
          <a:xfrm>
            <a:off x="8626303" y="4443568"/>
            <a:ext cx="207282" cy="213378"/>
          </a:xfrm>
          <a:prstGeom prst="rect">
            <a:avLst/>
          </a:prstGeom>
        </p:spPr>
      </p:pic>
      <p:grpSp>
        <p:nvGrpSpPr>
          <p:cNvPr id="29" name="群組 28"/>
          <p:cNvGrpSpPr/>
          <p:nvPr/>
        </p:nvGrpSpPr>
        <p:grpSpPr>
          <a:xfrm>
            <a:off x="511620" y="6578715"/>
            <a:ext cx="4407751" cy="312411"/>
            <a:chOff x="452281" y="6412465"/>
            <a:chExt cx="4407751" cy="312411"/>
          </a:xfrm>
        </p:grpSpPr>
        <p:sp>
          <p:nvSpPr>
            <p:cNvPr id="30" name="流程圖: 接點 29"/>
            <p:cNvSpPr/>
            <p:nvPr/>
          </p:nvSpPr>
          <p:spPr>
            <a:xfrm>
              <a:off x="452281" y="6477592"/>
              <a:ext cx="209269" cy="208301"/>
            </a:xfrm>
            <a:prstGeom prst="flowChartConnector">
              <a:avLst/>
            </a:prstGeom>
            <a:solidFill>
              <a:srgbClr val="FF614C">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Calibri"/>
                <a:ea typeface="新細明體"/>
                <a:cs typeface="+mn-cs"/>
              </a:endParaRPr>
            </a:p>
          </p:txBody>
        </p:sp>
        <p:sp>
          <p:nvSpPr>
            <p:cNvPr id="31" name="文字方塊 30"/>
            <p:cNvSpPr txBox="1"/>
            <p:nvPr/>
          </p:nvSpPr>
          <p:spPr>
            <a:xfrm>
              <a:off x="656608" y="6412465"/>
              <a:ext cx="117414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嚴重缺水</a:t>
              </a:r>
            </a:p>
          </p:txBody>
        </p:sp>
        <p:sp>
          <p:nvSpPr>
            <p:cNvPr id="32" name="流程圖: 接點 31"/>
            <p:cNvSpPr/>
            <p:nvPr/>
          </p:nvSpPr>
          <p:spPr>
            <a:xfrm>
              <a:off x="1930446" y="6475186"/>
              <a:ext cx="209269" cy="208301"/>
            </a:xfrm>
            <a:prstGeom prst="flowChartConnector">
              <a:avLst/>
            </a:prstGeom>
            <a:solidFill>
              <a:srgbClr val="9ACA9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Calibri"/>
                <a:ea typeface="新細明體"/>
                <a:cs typeface="+mn-cs"/>
              </a:endParaRPr>
            </a:p>
          </p:txBody>
        </p:sp>
        <p:sp>
          <p:nvSpPr>
            <p:cNvPr id="33" name="文字方塊 32"/>
            <p:cNvSpPr txBox="1"/>
            <p:nvPr/>
          </p:nvSpPr>
          <p:spPr>
            <a:xfrm>
              <a:off x="2139715" y="6412465"/>
              <a:ext cx="117414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自覓水源</a:t>
              </a:r>
            </a:p>
          </p:txBody>
        </p:sp>
        <p:sp>
          <p:nvSpPr>
            <p:cNvPr id="34" name="流程圖: 接點 33"/>
            <p:cNvSpPr/>
            <p:nvPr/>
          </p:nvSpPr>
          <p:spPr>
            <a:xfrm>
              <a:off x="3418495" y="6482226"/>
              <a:ext cx="209269" cy="208301"/>
            </a:xfrm>
            <a:prstGeom prst="flowChartConnector">
              <a:avLst/>
            </a:prstGeom>
            <a:solidFill>
              <a:srgbClr val="F5C6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Calibri"/>
                <a:ea typeface="新細明體"/>
                <a:cs typeface="+mn-cs"/>
              </a:endParaRPr>
            </a:p>
          </p:txBody>
        </p:sp>
        <p:sp>
          <p:nvSpPr>
            <p:cNvPr id="35" name="文字方塊 34"/>
            <p:cNvSpPr txBox="1"/>
            <p:nvPr/>
          </p:nvSpPr>
          <p:spPr>
            <a:xfrm>
              <a:off x="3604904" y="6417099"/>
              <a:ext cx="125512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有缺水情形</a:t>
              </a:r>
            </a:p>
          </p:txBody>
        </p:sp>
      </p:grpSp>
      <p:pic>
        <p:nvPicPr>
          <p:cNvPr id="36" name="圖片 35"/>
          <p:cNvPicPr>
            <a:picLocks noChangeAspect="1"/>
          </p:cNvPicPr>
          <p:nvPr/>
        </p:nvPicPr>
        <p:blipFill>
          <a:blip r:embed="rId4"/>
          <a:stretch>
            <a:fillRect/>
          </a:stretch>
        </p:blipFill>
        <p:spPr>
          <a:xfrm>
            <a:off x="8626303" y="3119269"/>
            <a:ext cx="207282" cy="207282"/>
          </a:xfrm>
          <a:prstGeom prst="rect">
            <a:avLst/>
          </a:prstGeom>
        </p:spPr>
      </p:pic>
    </p:spTree>
    <p:extLst>
      <p:ext uri="{BB962C8B-B14F-4D97-AF65-F5344CB8AC3E}">
        <p14:creationId xmlns:p14="http://schemas.microsoft.com/office/powerpoint/2010/main" val="632720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20737" y="6401544"/>
            <a:ext cx="2057400" cy="365125"/>
          </a:xfrm>
        </p:spPr>
        <p:txBody>
          <a:bodyPr/>
          <a:lstStyle/>
          <a:p>
            <a:pPr>
              <a:defRPr/>
            </a:pPr>
            <a:fld id="{8E227029-EB7E-4B68-B2DF-0A764ACA71FF}" type="slidenum">
              <a:rPr lang="zh-TW" altLang="en-US" smtClean="0"/>
              <a:pPr>
                <a:defRPr/>
              </a:pPr>
              <a:t>15</a:t>
            </a:fld>
            <a:endParaRPr lang="zh-TW" altLang="en-US" dirty="0"/>
          </a:p>
        </p:txBody>
      </p:sp>
      <p:grpSp>
        <p:nvGrpSpPr>
          <p:cNvPr id="15" name="群組 14"/>
          <p:cNvGrpSpPr/>
          <p:nvPr/>
        </p:nvGrpSpPr>
        <p:grpSpPr>
          <a:xfrm>
            <a:off x="0" y="327837"/>
            <a:ext cx="9144000" cy="707886"/>
            <a:chOff x="0" y="44624"/>
            <a:chExt cx="9144000" cy="707886"/>
          </a:xfrm>
        </p:grpSpPr>
        <p:sp>
          <p:nvSpPr>
            <p:cNvPr id="4" name="矩形 3"/>
            <p:cNvSpPr/>
            <p:nvPr/>
          </p:nvSpPr>
          <p:spPr>
            <a:xfrm>
              <a:off x="0" y="44624"/>
              <a:ext cx="9144000" cy="707886"/>
            </a:xfrm>
            <a:prstGeom prst="rect">
              <a:avLst/>
            </a:prstGeom>
          </p:spPr>
          <p:txBody>
            <a:bodyPr wrap="square">
              <a:spAutoFit/>
            </a:bodyPr>
            <a:lstStyle/>
            <a:p>
              <a:pPr algn="ctr" eaLnBrk="1" fontAlgn="auto" hangingPunct="1">
                <a:spcBef>
                  <a:spcPts val="0"/>
                </a:spcBef>
                <a:spcAft>
                  <a:spcPts val="0"/>
                </a:spcAft>
              </a:pPr>
              <a:r>
                <a:rPr kumimoji="0" lang="zh-TW" altLang="en-US" sz="4000" b="1" dirty="0">
                  <a:solidFill>
                    <a:srgbClr val="002060"/>
                  </a:solidFill>
                  <a:latin typeface="微軟正黑體" pitchFamily="34" charset="-120"/>
                  <a:ea typeface="微軟正黑體" pitchFamily="34" charset="-120"/>
                </a:rPr>
                <a:t>區域性乾旱調適措施，</a:t>
              </a:r>
              <a:r>
                <a:rPr kumimoji="0" lang="zh-TW" altLang="en-US" sz="2800" b="1" dirty="0">
                  <a:solidFill>
                    <a:srgbClr val="008000"/>
                  </a:solidFill>
                  <a:latin typeface="微軟正黑體" pitchFamily="34" charset="-120"/>
                  <a:ea typeface="微軟正黑體" pitchFamily="34" charset="-120"/>
                </a:rPr>
                <a:t>北部地區</a:t>
              </a:r>
              <a:r>
                <a:rPr kumimoji="0" lang="en-US" altLang="zh-TW" sz="2800" b="1" dirty="0">
                  <a:solidFill>
                    <a:srgbClr val="008000"/>
                  </a:solidFill>
                  <a:latin typeface="微軟正黑體" pitchFamily="34" charset="-120"/>
                  <a:ea typeface="微軟正黑體" pitchFamily="34" charset="-120"/>
                </a:rPr>
                <a:t>(</a:t>
              </a:r>
              <a:r>
                <a:rPr kumimoji="0" lang="zh-TW" altLang="en-US" sz="2800" b="1" dirty="0">
                  <a:solidFill>
                    <a:srgbClr val="008000"/>
                  </a:solidFill>
                  <a:latin typeface="微軟正黑體" pitchFamily="34" charset="-120"/>
                  <a:ea typeface="微軟正黑體" pitchFamily="34" charset="-120"/>
                </a:rPr>
                <a:t>桃園、苗栗</a:t>
              </a:r>
              <a:r>
                <a:rPr kumimoji="0" lang="en-US" altLang="zh-TW" sz="2800" b="1" dirty="0">
                  <a:solidFill>
                    <a:srgbClr val="008000"/>
                  </a:solidFill>
                  <a:latin typeface="微軟正黑體" pitchFamily="34" charset="-120"/>
                  <a:ea typeface="微軟正黑體" pitchFamily="34" charset="-120"/>
                </a:rPr>
                <a:t>)</a:t>
              </a:r>
              <a:endParaRPr kumimoji="0" lang="zh-TW" altLang="en-US" sz="2800" b="1" dirty="0">
                <a:solidFill>
                  <a:srgbClr val="008000"/>
                </a:solidFill>
                <a:latin typeface="微軟正黑體" pitchFamily="34" charset="-120"/>
                <a:ea typeface="微軟正黑體" pitchFamily="34" charset="-12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1780"/>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字方塊 6"/>
          <p:cNvSpPr txBox="1"/>
          <p:nvPr/>
        </p:nvSpPr>
        <p:spPr>
          <a:xfrm>
            <a:off x="740960" y="3714303"/>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調適措施</a:t>
            </a:r>
          </a:p>
        </p:txBody>
      </p:sp>
      <p:grpSp>
        <p:nvGrpSpPr>
          <p:cNvPr id="3" name="群組 2"/>
          <p:cNvGrpSpPr/>
          <p:nvPr/>
        </p:nvGrpSpPr>
        <p:grpSpPr>
          <a:xfrm>
            <a:off x="179512" y="3048375"/>
            <a:ext cx="1829430" cy="2324840"/>
            <a:chOff x="179512" y="3048375"/>
            <a:chExt cx="1829430" cy="2154500"/>
          </a:xfrm>
        </p:grpSpPr>
        <p:sp>
          <p:nvSpPr>
            <p:cNvPr id="6" name="矩形 5"/>
            <p:cNvSpPr/>
            <p:nvPr/>
          </p:nvSpPr>
          <p:spPr>
            <a:xfrm>
              <a:off x="683568" y="3048375"/>
              <a:ext cx="1325374" cy="2154500"/>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8" name="矩形 7"/>
            <p:cNvSpPr/>
            <p:nvPr/>
          </p:nvSpPr>
          <p:spPr>
            <a:xfrm>
              <a:off x="179512" y="3048375"/>
              <a:ext cx="504056" cy="2154500"/>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800000"/>
                  </a:solidFill>
                  <a:effectLst/>
                  <a:uLnTx/>
                  <a:uFillTx/>
                  <a:latin typeface="Arial" panose="020B0604020202020204" pitchFamily="34" charset="0"/>
                  <a:ea typeface="微軟正黑體" panose="020B0604030504040204" pitchFamily="34" charset="-120"/>
                  <a:cs typeface="Arial" panose="020B0604020202020204" pitchFamily="34" charset="0"/>
                </a:rPr>
                <a:t>旱作</a:t>
              </a:r>
            </a:p>
          </p:txBody>
        </p:sp>
      </p:grpSp>
      <p:sp>
        <p:nvSpPr>
          <p:cNvPr id="9" name="文字方塊 8"/>
          <p:cNvSpPr txBox="1"/>
          <p:nvPr/>
        </p:nvSpPr>
        <p:spPr>
          <a:xfrm>
            <a:off x="719846" y="1827063"/>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調適策略</a:t>
            </a:r>
          </a:p>
        </p:txBody>
      </p:sp>
      <p:sp>
        <p:nvSpPr>
          <p:cNvPr id="10" name="矩形 9"/>
          <p:cNvSpPr/>
          <p:nvPr/>
        </p:nvSpPr>
        <p:spPr>
          <a:xfrm>
            <a:off x="683568" y="1530468"/>
            <a:ext cx="1325374" cy="1368152"/>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11" name="文字方塊 10"/>
          <p:cNvSpPr txBox="1"/>
          <p:nvPr/>
        </p:nvSpPr>
        <p:spPr>
          <a:xfrm>
            <a:off x="740960" y="1864028"/>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調適措施</a:t>
            </a:r>
          </a:p>
        </p:txBody>
      </p:sp>
      <p:sp>
        <p:nvSpPr>
          <p:cNvPr id="12" name="矩形 11"/>
          <p:cNvSpPr/>
          <p:nvPr/>
        </p:nvSpPr>
        <p:spPr>
          <a:xfrm>
            <a:off x="179512" y="1530468"/>
            <a:ext cx="504056" cy="1368152"/>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800000"/>
                </a:solidFill>
                <a:effectLst/>
                <a:uLnTx/>
                <a:uFillTx/>
                <a:latin typeface="Arial" panose="020B0604020202020204" pitchFamily="34" charset="0"/>
                <a:ea typeface="微軟正黑體" panose="020B0604030504040204" pitchFamily="34" charset="-120"/>
                <a:cs typeface="Arial" panose="020B0604020202020204" pitchFamily="34" charset="0"/>
              </a:rPr>
              <a:t>果樹</a:t>
            </a:r>
          </a:p>
        </p:txBody>
      </p:sp>
      <p:sp>
        <p:nvSpPr>
          <p:cNvPr id="13" name="手繪多邊形 12"/>
          <p:cNvSpPr/>
          <p:nvPr/>
        </p:nvSpPr>
        <p:spPr>
          <a:xfrm>
            <a:off x="2008942" y="1540748"/>
            <a:ext cx="6883538" cy="1357879"/>
          </a:xfrm>
          <a:custGeom>
            <a:avLst/>
            <a:gdLst>
              <a:gd name="connsiteX0" fmla="*/ 0 w 1775951"/>
              <a:gd name="connsiteY0" fmla="*/ 55968 h 559679"/>
              <a:gd name="connsiteX1" fmla="*/ 55968 w 1775951"/>
              <a:gd name="connsiteY1" fmla="*/ 0 h 559679"/>
              <a:gd name="connsiteX2" fmla="*/ 1719983 w 1775951"/>
              <a:gd name="connsiteY2" fmla="*/ 0 h 559679"/>
              <a:gd name="connsiteX3" fmla="*/ 1775951 w 1775951"/>
              <a:gd name="connsiteY3" fmla="*/ 55968 h 559679"/>
              <a:gd name="connsiteX4" fmla="*/ 1775951 w 1775951"/>
              <a:gd name="connsiteY4" fmla="*/ 503711 h 559679"/>
              <a:gd name="connsiteX5" fmla="*/ 1719983 w 1775951"/>
              <a:gd name="connsiteY5" fmla="*/ 559679 h 559679"/>
              <a:gd name="connsiteX6" fmla="*/ 55968 w 1775951"/>
              <a:gd name="connsiteY6" fmla="*/ 559679 h 559679"/>
              <a:gd name="connsiteX7" fmla="*/ 0 w 1775951"/>
              <a:gd name="connsiteY7" fmla="*/ 503711 h 559679"/>
              <a:gd name="connsiteX8" fmla="*/ 0 w 1775951"/>
              <a:gd name="connsiteY8" fmla="*/ 55968 h 55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951" h="559679">
                <a:moveTo>
                  <a:pt x="0" y="55968"/>
                </a:moveTo>
                <a:cubicBezTo>
                  <a:pt x="0" y="25058"/>
                  <a:pt x="25058" y="0"/>
                  <a:pt x="55968" y="0"/>
                </a:cubicBezTo>
                <a:lnTo>
                  <a:pt x="1719983" y="0"/>
                </a:lnTo>
                <a:cubicBezTo>
                  <a:pt x="1750893" y="0"/>
                  <a:pt x="1775951" y="25058"/>
                  <a:pt x="1775951" y="55968"/>
                </a:cubicBezTo>
                <a:lnTo>
                  <a:pt x="1775951" y="503711"/>
                </a:lnTo>
                <a:cubicBezTo>
                  <a:pt x="1775951" y="534621"/>
                  <a:pt x="1750893" y="559679"/>
                  <a:pt x="1719983" y="559679"/>
                </a:cubicBezTo>
                <a:lnTo>
                  <a:pt x="55968" y="559679"/>
                </a:lnTo>
                <a:cubicBezTo>
                  <a:pt x="25058" y="559679"/>
                  <a:pt x="0" y="534621"/>
                  <a:pt x="0" y="503711"/>
                </a:cubicBezTo>
                <a:lnTo>
                  <a:pt x="0" y="55968"/>
                </a:lnTo>
                <a:close/>
              </a:path>
            </a:pathLst>
          </a:custGeom>
          <a:noFill/>
          <a:ln w="25400" cap="flat" cmpd="sng" algn="ctr">
            <a:solidFill>
              <a:srgbClr val="6BCBC5"/>
            </a:solidFill>
            <a:prstDash val="solid"/>
          </a:ln>
          <a:effectLst/>
        </p:spPr>
        <p:txBody>
          <a:bodyPr spcFirstLastPara="0" vert="horz" wrap="square" lIns="69732" tIns="69732" rIns="69732" bIns="69732" numCol="1" spcCol="1270" anchor="ctr" anchorCtr="0">
            <a:noAutofit/>
          </a:bodyPr>
          <a:lstStyle/>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高接梨果實發育期間</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，需水量較高，在缺水乾旱時</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，可採噴灌節水</a:t>
            </a:r>
            <a:r>
              <a:rPr kumimoji="0" lang="zh-TW" altLang="en-US" kern="0" dirty="0">
                <a:solidFill>
                  <a:srgbClr val="0000FF"/>
                </a:solidFill>
                <a:latin typeface="微軟正黑體" pitchFamily="34" charset="-120"/>
                <a:ea typeface="微軟正黑體" pitchFamily="34" charset="-120"/>
              </a:rPr>
              <a:t>模式</a:t>
            </a:r>
            <a:r>
              <a:rPr kumimoji="0" lang="en-US" altLang="zh-TW" kern="0" dirty="0">
                <a:solidFill>
                  <a:srgbClr val="0000FF"/>
                </a:solidFill>
                <a:latin typeface="微軟正黑體" pitchFamily="34" charset="-120"/>
                <a:ea typeface="微軟正黑體" pitchFamily="34" charset="-120"/>
              </a:rPr>
              <a:t>1-2</a:t>
            </a:r>
            <a:r>
              <a:rPr kumimoji="0" lang="zh-TW" altLang="en-US" kern="0" dirty="0">
                <a:solidFill>
                  <a:srgbClr val="0000FF"/>
                </a:solidFill>
                <a:latin typeface="微軟正黑體" pitchFamily="34" charset="-120"/>
                <a:ea typeface="微軟正黑體" pitchFamily="34" charset="-120"/>
              </a:rPr>
              <a:t>次</a:t>
            </a:r>
            <a:r>
              <a:rPr kumimoji="0" lang="en-US" altLang="zh-TW" kern="0" dirty="0">
                <a:solidFill>
                  <a:srgbClr val="0000FF"/>
                </a:solidFill>
                <a:latin typeface="微軟正黑體" pitchFamily="34" charset="-120"/>
                <a:ea typeface="微軟正黑體" pitchFamily="34" charset="-120"/>
              </a:rPr>
              <a:t>/</a:t>
            </a:r>
            <a:r>
              <a:rPr kumimoji="0" lang="zh-TW" altLang="en-US" kern="0" dirty="0">
                <a:solidFill>
                  <a:srgbClr val="0000FF"/>
                </a:solidFill>
                <a:latin typeface="微軟正黑體" pitchFamily="34" charset="-120"/>
                <a:ea typeface="微軟正黑體" pitchFamily="34" charset="-120"/>
              </a:rPr>
              <a:t>週，</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土層淺及結實多果園增加灌水次數，維持</a:t>
            </a: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果園草生栽培，減少割草次數</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以降低土壤水分散失。</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14" name="手繪多邊形 13"/>
          <p:cNvSpPr/>
          <p:nvPr/>
        </p:nvSpPr>
        <p:spPr>
          <a:xfrm>
            <a:off x="2008942" y="3042634"/>
            <a:ext cx="6883538" cy="2330581"/>
          </a:xfrm>
          <a:custGeom>
            <a:avLst/>
            <a:gdLst>
              <a:gd name="connsiteX0" fmla="*/ 0 w 1775951"/>
              <a:gd name="connsiteY0" fmla="*/ 55968 h 559679"/>
              <a:gd name="connsiteX1" fmla="*/ 55968 w 1775951"/>
              <a:gd name="connsiteY1" fmla="*/ 0 h 559679"/>
              <a:gd name="connsiteX2" fmla="*/ 1719983 w 1775951"/>
              <a:gd name="connsiteY2" fmla="*/ 0 h 559679"/>
              <a:gd name="connsiteX3" fmla="*/ 1775951 w 1775951"/>
              <a:gd name="connsiteY3" fmla="*/ 55968 h 559679"/>
              <a:gd name="connsiteX4" fmla="*/ 1775951 w 1775951"/>
              <a:gd name="connsiteY4" fmla="*/ 503711 h 559679"/>
              <a:gd name="connsiteX5" fmla="*/ 1719983 w 1775951"/>
              <a:gd name="connsiteY5" fmla="*/ 559679 h 559679"/>
              <a:gd name="connsiteX6" fmla="*/ 55968 w 1775951"/>
              <a:gd name="connsiteY6" fmla="*/ 559679 h 559679"/>
              <a:gd name="connsiteX7" fmla="*/ 0 w 1775951"/>
              <a:gd name="connsiteY7" fmla="*/ 503711 h 559679"/>
              <a:gd name="connsiteX8" fmla="*/ 0 w 1775951"/>
              <a:gd name="connsiteY8" fmla="*/ 55968 h 55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951" h="559679">
                <a:moveTo>
                  <a:pt x="0" y="55968"/>
                </a:moveTo>
                <a:cubicBezTo>
                  <a:pt x="0" y="25058"/>
                  <a:pt x="25058" y="0"/>
                  <a:pt x="55968" y="0"/>
                </a:cubicBezTo>
                <a:lnTo>
                  <a:pt x="1719983" y="0"/>
                </a:lnTo>
                <a:cubicBezTo>
                  <a:pt x="1750893" y="0"/>
                  <a:pt x="1775951" y="25058"/>
                  <a:pt x="1775951" y="55968"/>
                </a:cubicBezTo>
                <a:lnTo>
                  <a:pt x="1775951" y="503711"/>
                </a:lnTo>
                <a:cubicBezTo>
                  <a:pt x="1775951" y="534621"/>
                  <a:pt x="1750893" y="559679"/>
                  <a:pt x="1719983" y="559679"/>
                </a:cubicBezTo>
                <a:lnTo>
                  <a:pt x="55968" y="559679"/>
                </a:lnTo>
                <a:cubicBezTo>
                  <a:pt x="25058" y="559679"/>
                  <a:pt x="0" y="534621"/>
                  <a:pt x="0" y="503711"/>
                </a:cubicBezTo>
                <a:lnTo>
                  <a:pt x="0" y="55968"/>
                </a:lnTo>
                <a:close/>
              </a:path>
            </a:pathLst>
          </a:custGeom>
          <a:noFill/>
          <a:ln w="25400" cap="flat" cmpd="sng" algn="ctr">
            <a:solidFill>
              <a:srgbClr val="6BCBC5"/>
            </a:solidFill>
            <a:prstDash val="solid"/>
          </a:ln>
          <a:effectLst/>
        </p:spPr>
        <p:txBody>
          <a:bodyPr spcFirstLastPara="0" vert="horz" wrap="square" lIns="69732" tIns="69732" rIns="69732" bIns="69732" numCol="1" spcCol="1270" anchor="ctr" anchorCtr="0">
            <a:noAutofit/>
          </a:bodyPr>
          <a:lstStyle/>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草莓果實採收末期</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，植株蒸散作用旺盛，缺水乾旱時</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為維持植株生育，</a:t>
            </a:r>
            <a:r>
              <a:rPr kumimoji="0" lang="zh-TW" altLang="en-US" kern="0" dirty="0">
                <a:solidFill>
                  <a:srgbClr val="0000FF"/>
                </a:solidFill>
                <a:latin typeface="微軟正黑體" pitchFamily="34" charset="-120"/>
                <a:ea typeface="微軟正黑體" pitchFamily="34" charset="-120"/>
              </a:rPr>
              <a:t>可於銀灰色塑膠布內採摘帶管灌溉，</a:t>
            </a:r>
            <a:r>
              <a:rPr kumimoji="0" lang="zh-TW" altLang="en-US" kern="0" dirty="0">
                <a:solidFill>
                  <a:prstClr val="black"/>
                </a:solidFill>
                <a:latin typeface="微軟正黑體" pitchFamily="34" charset="-120"/>
                <a:ea typeface="微軟正黑體" pitchFamily="34" charset="-120"/>
              </a:rPr>
              <a:t>加強</a:t>
            </a: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摘除老葉</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減少植株水分消耗</a:t>
            </a:r>
            <a:r>
              <a:rPr kumimoji="0" lang="zh-TW" altLang="en-US" sz="1800" b="0" i="0" u="none" strike="noStrike" kern="0" cap="none" spc="0" normalizeH="0" baseline="0" noProof="0" dirty="0">
                <a:ln>
                  <a:noFill/>
                </a:ln>
                <a:solidFill>
                  <a:prstClr val="black"/>
                </a:solidFill>
                <a:effectLst/>
                <a:uLnTx/>
                <a:uFillTx/>
                <a:latin typeface="新細明體"/>
                <a:ea typeface="新細明體"/>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育苗期多為高溫氣候</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，可裝設省水噴灌或滴灌，苗期灌溉頻度約</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2-4</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次</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日</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，以免發生缺水萎凋死亡。</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西瓜</a:t>
            </a:r>
            <a:r>
              <a:rPr kumimoji="0" lang="zh-TW" altLang="en-US" sz="1800" b="0" i="0" u="none" strike="noStrike" kern="0" cap="none" spc="0" normalizeH="0" baseline="0" noProof="0" dirty="0">
                <a:ln>
                  <a:noFill/>
                </a:ln>
                <a:solidFill>
                  <a:prstClr val="black"/>
                </a:solidFill>
                <a:effectLst/>
                <a:uLnTx/>
                <a:uFillTx/>
                <a:latin typeface="新細明體"/>
                <a:ea typeface="新細明體"/>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洋香瓜及仙草畦面進行銀灰色塑膠布或抑草蓆等資材覆蓋，防止水分散失，設置滴帶管灌溉，</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4-5</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月每週需灌水量</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300 m</a:t>
            </a:r>
            <a:r>
              <a:rPr kumimoji="0" lang="en-US" altLang="zh-TW" sz="1800" b="0" i="0" u="none" strike="noStrike" kern="0" cap="none" spc="0" normalizeH="0" baseline="30000" noProof="0" dirty="0">
                <a:ln>
                  <a:noFill/>
                </a:ln>
                <a:solidFill>
                  <a:prstClr val="black"/>
                </a:solidFill>
                <a:effectLst/>
                <a:uLnTx/>
                <a:uFillTx/>
                <a:latin typeface="微軟正黑體" pitchFamily="34" charset="-120"/>
                <a:ea typeface="微軟正黑體" pitchFamily="34" charset="-120"/>
                <a:cs typeface="+mn-cs"/>
              </a:rPr>
              <a:t>3</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/ha</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28578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06700" y="6425106"/>
            <a:ext cx="2057400" cy="365125"/>
          </a:xfrm>
        </p:spPr>
        <p:txBody>
          <a:bodyPr/>
          <a:lstStyle/>
          <a:p>
            <a:pPr>
              <a:defRPr/>
            </a:pPr>
            <a:fld id="{8E227029-EB7E-4B68-B2DF-0A764ACA71FF}" type="slidenum">
              <a:rPr lang="zh-TW" altLang="en-US" smtClean="0"/>
              <a:pPr>
                <a:defRPr/>
              </a:pPr>
              <a:t>16</a:t>
            </a:fld>
            <a:endParaRPr lang="zh-TW" altLang="en-US" dirty="0"/>
          </a:p>
        </p:txBody>
      </p:sp>
      <p:sp>
        <p:nvSpPr>
          <p:cNvPr id="4" name="矩形 3"/>
          <p:cNvSpPr/>
          <p:nvPr/>
        </p:nvSpPr>
        <p:spPr>
          <a:xfrm>
            <a:off x="0" y="44624"/>
            <a:ext cx="9144000" cy="707886"/>
          </a:xfrm>
          <a:prstGeom prst="rect">
            <a:avLst/>
          </a:prstGeom>
        </p:spPr>
        <p:txBody>
          <a:bodyPr wrap="square">
            <a:spAutoFit/>
          </a:bodyPr>
          <a:lstStyle/>
          <a:p>
            <a:pPr algn="ctr" eaLnBrk="1" fontAlgn="auto" hangingPunct="1">
              <a:spcBef>
                <a:spcPts val="0"/>
              </a:spcBef>
              <a:spcAft>
                <a:spcPts val="0"/>
              </a:spcAft>
            </a:pPr>
            <a:r>
              <a:rPr kumimoji="0" lang="zh-TW" altLang="en-US" sz="4000" b="1" dirty="0">
                <a:solidFill>
                  <a:srgbClr val="002060"/>
                </a:solidFill>
                <a:latin typeface="微軟正黑體" pitchFamily="34" charset="-120"/>
                <a:ea typeface="微軟正黑體" pitchFamily="34" charset="-120"/>
              </a:rPr>
              <a:t>區域性乾旱調適措施，</a:t>
            </a:r>
            <a:r>
              <a:rPr kumimoji="0" lang="zh-TW" altLang="en-US" sz="3000" b="1" dirty="0">
                <a:solidFill>
                  <a:srgbClr val="008000"/>
                </a:solidFill>
                <a:latin typeface="微軟正黑體" pitchFamily="34" charset="-120"/>
                <a:ea typeface="微軟正黑體" pitchFamily="34" charset="-120"/>
              </a:rPr>
              <a:t>中彰投地區</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92704"/>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手繪多邊形 5"/>
          <p:cNvSpPr/>
          <p:nvPr/>
        </p:nvSpPr>
        <p:spPr>
          <a:xfrm>
            <a:off x="2015431" y="4495348"/>
            <a:ext cx="6883538" cy="1917889"/>
          </a:xfrm>
          <a:custGeom>
            <a:avLst/>
            <a:gdLst>
              <a:gd name="connsiteX0" fmla="*/ 0 w 1775951"/>
              <a:gd name="connsiteY0" fmla="*/ 55968 h 559679"/>
              <a:gd name="connsiteX1" fmla="*/ 55968 w 1775951"/>
              <a:gd name="connsiteY1" fmla="*/ 0 h 559679"/>
              <a:gd name="connsiteX2" fmla="*/ 1719983 w 1775951"/>
              <a:gd name="connsiteY2" fmla="*/ 0 h 559679"/>
              <a:gd name="connsiteX3" fmla="*/ 1775951 w 1775951"/>
              <a:gd name="connsiteY3" fmla="*/ 55968 h 559679"/>
              <a:gd name="connsiteX4" fmla="*/ 1775951 w 1775951"/>
              <a:gd name="connsiteY4" fmla="*/ 503711 h 559679"/>
              <a:gd name="connsiteX5" fmla="*/ 1719983 w 1775951"/>
              <a:gd name="connsiteY5" fmla="*/ 559679 h 559679"/>
              <a:gd name="connsiteX6" fmla="*/ 55968 w 1775951"/>
              <a:gd name="connsiteY6" fmla="*/ 559679 h 559679"/>
              <a:gd name="connsiteX7" fmla="*/ 0 w 1775951"/>
              <a:gd name="connsiteY7" fmla="*/ 503711 h 559679"/>
              <a:gd name="connsiteX8" fmla="*/ 0 w 1775951"/>
              <a:gd name="connsiteY8" fmla="*/ 55968 h 55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951" h="559679">
                <a:moveTo>
                  <a:pt x="0" y="55968"/>
                </a:moveTo>
                <a:cubicBezTo>
                  <a:pt x="0" y="25058"/>
                  <a:pt x="25058" y="0"/>
                  <a:pt x="55968" y="0"/>
                </a:cubicBezTo>
                <a:lnTo>
                  <a:pt x="1719983" y="0"/>
                </a:lnTo>
                <a:cubicBezTo>
                  <a:pt x="1750893" y="0"/>
                  <a:pt x="1775951" y="25058"/>
                  <a:pt x="1775951" y="55968"/>
                </a:cubicBezTo>
                <a:lnTo>
                  <a:pt x="1775951" y="503711"/>
                </a:lnTo>
                <a:cubicBezTo>
                  <a:pt x="1775951" y="534621"/>
                  <a:pt x="1750893" y="559679"/>
                  <a:pt x="1719983" y="559679"/>
                </a:cubicBezTo>
                <a:lnTo>
                  <a:pt x="55968" y="559679"/>
                </a:lnTo>
                <a:cubicBezTo>
                  <a:pt x="25058" y="559679"/>
                  <a:pt x="0" y="534621"/>
                  <a:pt x="0" y="503711"/>
                </a:cubicBezTo>
                <a:lnTo>
                  <a:pt x="0" y="55968"/>
                </a:lnTo>
                <a:close/>
              </a:path>
            </a:pathLst>
          </a:custGeom>
          <a:noFill/>
          <a:ln w="25400" cap="flat" cmpd="sng" algn="ctr">
            <a:solidFill>
              <a:srgbClr val="6BCBC5"/>
            </a:solidFill>
            <a:prstDash val="solid"/>
          </a:ln>
          <a:effectLst/>
        </p:spPr>
        <p:txBody>
          <a:bodyPr spcFirstLastPara="0" vert="horz" wrap="square" lIns="69732" tIns="69732" rIns="69732" bIns="69732" numCol="1" spcCol="1270" anchor="ctr" anchorCtr="0">
            <a:noAutofit/>
          </a:bodyPr>
          <a:lstStyle/>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落花生</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甘藷</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玉米</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，以</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溝灌</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覆蓋</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滴灌</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方式進行水分管理或以休耕種植綠肥大豆類方式進行輪休。</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Arial" panose="020B0604020202020204" pitchFamily="34" charset="0"/>
                <a:ea typeface="微軟正黑體" panose="020B0604030504040204" pitchFamily="34" charset="-120"/>
                <a:cs typeface="Arial" panose="020B0604020202020204" pitchFamily="34" charset="0"/>
              </a:rPr>
              <a:t>竹筍</a:t>
            </a:r>
            <a:r>
              <a:rPr kumimoji="0" lang="zh-TW" altLang="en-US"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產區因屬非灌區</a:t>
            </a: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a:t>
            </a:r>
            <a:r>
              <a:rPr kumimoji="0" lang="zh-TW" altLang="en-US"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儘速設置</a:t>
            </a:r>
            <a:r>
              <a:rPr kumimoji="0" lang="zh-TW" altLang="en-US" sz="1800" b="0" i="0" u="none" strike="noStrike" kern="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儲水設施</a:t>
            </a:r>
            <a:r>
              <a:rPr kumimoji="0" lang="zh-TW" altLang="en-US"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及</a:t>
            </a:r>
            <a:r>
              <a:rPr kumimoji="0" lang="zh-TW" altLang="en-US" sz="1800" b="0" i="0" u="none" strike="noStrike" kern="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水源蒐集管線</a:t>
            </a:r>
            <a:r>
              <a:rPr kumimoji="0" lang="zh-TW" altLang="en-US"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，加裝</a:t>
            </a:r>
            <a:r>
              <a:rPr kumimoji="0" lang="zh-TW" altLang="en-US" sz="1800" b="0" i="0" u="none" strike="noStrike" kern="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省水灌溉系統</a:t>
            </a:r>
            <a:r>
              <a:rPr kumimoji="0" lang="en-US" altLang="zh-TW"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微噴或滴灌</a:t>
            </a:r>
            <a:r>
              <a:rPr kumimoji="0" lang="en-US" altLang="zh-TW"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Arial" panose="020B0604020202020204" pitchFamily="34" charset="0"/>
                <a:ea typeface="微軟正黑體" panose="020B0604030504040204" pitchFamily="34" charset="-120"/>
                <a:cs typeface="Arial" panose="020B0604020202020204" pitchFamily="34" charset="0"/>
              </a:rPr>
              <a:t>西瓜</a:t>
            </a:r>
            <a:r>
              <a:rPr kumimoji="0" lang="en-US" altLang="zh-TW" sz="1800" b="1" i="0" u="none" strike="noStrike" kern="0" cap="none" spc="0" normalizeH="0" baseline="0" noProof="0" dirty="0">
                <a:ln>
                  <a:noFill/>
                </a:ln>
                <a:solidFill>
                  <a:srgbClr val="C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0" cap="none" spc="0" normalizeH="0" baseline="0" noProof="0" dirty="0">
                <a:ln>
                  <a:noFill/>
                </a:ln>
                <a:solidFill>
                  <a:srgbClr val="C00000"/>
                </a:solidFill>
                <a:effectLst/>
                <a:uLnTx/>
                <a:uFillTx/>
                <a:latin typeface="Arial" panose="020B0604020202020204" pitchFamily="34" charset="0"/>
                <a:ea typeface="微軟正黑體" panose="020B0604030504040204" pitchFamily="34" charset="-120"/>
                <a:cs typeface="Arial" panose="020B0604020202020204" pitchFamily="34" charset="0"/>
              </a:rPr>
              <a:t>露天瓜類</a:t>
            </a:r>
            <a:r>
              <a:rPr kumimoji="0" lang="en-US" altLang="zh-TW" sz="1800" b="1" i="0" u="none" strike="noStrike" kern="0" cap="none" spc="0" normalizeH="0" baseline="0" noProof="0" dirty="0">
                <a:ln>
                  <a:noFill/>
                </a:ln>
                <a:solidFill>
                  <a:srgbClr val="C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利用</a:t>
            </a:r>
            <a:r>
              <a:rPr kumimoji="0" lang="zh-TW" altLang="en-US" sz="1800" b="0" i="0" u="none" strike="noStrike" kern="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畦面覆蓋資材減少水分蒸發</a:t>
            </a: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a:t>
            </a: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rPr>
              <a:t>並</a:t>
            </a:r>
            <a:r>
              <a:rPr kumimoji="0" lang="zh-TW" altLang="en-US"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輔導以</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灌溉系統</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微噴或滴灌</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取代溝灌</a:t>
            </a:r>
            <a:r>
              <a:rPr kumimoji="0" lang="zh-TW" altLang="en-US"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7" name="矩形 6"/>
          <p:cNvSpPr/>
          <p:nvPr/>
        </p:nvSpPr>
        <p:spPr>
          <a:xfrm>
            <a:off x="683568" y="4495341"/>
            <a:ext cx="1325374" cy="1917888"/>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748222" y="5161000"/>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調適措施</a:t>
            </a:r>
          </a:p>
        </p:txBody>
      </p:sp>
      <p:sp>
        <p:nvSpPr>
          <p:cNvPr id="9" name="矩形 8"/>
          <p:cNvSpPr/>
          <p:nvPr/>
        </p:nvSpPr>
        <p:spPr>
          <a:xfrm>
            <a:off x="187538" y="4495348"/>
            <a:ext cx="504056" cy="1917889"/>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800000"/>
                </a:solidFill>
                <a:effectLst/>
                <a:uLnTx/>
                <a:uFillTx/>
                <a:latin typeface="Arial" panose="020B0604020202020204" pitchFamily="34" charset="0"/>
                <a:ea typeface="微軟正黑體" panose="020B0604030504040204" pitchFamily="34" charset="-120"/>
                <a:cs typeface="Arial" panose="020B0604020202020204" pitchFamily="34" charset="0"/>
              </a:rPr>
              <a:t>旱作</a:t>
            </a:r>
          </a:p>
        </p:txBody>
      </p:sp>
      <p:sp>
        <p:nvSpPr>
          <p:cNvPr id="10" name="文字方塊 9"/>
          <p:cNvSpPr txBox="1"/>
          <p:nvPr/>
        </p:nvSpPr>
        <p:spPr>
          <a:xfrm>
            <a:off x="719846" y="1453242"/>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調適策略</a:t>
            </a:r>
          </a:p>
        </p:txBody>
      </p:sp>
      <p:sp>
        <p:nvSpPr>
          <p:cNvPr id="11" name="矩形 10"/>
          <p:cNvSpPr/>
          <p:nvPr/>
        </p:nvSpPr>
        <p:spPr>
          <a:xfrm>
            <a:off x="683568" y="1052744"/>
            <a:ext cx="1325374" cy="3344269"/>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12" name="文字方塊 11"/>
          <p:cNvSpPr txBox="1"/>
          <p:nvPr/>
        </p:nvSpPr>
        <p:spPr>
          <a:xfrm>
            <a:off x="740960" y="2336114"/>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調適措施</a:t>
            </a:r>
          </a:p>
        </p:txBody>
      </p:sp>
      <p:sp>
        <p:nvSpPr>
          <p:cNvPr id="13" name="矩形 12"/>
          <p:cNvSpPr/>
          <p:nvPr/>
        </p:nvSpPr>
        <p:spPr>
          <a:xfrm>
            <a:off x="179512" y="1052744"/>
            <a:ext cx="504056" cy="3344269"/>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800000"/>
                </a:solidFill>
                <a:effectLst/>
                <a:uLnTx/>
                <a:uFillTx/>
                <a:latin typeface="Arial" panose="020B0604020202020204" pitchFamily="34" charset="0"/>
                <a:ea typeface="微軟正黑體" panose="020B0604030504040204" pitchFamily="34" charset="-120"/>
                <a:cs typeface="Arial" panose="020B0604020202020204" pitchFamily="34" charset="0"/>
              </a:rPr>
              <a:t>果樹</a:t>
            </a:r>
          </a:p>
        </p:txBody>
      </p:sp>
      <p:sp>
        <p:nvSpPr>
          <p:cNvPr id="14" name="手繪多邊形 13"/>
          <p:cNvSpPr/>
          <p:nvPr/>
        </p:nvSpPr>
        <p:spPr>
          <a:xfrm>
            <a:off x="2008942" y="1052738"/>
            <a:ext cx="6883538" cy="3344268"/>
          </a:xfrm>
          <a:custGeom>
            <a:avLst/>
            <a:gdLst>
              <a:gd name="connsiteX0" fmla="*/ 0 w 1775951"/>
              <a:gd name="connsiteY0" fmla="*/ 55968 h 559679"/>
              <a:gd name="connsiteX1" fmla="*/ 55968 w 1775951"/>
              <a:gd name="connsiteY1" fmla="*/ 0 h 559679"/>
              <a:gd name="connsiteX2" fmla="*/ 1719983 w 1775951"/>
              <a:gd name="connsiteY2" fmla="*/ 0 h 559679"/>
              <a:gd name="connsiteX3" fmla="*/ 1775951 w 1775951"/>
              <a:gd name="connsiteY3" fmla="*/ 55968 h 559679"/>
              <a:gd name="connsiteX4" fmla="*/ 1775951 w 1775951"/>
              <a:gd name="connsiteY4" fmla="*/ 503711 h 559679"/>
              <a:gd name="connsiteX5" fmla="*/ 1719983 w 1775951"/>
              <a:gd name="connsiteY5" fmla="*/ 559679 h 559679"/>
              <a:gd name="connsiteX6" fmla="*/ 55968 w 1775951"/>
              <a:gd name="connsiteY6" fmla="*/ 559679 h 559679"/>
              <a:gd name="connsiteX7" fmla="*/ 0 w 1775951"/>
              <a:gd name="connsiteY7" fmla="*/ 503711 h 559679"/>
              <a:gd name="connsiteX8" fmla="*/ 0 w 1775951"/>
              <a:gd name="connsiteY8" fmla="*/ 55968 h 55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951" h="559679">
                <a:moveTo>
                  <a:pt x="0" y="55968"/>
                </a:moveTo>
                <a:cubicBezTo>
                  <a:pt x="0" y="25058"/>
                  <a:pt x="25058" y="0"/>
                  <a:pt x="55968" y="0"/>
                </a:cubicBezTo>
                <a:lnTo>
                  <a:pt x="1719983" y="0"/>
                </a:lnTo>
                <a:cubicBezTo>
                  <a:pt x="1750893" y="0"/>
                  <a:pt x="1775951" y="25058"/>
                  <a:pt x="1775951" y="55968"/>
                </a:cubicBezTo>
                <a:lnTo>
                  <a:pt x="1775951" y="503711"/>
                </a:lnTo>
                <a:cubicBezTo>
                  <a:pt x="1775951" y="534621"/>
                  <a:pt x="1750893" y="559679"/>
                  <a:pt x="1719983" y="559679"/>
                </a:cubicBezTo>
                <a:lnTo>
                  <a:pt x="55968" y="559679"/>
                </a:lnTo>
                <a:cubicBezTo>
                  <a:pt x="25058" y="559679"/>
                  <a:pt x="0" y="534621"/>
                  <a:pt x="0" y="503711"/>
                </a:cubicBezTo>
                <a:lnTo>
                  <a:pt x="0" y="55968"/>
                </a:lnTo>
                <a:close/>
              </a:path>
            </a:pathLst>
          </a:custGeom>
          <a:noFill/>
          <a:ln w="25400" cap="flat" cmpd="sng" algn="ctr">
            <a:solidFill>
              <a:srgbClr val="6BCBC5"/>
            </a:solidFill>
            <a:prstDash val="solid"/>
          </a:ln>
          <a:effectLst/>
        </p:spPr>
        <p:txBody>
          <a:bodyPr spcFirstLastPara="0" vert="horz" wrap="square" lIns="69732" tIns="69732" rIns="69732" bIns="69732" numCol="1" spcCol="1270" anchor="ctr" anchorCtr="0">
            <a:noAutofit/>
          </a:bodyPr>
          <a:lstStyle/>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梨</a:t>
            </a:r>
            <a:r>
              <a:rPr kumimoji="0" lang="en-US" altLang="zh-TW"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高海拔地</a:t>
            </a:r>
            <a:r>
              <a:rPr kumimoji="0" lang="en-US" altLang="zh-TW"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於開花期</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高接梨於果實發育期</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，建議每週需降水</a:t>
            </a:r>
            <a:r>
              <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20mm</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雨量</a:t>
            </a:r>
            <a:r>
              <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每分地</a:t>
            </a:r>
            <a:r>
              <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20</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噸水</a:t>
            </a:r>
            <a:r>
              <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，不足則需以灌溉補足。</a:t>
            </a:r>
            <a:endPar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葡萄於花穗生長期</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建議每週每分地灌溉</a:t>
            </a:r>
            <a:r>
              <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8-10</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噸水。</a:t>
            </a:r>
            <a:endPar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百香果及柑桔類於新梢生長期</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，建議每週灌溉保持土壤溼潤，土壤水分張力計到達</a:t>
            </a:r>
            <a:r>
              <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-0.5</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-0.6bar</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開始灌水，</a:t>
            </a:r>
            <a:r>
              <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-0.1bar</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停止灌溉。</a:t>
            </a:r>
            <a:endPar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桃</a:t>
            </a:r>
            <a:r>
              <a:rPr kumimoji="0" lang="en-US" altLang="zh-TW"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高海拔地</a:t>
            </a:r>
            <a:r>
              <a:rPr kumimoji="0" lang="en-US" altLang="zh-TW"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於開花期</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平地桃於果實發育期</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，建議每週灌溉保持土壤溼潤</a:t>
            </a: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上述均</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建議</a:t>
            </a:r>
            <a:r>
              <a:rPr kumimoji="0" lang="zh-TW" altLang="en-US"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草生栽培減少刈草</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，保存水分。灌溉以管線配合</a:t>
            </a:r>
            <a:r>
              <a:rPr kumimoji="0" lang="zh-TW" altLang="en-US"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噴頭灌溉</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較為省水，若水源不足時，噴頭靠近植株頭部並用保特瓶或遮蔽物使水集中在小範圍內，減少流失提高水利用率。</a:t>
            </a:r>
            <a:endPar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370677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06700" y="6425106"/>
            <a:ext cx="2057400" cy="365125"/>
          </a:xfrm>
        </p:spPr>
        <p:txBody>
          <a:bodyPr/>
          <a:lstStyle/>
          <a:p>
            <a:pPr>
              <a:defRPr/>
            </a:pPr>
            <a:fld id="{8E227029-EB7E-4B68-B2DF-0A764ACA71FF}" type="slidenum">
              <a:rPr lang="zh-TW" altLang="en-US" smtClean="0"/>
              <a:pPr>
                <a:defRPr/>
              </a:pPr>
              <a:t>17</a:t>
            </a:fld>
            <a:endParaRPr lang="zh-TW" altLang="en-US" dirty="0"/>
          </a:p>
        </p:txBody>
      </p:sp>
      <p:sp>
        <p:nvSpPr>
          <p:cNvPr id="5" name="矩形 4"/>
          <p:cNvSpPr/>
          <p:nvPr/>
        </p:nvSpPr>
        <p:spPr>
          <a:xfrm>
            <a:off x="0" y="44624"/>
            <a:ext cx="9144000" cy="707886"/>
          </a:xfrm>
          <a:prstGeom prst="rect">
            <a:avLst/>
          </a:prstGeom>
        </p:spPr>
        <p:txBody>
          <a:bodyPr wrap="square">
            <a:spAutoFit/>
          </a:bodyPr>
          <a:lstStyle/>
          <a:p>
            <a:pPr algn="ctr" eaLnBrk="1" fontAlgn="auto" hangingPunct="1">
              <a:spcBef>
                <a:spcPts val="0"/>
              </a:spcBef>
              <a:spcAft>
                <a:spcPts val="0"/>
              </a:spcAft>
            </a:pPr>
            <a:r>
              <a:rPr kumimoji="0" lang="zh-TW" altLang="en-US" sz="4000" b="1" dirty="0">
                <a:solidFill>
                  <a:srgbClr val="002060"/>
                </a:solidFill>
                <a:latin typeface="微軟正黑體" pitchFamily="34" charset="-120"/>
                <a:ea typeface="微軟正黑體" pitchFamily="34" charset="-120"/>
              </a:rPr>
              <a:t>區域性乾旱調適措施，</a:t>
            </a:r>
            <a:r>
              <a:rPr kumimoji="0" lang="zh-TW" altLang="en-US" sz="3000" b="1" dirty="0">
                <a:solidFill>
                  <a:srgbClr val="008000"/>
                </a:solidFill>
                <a:latin typeface="微軟正黑體" pitchFamily="34" charset="-120"/>
                <a:ea typeface="微軟正黑體" pitchFamily="34" charset="-120"/>
              </a:rPr>
              <a:t>雲嘉南地區</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92704"/>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83568" y="3501008"/>
            <a:ext cx="1325374" cy="2376264"/>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740964" y="4335197"/>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調適措施</a:t>
            </a:r>
          </a:p>
        </p:txBody>
      </p:sp>
      <p:sp>
        <p:nvSpPr>
          <p:cNvPr id="9" name="矩形 8"/>
          <p:cNvSpPr/>
          <p:nvPr/>
        </p:nvSpPr>
        <p:spPr>
          <a:xfrm>
            <a:off x="179512" y="3501008"/>
            <a:ext cx="504056" cy="2376264"/>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800000"/>
                </a:solidFill>
                <a:effectLst/>
                <a:uLnTx/>
                <a:uFillTx/>
                <a:latin typeface="Arial" panose="020B0604020202020204" pitchFamily="34" charset="0"/>
                <a:ea typeface="微軟正黑體" panose="020B0604030504040204" pitchFamily="34" charset="-120"/>
                <a:cs typeface="Arial" panose="020B0604020202020204" pitchFamily="34" charset="0"/>
              </a:rPr>
              <a:t>旱作</a:t>
            </a:r>
          </a:p>
        </p:txBody>
      </p:sp>
      <p:sp>
        <p:nvSpPr>
          <p:cNvPr id="10" name="矩形 9"/>
          <p:cNvSpPr/>
          <p:nvPr/>
        </p:nvSpPr>
        <p:spPr>
          <a:xfrm>
            <a:off x="683568" y="1308869"/>
            <a:ext cx="1325374" cy="2048122"/>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11" name="文字方塊 10"/>
          <p:cNvSpPr txBox="1"/>
          <p:nvPr/>
        </p:nvSpPr>
        <p:spPr>
          <a:xfrm>
            <a:off x="740960" y="1929690"/>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調適措施</a:t>
            </a:r>
          </a:p>
        </p:txBody>
      </p:sp>
      <p:sp>
        <p:nvSpPr>
          <p:cNvPr id="12" name="矩形 11"/>
          <p:cNvSpPr/>
          <p:nvPr/>
        </p:nvSpPr>
        <p:spPr>
          <a:xfrm>
            <a:off x="179512" y="1308869"/>
            <a:ext cx="504056" cy="2048122"/>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800000"/>
                </a:solidFill>
                <a:effectLst/>
                <a:uLnTx/>
                <a:uFillTx/>
                <a:latin typeface="Arial" panose="020B0604020202020204" pitchFamily="34" charset="0"/>
                <a:ea typeface="微軟正黑體" panose="020B0604030504040204" pitchFamily="34" charset="-120"/>
                <a:cs typeface="Arial" panose="020B0604020202020204" pitchFamily="34" charset="0"/>
              </a:rPr>
              <a:t>果樹</a:t>
            </a:r>
          </a:p>
        </p:txBody>
      </p:sp>
      <p:sp>
        <p:nvSpPr>
          <p:cNvPr id="13" name="手繪多邊形 12"/>
          <p:cNvSpPr/>
          <p:nvPr/>
        </p:nvSpPr>
        <p:spPr>
          <a:xfrm>
            <a:off x="2008942" y="1308876"/>
            <a:ext cx="6883538" cy="2048123"/>
          </a:xfrm>
          <a:custGeom>
            <a:avLst/>
            <a:gdLst>
              <a:gd name="connsiteX0" fmla="*/ 0 w 1775951"/>
              <a:gd name="connsiteY0" fmla="*/ 55968 h 559679"/>
              <a:gd name="connsiteX1" fmla="*/ 55968 w 1775951"/>
              <a:gd name="connsiteY1" fmla="*/ 0 h 559679"/>
              <a:gd name="connsiteX2" fmla="*/ 1719983 w 1775951"/>
              <a:gd name="connsiteY2" fmla="*/ 0 h 559679"/>
              <a:gd name="connsiteX3" fmla="*/ 1775951 w 1775951"/>
              <a:gd name="connsiteY3" fmla="*/ 55968 h 559679"/>
              <a:gd name="connsiteX4" fmla="*/ 1775951 w 1775951"/>
              <a:gd name="connsiteY4" fmla="*/ 503711 h 559679"/>
              <a:gd name="connsiteX5" fmla="*/ 1719983 w 1775951"/>
              <a:gd name="connsiteY5" fmla="*/ 559679 h 559679"/>
              <a:gd name="connsiteX6" fmla="*/ 55968 w 1775951"/>
              <a:gd name="connsiteY6" fmla="*/ 559679 h 559679"/>
              <a:gd name="connsiteX7" fmla="*/ 0 w 1775951"/>
              <a:gd name="connsiteY7" fmla="*/ 503711 h 559679"/>
              <a:gd name="connsiteX8" fmla="*/ 0 w 1775951"/>
              <a:gd name="connsiteY8" fmla="*/ 55968 h 55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951" h="559679">
                <a:moveTo>
                  <a:pt x="0" y="55968"/>
                </a:moveTo>
                <a:cubicBezTo>
                  <a:pt x="0" y="25058"/>
                  <a:pt x="25058" y="0"/>
                  <a:pt x="55968" y="0"/>
                </a:cubicBezTo>
                <a:lnTo>
                  <a:pt x="1719983" y="0"/>
                </a:lnTo>
                <a:cubicBezTo>
                  <a:pt x="1750893" y="0"/>
                  <a:pt x="1775951" y="25058"/>
                  <a:pt x="1775951" y="55968"/>
                </a:cubicBezTo>
                <a:lnTo>
                  <a:pt x="1775951" y="503711"/>
                </a:lnTo>
                <a:cubicBezTo>
                  <a:pt x="1775951" y="534621"/>
                  <a:pt x="1750893" y="559679"/>
                  <a:pt x="1719983" y="559679"/>
                </a:cubicBezTo>
                <a:lnTo>
                  <a:pt x="55968" y="559679"/>
                </a:lnTo>
                <a:cubicBezTo>
                  <a:pt x="25058" y="559679"/>
                  <a:pt x="0" y="534621"/>
                  <a:pt x="0" y="503711"/>
                </a:cubicBezTo>
                <a:lnTo>
                  <a:pt x="0" y="55968"/>
                </a:lnTo>
                <a:close/>
              </a:path>
            </a:pathLst>
          </a:custGeom>
          <a:noFill/>
          <a:ln w="25400" cap="flat" cmpd="sng" algn="ctr">
            <a:solidFill>
              <a:srgbClr val="6BCBC5"/>
            </a:solidFill>
            <a:prstDash val="solid"/>
          </a:ln>
          <a:effectLst/>
        </p:spPr>
        <p:txBody>
          <a:bodyPr spcFirstLastPara="0" vert="horz" wrap="square" lIns="69732" tIns="69732" rIns="69732" bIns="69732" numCol="1" spcCol="1270" anchor="ctr" anchorCtr="0">
            <a:noAutofit/>
          </a:bodyPr>
          <a:lstStyle/>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雲嘉南地區果園多位於坡地，</a:t>
            </a: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芒果、荔枝屬中、低敏感作物</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，依植株生育期需求灌溉，</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維持草生栽培</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，減少淹灌與噴灌改為微噴灌模式，</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將原每週灌水</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1</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次</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改為</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10-14</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天</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1</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次</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，用水量減少至原先的</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1/2</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缺水受損的植株，建議</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修剪枝葉</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或枝梢</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)1/2-1/3</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及</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疏除掛果量</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20%</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以上</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，減少植株葉面蒸散及養分耗費，以降低植株損傷。</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14" name="手繪多邊形 13"/>
          <p:cNvSpPr/>
          <p:nvPr/>
        </p:nvSpPr>
        <p:spPr>
          <a:xfrm>
            <a:off x="2008942" y="3501008"/>
            <a:ext cx="6883538" cy="2376264"/>
          </a:xfrm>
          <a:custGeom>
            <a:avLst/>
            <a:gdLst>
              <a:gd name="connsiteX0" fmla="*/ 0 w 1775951"/>
              <a:gd name="connsiteY0" fmla="*/ 55968 h 559679"/>
              <a:gd name="connsiteX1" fmla="*/ 55968 w 1775951"/>
              <a:gd name="connsiteY1" fmla="*/ 0 h 559679"/>
              <a:gd name="connsiteX2" fmla="*/ 1719983 w 1775951"/>
              <a:gd name="connsiteY2" fmla="*/ 0 h 559679"/>
              <a:gd name="connsiteX3" fmla="*/ 1775951 w 1775951"/>
              <a:gd name="connsiteY3" fmla="*/ 55968 h 559679"/>
              <a:gd name="connsiteX4" fmla="*/ 1775951 w 1775951"/>
              <a:gd name="connsiteY4" fmla="*/ 503711 h 559679"/>
              <a:gd name="connsiteX5" fmla="*/ 1719983 w 1775951"/>
              <a:gd name="connsiteY5" fmla="*/ 559679 h 559679"/>
              <a:gd name="connsiteX6" fmla="*/ 55968 w 1775951"/>
              <a:gd name="connsiteY6" fmla="*/ 559679 h 559679"/>
              <a:gd name="connsiteX7" fmla="*/ 0 w 1775951"/>
              <a:gd name="connsiteY7" fmla="*/ 503711 h 559679"/>
              <a:gd name="connsiteX8" fmla="*/ 0 w 1775951"/>
              <a:gd name="connsiteY8" fmla="*/ 55968 h 55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951" h="559679">
                <a:moveTo>
                  <a:pt x="0" y="55968"/>
                </a:moveTo>
                <a:cubicBezTo>
                  <a:pt x="0" y="25058"/>
                  <a:pt x="25058" y="0"/>
                  <a:pt x="55968" y="0"/>
                </a:cubicBezTo>
                <a:lnTo>
                  <a:pt x="1719983" y="0"/>
                </a:lnTo>
                <a:cubicBezTo>
                  <a:pt x="1750893" y="0"/>
                  <a:pt x="1775951" y="25058"/>
                  <a:pt x="1775951" y="55968"/>
                </a:cubicBezTo>
                <a:lnTo>
                  <a:pt x="1775951" y="503711"/>
                </a:lnTo>
                <a:cubicBezTo>
                  <a:pt x="1775951" y="534621"/>
                  <a:pt x="1750893" y="559679"/>
                  <a:pt x="1719983" y="559679"/>
                </a:cubicBezTo>
                <a:lnTo>
                  <a:pt x="55968" y="559679"/>
                </a:lnTo>
                <a:cubicBezTo>
                  <a:pt x="25058" y="559679"/>
                  <a:pt x="0" y="534621"/>
                  <a:pt x="0" y="503711"/>
                </a:cubicBezTo>
                <a:lnTo>
                  <a:pt x="0" y="55968"/>
                </a:lnTo>
                <a:close/>
              </a:path>
            </a:pathLst>
          </a:custGeom>
          <a:noFill/>
          <a:ln w="25400" cap="flat" cmpd="sng" algn="ctr">
            <a:solidFill>
              <a:srgbClr val="6BCBC5"/>
            </a:solidFill>
            <a:prstDash val="solid"/>
          </a:ln>
          <a:effectLst/>
        </p:spPr>
        <p:txBody>
          <a:bodyPr spcFirstLastPara="0" vert="horz" wrap="square" lIns="69732" tIns="69732" rIns="69732" bIns="69732" numCol="1" spcCol="1270" anchor="ctr" anchorCtr="0">
            <a:noAutofit/>
          </a:bodyPr>
          <a:lstStyle/>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短期蔬菜</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無自有水源者，籲農民停種以免品質產量受影響。有水源者建議可設立</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噴灌設備</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簡易西瓜噴帶</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全期控水平均每分地每天灌水量</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3600-6000</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公升</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依不同期作與葉菜種類</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，可</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節省</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20-45%</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的用水量</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與淹灌比較</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竹筍</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輔導利用</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移動式噴灌</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或</a:t>
            </a:r>
            <a:r>
              <a:rPr kumimoji="0" lang="zh-TW" altLang="en-US" sz="1800" b="0" i="0" u="none" strike="noStrike" kern="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加裝</a:t>
            </a:r>
            <a:r>
              <a:rPr kumimoji="0" lang="zh-TW" altLang="en-US" sz="1800" b="0" i="0" u="none" strike="noStrike" kern="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省水灌溉系統</a:t>
            </a:r>
            <a:r>
              <a:rPr kumimoji="0" lang="en-US" altLang="zh-TW" sz="1800" b="0" i="0" u="none" strike="noStrike" kern="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1800" b="0" i="0" u="none" strike="noStrike" kern="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微噴或滴灌</a:t>
            </a:r>
            <a:r>
              <a:rPr kumimoji="0" lang="en-US" altLang="zh-TW" sz="1800" b="0" i="0" u="none" strike="noStrike" kern="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取代溝灌給水，降低耗水量。</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732981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25750" y="6425106"/>
            <a:ext cx="2057400" cy="365125"/>
          </a:xfrm>
        </p:spPr>
        <p:txBody>
          <a:bodyPr/>
          <a:lstStyle/>
          <a:p>
            <a:pPr>
              <a:defRPr/>
            </a:pPr>
            <a:fld id="{8E227029-EB7E-4B68-B2DF-0A764ACA71FF}" type="slidenum">
              <a:rPr lang="zh-TW" altLang="en-US" smtClean="0"/>
              <a:pPr>
                <a:defRPr/>
              </a:pPr>
              <a:t>18</a:t>
            </a:fld>
            <a:endParaRPr lang="zh-TW" altLang="en-US" dirty="0"/>
          </a:p>
        </p:txBody>
      </p:sp>
      <p:grpSp>
        <p:nvGrpSpPr>
          <p:cNvPr id="11" name="群組 10"/>
          <p:cNvGrpSpPr/>
          <p:nvPr/>
        </p:nvGrpSpPr>
        <p:grpSpPr>
          <a:xfrm>
            <a:off x="8519" y="398567"/>
            <a:ext cx="9144000" cy="707886"/>
            <a:chOff x="0" y="44624"/>
            <a:chExt cx="9144000" cy="707886"/>
          </a:xfrm>
        </p:grpSpPr>
        <p:sp>
          <p:nvSpPr>
            <p:cNvPr id="4" name="矩形 3"/>
            <p:cNvSpPr/>
            <p:nvPr/>
          </p:nvSpPr>
          <p:spPr>
            <a:xfrm>
              <a:off x="0" y="44624"/>
              <a:ext cx="9144000" cy="707886"/>
            </a:xfrm>
            <a:prstGeom prst="rect">
              <a:avLst/>
            </a:prstGeom>
          </p:spPr>
          <p:txBody>
            <a:bodyPr wrap="square">
              <a:spAutoFit/>
            </a:bodyPr>
            <a:lstStyle/>
            <a:p>
              <a:pPr algn="ctr" eaLnBrk="1" fontAlgn="auto" hangingPunct="1">
                <a:spcBef>
                  <a:spcPts val="0"/>
                </a:spcBef>
                <a:spcAft>
                  <a:spcPts val="0"/>
                </a:spcAft>
              </a:pPr>
              <a:r>
                <a:rPr kumimoji="0" lang="zh-TW" altLang="en-US" sz="4000" b="1" dirty="0">
                  <a:solidFill>
                    <a:srgbClr val="002060"/>
                  </a:solidFill>
                  <a:latin typeface="微軟正黑體" pitchFamily="34" charset="-120"/>
                  <a:ea typeface="微軟正黑體" pitchFamily="34" charset="-120"/>
                </a:rPr>
                <a:t>區域性乾旱調適措施，</a:t>
              </a:r>
              <a:r>
                <a:rPr kumimoji="0" lang="zh-TW" altLang="en-US" sz="3000" b="1" dirty="0">
                  <a:solidFill>
                    <a:srgbClr val="008000"/>
                  </a:solidFill>
                  <a:latin typeface="微軟正黑體" pitchFamily="34" charset="-120"/>
                  <a:ea typeface="微軟正黑體" pitchFamily="34" charset="-120"/>
                </a:rPr>
                <a:t>高屏地區</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92696"/>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字方塊 5"/>
          <p:cNvSpPr txBox="1"/>
          <p:nvPr/>
        </p:nvSpPr>
        <p:spPr>
          <a:xfrm>
            <a:off x="740964" y="3938508"/>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調適策略</a:t>
            </a:r>
          </a:p>
        </p:txBody>
      </p:sp>
      <p:sp>
        <p:nvSpPr>
          <p:cNvPr id="7" name="矩形 6"/>
          <p:cNvSpPr/>
          <p:nvPr/>
        </p:nvSpPr>
        <p:spPr>
          <a:xfrm>
            <a:off x="683568" y="1776771"/>
            <a:ext cx="1325374" cy="2304255"/>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740960" y="2496843"/>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調適措施</a:t>
            </a:r>
          </a:p>
        </p:txBody>
      </p:sp>
      <p:sp>
        <p:nvSpPr>
          <p:cNvPr id="9" name="矩形 8"/>
          <p:cNvSpPr/>
          <p:nvPr/>
        </p:nvSpPr>
        <p:spPr>
          <a:xfrm>
            <a:off x="179512" y="1776771"/>
            <a:ext cx="504056" cy="2304255"/>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800000"/>
                </a:solidFill>
                <a:effectLst/>
                <a:uLnTx/>
                <a:uFillTx/>
                <a:latin typeface="Arial" panose="020B0604020202020204" pitchFamily="34" charset="0"/>
                <a:ea typeface="微軟正黑體" panose="020B0604030504040204" pitchFamily="34" charset="-120"/>
                <a:cs typeface="Arial" panose="020B0604020202020204" pitchFamily="34" charset="0"/>
              </a:rPr>
              <a:t>果樹</a:t>
            </a:r>
          </a:p>
        </p:txBody>
      </p:sp>
      <p:sp>
        <p:nvSpPr>
          <p:cNvPr id="10" name="手繪多邊形 9"/>
          <p:cNvSpPr/>
          <p:nvPr/>
        </p:nvSpPr>
        <p:spPr>
          <a:xfrm>
            <a:off x="2008942" y="1787037"/>
            <a:ext cx="6883538" cy="2293982"/>
          </a:xfrm>
          <a:custGeom>
            <a:avLst/>
            <a:gdLst>
              <a:gd name="connsiteX0" fmla="*/ 0 w 1775951"/>
              <a:gd name="connsiteY0" fmla="*/ 55968 h 559679"/>
              <a:gd name="connsiteX1" fmla="*/ 55968 w 1775951"/>
              <a:gd name="connsiteY1" fmla="*/ 0 h 559679"/>
              <a:gd name="connsiteX2" fmla="*/ 1719983 w 1775951"/>
              <a:gd name="connsiteY2" fmla="*/ 0 h 559679"/>
              <a:gd name="connsiteX3" fmla="*/ 1775951 w 1775951"/>
              <a:gd name="connsiteY3" fmla="*/ 55968 h 559679"/>
              <a:gd name="connsiteX4" fmla="*/ 1775951 w 1775951"/>
              <a:gd name="connsiteY4" fmla="*/ 503711 h 559679"/>
              <a:gd name="connsiteX5" fmla="*/ 1719983 w 1775951"/>
              <a:gd name="connsiteY5" fmla="*/ 559679 h 559679"/>
              <a:gd name="connsiteX6" fmla="*/ 55968 w 1775951"/>
              <a:gd name="connsiteY6" fmla="*/ 559679 h 559679"/>
              <a:gd name="connsiteX7" fmla="*/ 0 w 1775951"/>
              <a:gd name="connsiteY7" fmla="*/ 503711 h 559679"/>
              <a:gd name="connsiteX8" fmla="*/ 0 w 1775951"/>
              <a:gd name="connsiteY8" fmla="*/ 55968 h 55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951" h="559679">
                <a:moveTo>
                  <a:pt x="0" y="55968"/>
                </a:moveTo>
                <a:cubicBezTo>
                  <a:pt x="0" y="25058"/>
                  <a:pt x="25058" y="0"/>
                  <a:pt x="55968" y="0"/>
                </a:cubicBezTo>
                <a:lnTo>
                  <a:pt x="1719983" y="0"/>
                </a:lnTo>
                <a:cubicBezTo>
                  <a:pt x="1750893" y="0"/>
                  <a:pt x="1775951" y="25058"/>
                  <a:pt x="1775951" y="55968"/>
                </a:cubicBezTo>
                <a:lnTo>
                  <a:pt x="1775951" y="503711"/>
                </a:lnTo>
                <a:cubicBezTo>
                  <a:pt x="1775951" y="534621"/>
                  <a:pt x="1750893" y="559679"/>
                  <a:pt x="1719983" y="559679"/>
                </a:cubicBezTo>
                <a:lnTo>
                  <a:pt x="55968" y="559679"/>
                </a:lnTo>
                <a:cubicBezTo>
                  <a:pt x="25058" y="559679"/>
                  <a:pt x="0" y="534621"/>
                  <a:pt x="0" y="503711"/>
                </a:cubicBezTo>
                <a:lnTo>
                  <a:pt x="0" y="55968"/>
                </a:lnTo>
                <a:close/>
              </a:path>
            </a:pathLst>
          </a:custGeom>
          <a:noFill/>
          <a:ln w="25400" cap="flat" cmpd="sng" algn="ctr">
            <a:solidFill>
              <a:srgbClr val="6BCBC5"/>
            </a:solidFill>
            <a:prstDash val="solid"/>
          </a:ln>
          <a:effectLst/>
        </p:spPr>
        <p:txBody>
          <a:bodyPr spcFirstLastPara="0" vert="horz" wrap="square" lIns="69732" tIns="69732" rIns="69732" bIns="69732" numCol="1" spcCol="1270" anchor="ctr" anchorCtr="0">
            <a:noAutofit/>
          </a:bodyPr>
          <a:lstStyle/>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輔導果園依植株生育期需求灌溉，推廣</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草生栽培</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及</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節水灌溉</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，增加水源涵養及提高水分利用效率。</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正值結果期作物，如</a:t>
            </a: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芒果</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建議</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減少留果量</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3</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成</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；建議</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10</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月齡以上</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植株</a:t>
            </a: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番石榴</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才留果</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，以減少植株葉面蒸散及養分耗費，降低植株損傷。</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a:p>
            <a:pPr marL="342900" marR="0" lvl="0" indent="-3429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巡查果園灌溉管路，確認是否有漏水或堵塞，應盡速修復，以節約用水。</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344158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a:extLst>
              <a:ext uri="{FF2B5EF4-FFF2-40B4-BE49-F238E27FC236}">
                <a16:creationId xmlns:a16="http://schemas.microsoft.com/office/drawing/2014/main" xmlns="" id="{22722A86-A52B-43FD-9830-0A6955E95FF8}"/>
              </a:ext>
            </a:extLst>
          </p:cNvPr>
          <p:cNvSpPr txBox="1"/>
          <p:nvPr/>
        </p:nvSpPr>
        <p:spPr>
          <a:xfrm>
            <a:off x="32800" y="5457651"/>
            <a:ext cx="5112568" cy="461665"/>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資料來源：「台灣乾旱研究：變遷、水資源衝擊、風險認知與溝通計畫」</a:t>
            </a:r>
            <a:endParaRPr lang="en-US" altLang="zh-TW" sz="1200" dirty="0">
              <a:latin typeface="微軟正黑體" panose="020B0604030504040204" pitchFamily="34" charset="-120"/>
              <a:ea typeface="微軟正黑體" panose="020B0604030504040204" pitchFamily="34" charset="-120"/>
            </a:endParaRPr>
          </a:p>
          <a:p>
            <a:pPr marL="720725" indent="-720725"/>
            <a:r>
              <a:rPr lang="en-US" altLang="zh-TW" sz="120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中央研究院永續科學研究計畫 </a:t>
            </a:r>
            <a:r>
              <a:rPr lang="en-US" altLang="zh-TW" sz="1200" dirty="0">
                <a:latin typeface="微軟正黑體" panose="020B0604030504040204" pitchFamily="34" charset="-120"/>
                <a:ea typeface="微軟正黑體" panose="020B0604030504040204" pitchFamily="34" charset="-120"/>
              </a:rPr>
              <a:t>(2016-2018</a:t>
            </a:r>
            <a:r>
              <a:rPr lang="zh-TW" altLang="en-US" sz="1200" dirty="0">
                <a:latin typeface="微軟正黑體" panose="020B0604030504040204" pitchFamily="34" charset="-120"/>
                <a:ea typeface="微軟正黑體" panose="020B0604030504040204" pitchFamily="34" charset="-120"/>
              </a:rPr>
              <a:t>年</a:t>
            </a:r>
            <a:r>
              <a:rPr lang="en-US" altLang="zh-TW" sz="1200" dirty="0">
                <a:latin typeface="微軟正黑體" panose="020B0604030504040204" pitchFamily="34" charset="-120"/>
                <a:ea typeface="微軟正黑體" panose="020B0604030504040204" pitchFamily="34" charset="-120"/>
              </a:rPr>
              <a:t>)</a:t>
            </a:r>
          </a:p>
        </p:txBody>
      </p:sp>
      <p:sp>
        <p:nvSpPr>
          <p:cNvPr id="4" name="標題 1">
            <a:extLst>
              <a:ext uri="{FF2B5EF4-FFF2-40B4-BE49-F238E27FC236}">
                <a16:creationId xmlns:a16="http://schemas.microsoft.com/office/drawing/2014/main" xmlns="" id="{DCEA1974-81E4-4809-9852-5ACE13298157}"/>
              </a:ext>
            </a:extLst>
          </p:cNvPr>
          <p:cNvSpPr txBox="1">
            <a:spLocks/>
          </p:cNvSpPr>
          <p:nvPr/>
        </p:nvSpPr>
        <p:spPr bwMode="auto">
          <a:xfrm>
            <a:off x="354013" y="112713"/>
            <a:ext cx="84359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marL="722313" indent="-722313">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ctr"/>
            <a:r>
              <a:rPr lang="zh-TW" altLang="en-US" sz="3600" b="1" dirty="0">
                <a:solidFill>
                  <a:schemeClr val="accent2">
                    <a:lumMod val="50000"/>
                  </a:schemeClr>
                </a:solidFill>
                <a:latin typeface="微軟正黑體" panose="020B0604030504040204" pitchFamily="34" charset="-120"/>
                <a:ea typeface="微軟正黑體" panose="020B0604030504040204" pitchFamily="34" charset="-120"/>
              </a:rPr>
              <a:t>全球氣候變遷趨勢</a:t>
            </a:r>
            <a:endParaRPr lang="en-US" altLang="zh-TW" sz="36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9" name="文字方塊 18">
            <a:extLst>
              <a:ext uri="{FF2B5EF4-FFF2-40B4-BE49-F238E27FC236}">
                <a16:creationId xmlns:a16="http://schemas.microsoft.com/office/drawing/2014/main" xmlns="" id="{C7B1BC1C-55F8-45E5-8371-7EEECC18CF06}"/>
              </a:ext>
            </a:extLst>
          </p:cNvPr>
          <p:cNvSpPr txBox="1"/>
          <p:nvPr/>
        </p:nvSpPr>
        <p:spPr>
          <a:xfrm>
            <a:off x="5261248" y="1484792"/>
            <a:ext cx="3672408" cy="3364126"/>
          </a:xfrm>
          <a:prstGeom prst="rect">
            <a:avLst/>
          </a:prstGeom>
          <a:noFill/>
        </p:spPr>
        <p:txBody>
          <a:bodyPr wrap="square">
            <a:spAutoFit/>
          </a:bodyPr>
          <a:lstStyle/>
          <a:p>
            <a:pPr marL="285750" indent="-285750" algn="just">
              <a:lnSpc>
                <a:spcPts val="2800"/>
              </a:lnSpc>
              <a:buClr>
                <a:srgbClr val="FF0000"/>
              </a:buClr>
              <a:buFont typeface="Wingdings" panose="05000000000000000000" pitchFamily="2" charset="2"/>
              <a:buChar char="l"/>
            </a:pPr>
            <a:r>
              <a:rPr lang="zh-TW" altLang="en-US" b="1" dirty="0">
                <a:latin typeface="微軟正黑體" panose="020B0604030504040204" pitchFamily="34" charset="-120"/>
                <a:ea typeface="微軟正黑體" panose="020B0604030504040204" pitchFamily="34" charset="-120"/>
              </a:rPr>
              <a:t>根據全球氣候模式結果顯示，到21世紀末全球都會暖化，</a:t>
            </a:r>
            <a:r>
              <a:rPr lang="zh-TW" altLang="en-US" b="1" dirty="0">
                <a:solidFill>
                  <a:srgbClr val="FF0000"/>
                </a:solidFill>
                <a:latin typeface="微軟正黑體" panose="020B0604030504040204" pitchFamily="34" charset="-120"/>
                <a:ea typeface="微軟正黑體" panose="020B0604030504040204" pitchFamily="34" charset="-120"/>
              </a:rPr>
              <a:t>特別是北半球陸地及極區的暖化更為明顯</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285750" indent="-285750" algn="just">
              <a:lnSpc>
                <a:spcPts val="2800"/>
              </a:lnSpc>
              <a:buClr>
                <a:srgbClr val="FF0000"/>
              </a:buClr>
              <a:buFont typeface="Wingdings" panose="05000000000000000000" pitchFamily="2" charset="2"/>
              <a:buChar char="l"/>
            </a:pPr>
            <a:r>
              <a:rPr lang="zh-TW" altLang="en-US" b="1" dirty="0">
                <a:latin typeface="微軟正黑體" panose="020B0604030504040204" pitchFamily="34" charset="-120"/>
                <a:ea typeface="微軟正黑體" panose="020B0604030504040204" pitchFamily="34" charset="-120"/>
              </a:rPr>
              <a:t>未來降雨型態也可能改變，世紀末的降雨，在極區及赤道太平洋會變多、副熱帶減少，</a:t>
            </a:r>
            <a:r>
              <a:rPr lang="zh-TW" altLang="en-US" b="1" dirty="0">
                <a:solidFill>
                  <a:srgbClr val="FF0000"/>
                </a:solidFill>
                <a:latin typeface="微軟正黑體" panose="020B0604030504040204" pitchFamily="34" charset="-120"/>
                <a:ea typeface="微軟正黑體" panose="020B0604030504040204" pitchFamily="34" charset="-120"/>
              </a:rPr>
              <a:t>大致呈現乾越乾、濕越濕的趨勢</a:t>
            </a:r>
            <a:r>
              <a:rPr lang="zh-TW" altLang="en-US" b="1" dirty="0">
                <a:latin typeface="微軟正黑體" panose="020B0604030504040204" pitchFamily="34" charset="-120"/>
                <a:ea typeface="微軟正黑體" panose="020B0604030504040204" pitchFamily="34" charset="-120"/>
              </a:rPr>
              <a:t>。</a:t>
            </a:r>
          </a:p>
          <a:p>
            <a:pPr marL="285750" indent="-285750" algn="just">
              <a:lnSpc>
                <a:spcPts val="2800"/>
              </a:lnSpc>
              <a:spcBef>
                <a:spcPts val="600"/>
              </a:spcBef>
              <a:buClr>
                <a:srgbClr val="FF0000"/>
              </a:buClr>
              <a:buFont typeface="Wingdings" panose="05000000000000000000" pitchFamily="2" charset="2"/>
              <a:buChar char="l"/>
            </a:pPr>
            <a:r>
              <a:rPr lang="zh-TW" altLang="en-US" b="1" dirty="0">
                <a:latin typeface="微軟正黑體" panose="020B0604030504040204" pitchFamily="34" charset="-120"/>
                <a:ea typeface="微軟正黑體" panose="020B0604030504040204" pitchFamily="34" charset="-120"/>
              </a:rPr>
              <a:t>極端事件的強度也將可能增加。</a:t>
            </a:r>
          </a:p>
        </p:txBody>
      </p:sp>
      <p:pic>
        <p:nvPicPr>
          <p:cNvPr id="7" name="圖片 6">
            <a:extLst>
              <a:ext uri="{FF2B5EF4-FFF2-40B4-BE49-F238E27FC236}">
                <a16:creationId xmlns:a16="http://schemas.microsoft.com/office/drawing/2014/main" xmlns="" id="{C07A9986-E226-4CC7-B21A-9CD4BC77729D}"/>
              </a:ext>
            </a:extLst>
          </p:cNvPr>
          <p:cNvPicPr>
            <a:picLocks noChangeAspect="1"/>
          </p:cNvPicPr>
          <p:nvPr/>
        </p:nvPicPr>
        <p:blipFill>
          <a:blip r:embed="rId2"/>
          <a:stretch>
            <a:fillRect/>
          </a:stretch>
        </p:blipFill>
        <p:spPr>
          <a:xfrm>
            <a:off x="27509" y="1484792"/>
            <a:ext cx="5053013" cy="3782195"/>
          </a:xfrm>
          <a:prstGeom prst="rect">
            <a:avLst/>
          </a:prstGeom>
        </p:spPr>
      </p:pic>
      <p:sp>
        <p:nvSpPr>
          <p:cNvPr id="2" name="投影片編號版面配置區 1">
            <a:extLst>
              <a:ext uri="{FF2B5EF4-FFF2-40B4-BE49-F238E27FC236}">
                <a16:creationId xmlns:a16="http://schemas.microsoft.com/office/drawing/2014/main" xmlns="" id="{CD574806-F15C-4856-9810-624F78248F23}"/>
              </a:ext>
            </a:extLst>
          </p:cNvPr>
          <p:cNvSpPr>
            <a:spLocks noGrp="1"/>
          </p:cNvSpPr>
          <p:nvPr>
            <p:ph type="sldNum" sz="quarter" idx="12"/>
          </p:nvPr>
        </p:nvSpPr>
        <p:spPr>
          <a:xfrm>
            <a:off x="6879096" y="6424136"/>
            <a:ext cx="2057400" cy="365125"/>
          </a:xfrm>
        </p:spPr>
        <p:txBody>
          <a:bodyPr/>
          <a:lstStyle/>
          <a:p>
            <a:pPr>
              <a:defRPr/>
            </a:pPr>
            <a:fld id="{8E227029-EB7E-4B68-B2DF-0A764ACA71FF}" type="slidenum">
              <a:rPr lang="zh-TW" altLang="en-US" smtClean="0">
                <a:latin typeface="Microsoft YaHei" panose="020B0503020204020204" pitchFamily="34" charset="-122"/>
                <a:ea typeface="Microsoft YaHei" panose="020B0503020204020204" pitchFamily="34" charset="-122"/>
              </a:rPr>
              <a:pPr>
                <a:defRPr/>
              </a:pPr>
              <a:t>1</a:t>
            </a:fld>
            <a:endParaRPr lang="zh-TW"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25487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16225" y="6406056"/>
            <a:ext cx="2057400" cy="365125"/>
          </a:xfrm>
        </p:spPr>
        <p:txBody>
          <a:bodyPr/>
          <a:lstStyle/>
          <a:p>
            <a:pPr>
              <a:defRPr/>
            </a:pPr>
            <a:fld id="{8E227029-EB7E-4B68-B2DF-0A764ACA71FF}" type="slidenum">
              <a:rPr lang="zh-TW" altLang="en-US" smtClean="0"/>
              <a:pPr>
                <a:defRPr/>
              </a:pPr>
              <a:t>19</a:t>
            </a:fld>
            <a:endParaRPr lang="zh-TW" altLang="en-US" dirty="0"/>
          </a:p>
        </p:txBody>
      </p:sp>
      <p:grpSp>
        <p:nvGrpSpPr>
          <p:cNvPr id="14" name="群組 13"/>
          <p:cNvGrpSpPr/>
          <p:nvPr/>
        </p:nvGrpSpPr>
        <p:grpSpPr>
          <a:xfrm>
            <a:off x="-11359" y="260648"/>
            <a:ext cx="9144000" cy="707886"/>
            <a:chOff x="0" y="44624"/>
            <a:chExt cx="9144000" cy="707886"/>
          </a:xfrm>
        </p:grpSpPr>
        <p:sp>
          <p:nvSpPr>
            <p:cNvPr id="4" name="矩形 3"/>
            <p:cNvSpPr/>
            <p:nvPr/>
          </p:nvSpPr>
          <p:spPr>
            <a:xfrm>
              <a:off x="0" y="44624"/>
              <a:ext cx="9144000" cy="707886"/>
            </a:xfrm>
            <a:prstGeom prst="rect">
              <a:avLst/>
            </a:prstGeom>
          </p:spPr>
          <p:txBody>
            <a:bodyPr wrap="square">
              <a:spAutoFit/>
            </a:bodyPr>
            <a:lstStyle/>
            <a:p>
              <a:pPr algn="ctr" eaLnBrk="1" fontAlgn="auto" hangingPunct="1">
                <a:spcBef>
                  <a:spcPts val="0"/>
                </a:spcBef>
                <a:spcAft>
                  <a:spcPts val="0"/>
                </a:spcAft>
              </a:pPr>
              <a:r>
                <a:rPr kumimoji="0" lang="zh-TW" altLang="en-US" sz="4000" b="1" dirty="0">
                  <a:solidFill>
                    <a:srgbClr val="002060"/>
                  </a:solidFill>
                  <a:latin typeface="微軟正黑體" pitchFamily="34" charset="-120"/>
                  <a:ea typeface="微軟正黑體" pitchFamily="34" charset="-120"/>
                </a:rPr>
                <a:t>區域性乾旱調適措施，</a:t>
              </a:r>
              <a:r>
                <a:rPr kumimoji="0" lang="zh-TW" altLang="en-US" sz="3000" b="1" dirty="0">
                  <a:solidFill>
                    <a:srgbClr val="008000"/>
                  </a:solidFill>
                  <a:latin typeface="微軟正黑體" pitchFamily="34" charset="-120"/>
                  <a:ea typeface="微軟正黑體" pitchFamily="34" charset="-120"/>
                </a:rPr>
                <a:t>宜花東地區</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92696"/>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矩形 5"/>
          <p:cNvSpPr/>
          <p:nvPr/>
        </p:nvSpPr>
        <p:spPr>
          <a:xfrm>
            <a:off x="683568" y="3891457"/>
            <a:ext cx="1325374" cy="1434421"/>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7" name="文字方塊 6"/>
          <p:cNvSpPr txBox="1"/>
          <p:nvPr/>
        </p:nvSpPr>
        <p:spPr>
          <a:xfrm>
            <a:off x="740964" y="4208785"/>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調適措施</a:t>
            </a:r>
          </a:p>
        </p:txBody>
      </p:sp>
      <p:sp>
        <p:nvSpPr>
          <p:cNvPr id="8" name="矩形 7"/>
          <p:cNvSpPr/>
          <p:nvPr/>
        </p:nvSpPr>
        <p:spPr>
          <a:xfrm>
            <a:off x="179512" y="3891457"/>
            <a:ext cx="504056" cy="1434421"/>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800000"/>
                </a:solidFill>
                <a:effectLst/>
                <a:uLnTx/>
                <a:uFillTx/>
                <a:latin typeface="Arial" panose="020B0604020202020204" pitchFamily="34" charset="0"/>
                <a:ea typeface="微軟正黑體" panose="020B0604030504040204" pitchFamily="34" charset="-120"/>
                <a:cs typeface="Arial" panose="020B0604020202020204" pitchFamily="34" charset="0"/>
              </a:rPr>
              <a:t>旱作</a:t>
            </a:r>
          </a:p>
        </p:txBody>
      </p:sp>
      <p:sp>
        <p:nvSpPr>
          <p:cNvPr id="9" name="矩形 8"/>
          <p:cNvSpPr/>
          <p:nvPr/>
        </p:nvSpPr>
        <p:spPr>
          <a:xfrm>
            <a:off x="683568" y="1460287"/>
            <a:ext cx="1325374" cy="2209398"/>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10" name="文字方塊 9"/>
          <p:cNvSpPr txBox="1"/>
          <p:nvPr/>
        </p:nvSpPr>
        <p:spPr>
          <a:xfrm>
            <a:off x="740960" y="2157517"/>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調適措施</a:t>
            </a:r>
          </a:p>
        </p:txBody>
      </p:sp>
      <p:sp>
        <p:nvSpPr>
          <p:cNvPr id="11" name="矩形 10"/>
          <p:cNvSpPr/>
          <p:nvPr/>
        </p:nvSpPr>
        <p:spPr>
          <a:xfrm>
            <a:off x="179512" y="1459319"/>
            <a:ext cx="504056" cy="2210366"/>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800000"/>
                </a:solidFill>
                <a:effectLst/>
                <a:uLnTx/>
                <a:uFillTx/>
                <a:latin typeface="Arial" panose="020B0604020202020204" pitchFamily="34" charset="0"/>
                <a:ea typeface="微軟正黑體" panose="020B0604030504040204" pitchFamily="34" charset="-120"/>
                <a:cs typeface="Arial" panose="020B0604020202020204" pitchFamily="34" charset="0"/>
              </a:rPr>
              <a:t>果樹</a:t>
            </a:r>
          </a:p>
        </p:txBody>
      </p:sp>
      <p:sp>
        <p:nvSpPr>
          <p:cNvPr id="12" name="手繪多邊形 11"/>
          <p:cNvSpPr/>
          <p:nvPr/>
        </p:nvSpPr>
        <p:spPr>
          <a:xfrm>
            <a:off x="2008942" y="1460287"/>
            <a:ext cx="6883538" cy="2209398"/>
          </a:xfrm>
          <a:custGeom>
            <a:avLst/>
            <a:gdLst>
              <a:gd name="connsiteX0" fmla="*/ 0 w 1775951"/>
              <a:gd name="connsiteY0" fmla="*/ 55968 h 559679"/>
              <a:gd name="connsiteX1" fmla="*/ 55968 w 1775951"/>
              <a:gd name="connsiteY1" fmla="*/ 0 h 559679"/>
              <a:gd name="connsiteX2" fmla="*/ 1719983 w 1775951"/>
              <a:gd name="connsiteY2" fmla="*/ 0 h 559679"/>
              <a:gd name="connsiteX3" fmla="*/ 1775951 w 1775951"/>
              <a:gd name="connsiteY3" fmla="*/ 55968 h 559679"/>
              <a:gd name="connsiteX4" fmla="*/ 1775951 w 1775951"/>
              <a:gd name="connsiteY4" fmla="*/ 503711 h 559679"/>
              <a:gd name="connsiteX5" fmla="*/ 1719983 w 1775951"/>
              <a:gd name="connsiteY5" fmla="*/ 559679 h 559679"/>
              <a:gd name="connsiteX6" fmla="*/ 55968 w 1775951"/>
              <a:gd name="connsiteY6" fmla="*/ 559679 h 559679"/>
              <a:gd name="connsiteX7" fmla="*/ 0 w 1775951"/>
              <a:gd name="connsiteY7" fmla="*/ 503711 h 559679"/>
              <a:gd name="connsiteX8" fmla="*/ 0 w 1775951"/>
              <a:gd name="connsiteY8" fmla="*/ 55968 h 55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951" h="559679">
                <a:moveTo>
                  <a:pt x="0" y="55968"/>
                </a:moveTo>
                <a:cubicBezTo>
                  <a:pt x="0" y="25058"/>
                  <a:pt x="25058" y="0"/>
                  <a:pt x="55968" y="0"/>
                </a:cubicBezTo>
                <a:lnTo>
                  <a:pt x="1719983" y="0"/>
                </a:lnTo>
                <a:cubicBezTo>
                  <a:pt x="1750893" y="0"/>
                  <a:pt x="1775951" y="25058"/>
                  <a:pt x="1775951" y="55968"/>
                </a:cubicBezTo>
                <a:lnTo>
                  <a:pt x="1775951" y="503711"/>
                </a:lnTo>
                <a:cubicBezTo>
                  <a:pt x="1775951" y="534621"/>
                  <a:pt x="1750893" y="559679"/>
                  <a:pt x="1719983" y="559679"/>
                </a:cubicBezTo>
                <a:lnTo>
                  <a:pt x="55968" y="559679"/>
                </a:lnTo>
                <a:cubicBezTo>
                  <a:pt x="25058" y="559679"/>
                  <a:pt x="0" y="534621"/>
                  <a:pt x="0" y="503711"/>
                </a:cubicBezTo>
                <a:lnTo>
                  <a:pt x="0" y="55968"/>
                </a:lnTo>
                <a:close/>
              </a:path>
            </a:pathLst>
          </a:custGeom>
          <a:noFill/>
          <a:ln w="25400" cap="flat" cmpd="sng" algn="ctr">
            <a:solidFill>
              <a:srgbClr val="6BCBC5"/>
            </a:solidFill>
            <a:prstDash val="solid"/>
          </a:ln>
          <a:effectLst/>
        </p:spPr>
        <p:txBody>
          <a:bodyPr spcFirstLastPara="0" vert="horz" wrap="square" lIns="69732" tIns="69732" rIns="69732" bIns="69732" numCol="1" spcCol="1270" anchor="ctr" anchorCtr="0">
            <a:noAutofit/>
          </a:bodyPr>
          <a:lstStyle/>
          <a:p>
            <a:pPr marL="324000" marR="0" lvl="0" indent="-3240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番荔枝</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(1)</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果園</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減少或不使用殺草劑</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，以</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草生栽培為主</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，並減少割草次數</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(4</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月建議不割草，</a:t>
            </a:r>
            <a:r>
              <a:rPr kumimoji="0" lang="en-US" altLang="zh-TW"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5</a:t>
            </a:r>
            <a:r>
              <a:rPr kumimoji="0" lang="zh-TW" altLang="en-US"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月</a:t>
            </a:r>
            <a:r>
              <a:rPr kumimoji="0" lang="en-US" altLang="zh-TW"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a:t>
            </a:r>
            <a:r>
              <a:rPr kumimoji="0" lang="zh-TW" altLang="en-US"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周割</a:t>
            </a:r>
            <a:r>
              <a:rPr kumimoji="0" lang="en-US" altLang="zh-TW"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a:t>
            </a:r>
            <a:r>
              <a:rPr kumimoji="0" lang="zh-TW" altLang="en-US"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次</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，以降低土壤水分散失。</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(2)</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加強宣導</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減少留果數</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2</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成</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，以降低果實生長期之水分及營養競爭。</a:t>
            </a:r>
          </a:p>
          <a:p>
            <a:pPr marL="324000" marR="0" lvl="0" indent="-3240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柑橘類</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文旦柚</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金柑為低敏感作物</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，建議果園草生栽培，並減少割草次數</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(4</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月建議不割草，</a:t>
            </a:r>
            <a:r>
              <a:rPr kumimoji="0" lang="en-US" altLang="zh-TW"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5</a:t>
            </a:r>
            <a:r>
              <a:rPr kumimoji="0" lang="zh-TW" altLang="en-US"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月</a:t>
            </a:r>
            <a:r>
              <a:rPr kumimoji="0" lang="en-US" altLang="zh-TW"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a:t>
            </a:r>
            <a:r>
              <a:rPr kumimoji="0" lang="zh-TW" altLang="en-US"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周割</a:t>
            </a:r>
            <a:r>
              <a:rPr kumimoji="0" lang="en-US" altLang="zh-TW"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a:t>
            </a:r>
            <a:r>
              <a:rPr kumimoji="0" lang="zh-TW" altLang="en-US" sz="18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次</a:t>
            </a:r>
            <a:r>
              <a:rPr kumimoji="0" lang="en-US" altLang="zh-TW"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 </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，以降低土壤水分散失。</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13" name="手繪多邊形 12"/>
          <p:cNvSpPr/>
          <p:nvPr/>
        </p:nvSpPr>
        <p:spPr>
          <a:xfrm>
            <a:off x="2008942" y="3898038"/>
            <a:ext cx="6883538" cy="1427832"/>
          </a:xfrm>
          <a:custGeom>
            <a:avLst/>
            <a:gdLst>
              <a:gd name="connsiteX0" fmla="*/ 0 w 1775951"/>
              <a:gd name="connsiteY0" fmla="*/ 55968 h 559679"/>
              <a:gd name="connsiteX1" fmla="*/ 55968 w 1775951"/>
              <a:gd name="connsiteY1" fmla="*/ 0 h 559679"/>
              <a:gd name="connsiteX2" fmla="*/ 1719983 w 1775951"/>
              <a:gd name="connsiteY2" fmla="*/ 0 h 559679"/>
              <a:gd name="connsiteX3" fmla="*/ 1775951 w 1775951"/>
              <a:gd name="connsiteY3" fmla="*/ 55968 h 559679"/>
              <a:gd name="connsiteX4" fmla="*/ 1775951 w 1775951"/>
              <a:gd name="connsiteY4" fmla="*/ 503711 h 559679"/>
              <a:gd name="connsiteX5" fmla="*/ 1719983 w 1775951"/>
              <a:gd name="connsiteY5" fmla="*/ 559679 h 559679"/>
              <a:gd name="connsiteX6" fmla="*/ 55968 w 1775951"/>
              <a:gd name="connsiteY6" fmla="*/ 559679 h 559679"/>
              <a:gd name="connsiteX7" fmla="*/ 0 w 1775951"/>
              <a:gd name="connsiteY7" fmla="*/ 503711 h 559679"/>
              <a:gd name="connsiteX8" fmla="*/ 0 w 1775951"/>
              <a:gd name="connsiteY8" fmla="*/ 55968 h 55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951" h="559679">
                <a:moveTo>
                  <a:pt x="0" y="55968"/>
                </a:moveTo>
                <a:cubicBezTo>
                  <a:pt x="0" y="25058"/>
                  <a:pt x="25058" y="0"/>
                  <a:pt x="55968" y="0"/>
                </a:cubicBezTo>
                <a:lnTo>
                  <a:pt x="1719983" y="0"/>
                </a:lnTo>
                <a:cubicBezTo>
                  <a:pt x="1750893" y="0"/>
                  <a:pt x="1775951" y="25058"/>
                  <a:pt x="1775951" y="55968"/>
                </a:cubicBezTo>
                <a:lnTo>
                  <a:pt x="1775951" y="503711"/>
                </a:lnTo>
                <a:cubicBezTo>
                  <a:pt x="1775951" y="534621"/>
                  <a:pt x="1750893" y="559679"/>
                  <a:pt x="1719983" y="559679"/>
                </a:cubicBezTo>
                <a:lnTo>
                  <a:pt x="55968" y="559679"/>
                </a:lnTo>
                <a:cubicBezTo>
                  <a:pt x="25058" y="559679"/>
                  <a:pt x="0" y="534621"/>
                  <a:pt x="0" y="503711"/>
                </a:cubicBezTo>
                <a:lnTo>
                  <a:pt x="0" y="55968"/>
                </a:lnTo>
                <a:close/>
              </a:path>
            </a:pathLst>
          </a:custGeom>
          <a:noFill/>
          <a:ln w="25400" cap="flat" cmpd="sng" algn="ctr">
            <a:solidFill>
              <a:srgbClr val="6BCBC5"/>
            </a:solidFill>
            <a:prstDash val="solid"/>
          </a:ln>
          <a:effectLst/>
        </p:spPr>
        <p:txBody>
          <a:bodyPr spcFirstLastPara="0" vert="horz" wrap="square" lIns="69732" tIns="69732" rIns="69732" bIns="69732" numCol="1" spcCol="1270" anchor="ctr" anchorCtr="0">
            <a:noAutofit/>
          </a:bodyPr>
          <a:lstStyle/>
          <a:p>
            <a:pPr marL="324000" marR="0" lvl="0" indent="-3240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設置</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蓄水設施</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，採</a:t>
            </a:r>
            <a:r>
              <a:rPr kumimoji="0" lang="zh-TW" altLang="en-US" sz="18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覆蓋方式</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，少淹灌改採溝灌或微噴灌</a:t>
            </a:r>
            <a:r>
              <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滴灌。</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a:p>
            <a:pPr marL="324000" marR="0" lvl="0" indent="-324000" algn="just" defTabSz="1022350" eaLnBrk="1" fontAlgn="auto" latinLnBrk="0" hangingPunct="1">
              <a:lnSpc>
                <a:spcPct val="100000"/>
              </a:lnSpc>
              <a:spcBef>
                <a:spcPts val="0"/>
              </a:spcBef>
              <a:spcAft>
                <a:spcPts val="400"/>
              </a:spcAft>
              <a:buClrTx/>
              <a:buSzTx/>
              <a:buFont typeface="+mj-lt"/>
              <a:buAutoNum type="arabicPeriod"/>
              <a:tabLst/>
              <a:defRPr/>
            </a:pP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荖花荖葉</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r>
              <a:rPr kumimoji="0" lang="zh-TW" altLang="en-US" sz="1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cs typeface="+mn-cs"/>
              </a:rPr>
              <a:t>西瓜</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大都有灌溉設施，籲請農友加強水分管理工作。</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441817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16225" y="6425106"/>
            <a:ext cx="2057400" cy="365125"/>
          </a:xfrm>
        </p:spPr>
        <p:txBody>
          <a:bodyPr/>
          <a:lstStyle/>
          <a:p>
            <a:pPr>
              <a:defRPr/>
            </a:pPr>
            <a:fld id="{8E227029-EB7E-4B68-B2DF-0A764ACA71FF}" type="slidenum">
              <a:rPr lang="zh-TW" altLang="en-US" smtClean="0"/>
              <a:pPr>
                <a:defRPr/>
              </a:pPr>
              <a:t>20</a:t>
            </a:fld>
            <a:endParaRPr lang="zh-TW" altLang="en-US" dirty="0"/>
          </a:p>
        </p:txBody>
      </p:sp>
      <p:grpSp>
        <p:nvGrpSpPr>
          <p:cNvPr id="9" name="群組 8"/>
          <p:cNvGrpSpPr/>
          <p:nvPr/>
        </p:nvGrpSpPr>
        <p:grpSpPr>
          <a:xfrm>
            <a:off x="-12779" y="260648"/>
            <a:ext cx="9144000" cy="707886"/>
            <a:chOff x="-12779" y="260648"/>
            <a:chExt cx="9144000" cy="707886"/>
          </a:xfrm>
        </p:grpSpPr>
        <p:sp>
          <p:nvSpPr>
            <p:cNvPr id="4" name="矩形 3"/>
            <p:cNvSpPr/>
            <p:nvPr/>
          </p:nvSpPr>
          <p:spPr>
            <a:xfrm>
              <a:off x="-12779" y="260648"/>
              <a:ext cx="9144000" cy="707886"/>
            </a:xfrm>
            <a:prstGeom prst="rect">
              <a:avLst/>
            </a:prstGeom>
          </p:spPr>
          <p:txBody>
            <a:bodyPr wrap="square">
              <a:spAutoFit/>
            </a:bodyPr>
            <a:lstStyle/>
            <a:p>
              <a:pPr algn="ctr" eaLnBrk="1" fontAlgn="auto" hangingPunct="1">
                <a:spcBef>
                  <a:spcPts val="0"/>
                </a:spcBef>
                <a:spcAft>
                  <a:spcPts val="0"/>
                </a:spcAft>
              </a:pPr>
              <a:r>
                <a:rPr kumimoji="0" lang="zh-TW" altLang="en-US" sz="4000" b="1" dirty="0">
                  <a:solidFill>
                    <a:srgbClr val="002060"/>
                  </a:solidFill>
                  <a:latin typeface="微軟正黑體" pitchFamily="34" charset="-120"/>
                  <a:ea typeface="微軟正黑體" pitchFamily="34" charset="-120"/>
                </a:rPr>
                <a:t>區域性乾旱調適措施，</a:t>
              </a:r>
              <a:r>
                <a:rPr kumimoji="0" lang="zh-TW" altLang="en-US" sz="3000" b="1" dirty="0">
                  <a:solidFill>
                    <a:srgbClr val="008000"/>
                  </a:solidFill>
                  <a:latin typeface="微軟正黑體" pitchFamily="34" charset="-120"/>
                  <a:ea typeface="微軟正黑體" pitchFamily="34" charset="-120"/>
                </a:rPr>
                <a:t>全臺茶區</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21" y="908720"/>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字方塊 5"/>
          <p:cNvSpPr txBox="1"/>
          <p:nvPr/>
        </p:nvSpPr>
        <p:spPr>
          <a:xfrm>
            <a:off x="798357" y="1645365"/>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因應措施</a:t>
            </a:r>
          </a:p>
        </p:txBody>
      </p:sp>
      <p:sp>
        <p:nvSpPr>
          <p:cNvPr id="7" name="文字方塊 6"/>
          <p:cNvSpPr txBox="1"/>
          <p:nvPr/>
        </p:nvSpPr>
        <p:spPr>
          <a:xfrm>
            <a:off x="783550" y="3388808"/>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因應措施</a:t>
            </a:r>
          </a:p>
        </p:txBody>
      </p:sp>
      <p:sp>
        <p:nvSpPr>
          <p:cNvPr id="8" name="文字方塊 7"/>
          <p:cNvSpPr txBox="1"/>
          <p:nvPr/>
        </p:nvSpPr>
        <p:spPr>
          <a:xfrm>
            <a:off x="264576" y="1645365"/>
            <a:ext cx="8579296" cy="3154710"/>
          </a:xfrm>
          <a:prstGeom prst="rect">
            <a:avLst/>
          </a:prstGeom>
          <a:noFill/>
        </p:spPr>
        <p:txBody>
          <a:bodyPr wrap="square" rtlCol="0">
            <a:spAutoFit/>
          </a:bodyPr>
          <a:lstStyle/>
          <a:p>
            <a:pPr marL="342900" indent="-342900" algn="just" eaLnBrk="1" fontAlgn="auto" hangingPunct="1">
              <a:spcBef>
                <a:spcPts val="1200"/>
              </a:spcBef>
              <a:spcAft>
                <a:spcPts val="1200"/>
              </a:spcAft>
              <a:buFont typeface="Wingdings" panose="05000000000000000000" pitchFamily="2" charset="2"/>
              <a:buChar char="l"/>
            </a:pPr>
            <a:r>
              <a:rPr kumimoji="0" lang="zh-TW" altLang="en-US" sz="2400" b="1" dirty="0">
                <a:solidFill>
                  <a:srgbClr val="0000FF"/>
                </a:solidFill>
                <a:latin typeface="微軟正黑體" panose="020B0604030504040204" pitchFamily="34" charset="-120"/>
                <a:ea typeface="微軟正黑體" panose="020B0604030504040204" pitchFamily="34" charset="-120"/>
              </a:rPr>
              <a:t>敷蓋稻稈</a:t>
            </a:r>
            <a:r>
              <a:rPr kumimoji="0" lang="zh-TW" altLang="en-US" sz="2400" b="1" dirty="0">
                <a:solidFill>
                  <a:prstClr val="black"/>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花生殼</a:t>
            </a:r>
            <a:r>
              <a:rPr kumimoji="0" lang="zh-TW" altLang="en-US" sz="2400" b="1" dirty="0">
                <a:solidFill>
                  <a:prstClr val="black"/>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穀殼</a:t>
            </a:r>
            <a:r>
              <a:rPr kumimoji="0" lang="zh-TW" altLang="en-US" sz="2400" b="1" dirty="0">
                <a:solidFill>
                  <a:prstClr val="black"/>
                </a:solidFill>
                <a:latin typeface="微軟正黑體" panose="020B0604030504040204" pitchFamily="34" charset="-120"/>
                <a:ea typeface="微軟正黑體" panose="020B0604030504040204" pitchFamily="34" charset="-120"/>
              </a:rPr>
              <a:t>等資材增加保水能力，</a:t>
            </a:r>
            <a:r>
              <a:rPr kumimoji="0" lang="zh-TW" altLang="en-US" sz="2400" b="1" dirty="0">
                <a:solidFill>
                  <a:srgbClr val="0000FF"/>
                </a:solidFill>
                <a:latin typeface="微軟正黑體" panose="020B0604030504040204" pitchFamily="34" charset="-120"/>
                <a:ea typeface="微軟正黑體" panose="020B0604030504040204" pitchFamily="34" charset="-120"/>
              </a:rPr>
              <a:t>厚度約</a:t>
            </a:r>
            <a:r>
              <a:rPr kumimoji="0" lang="en-US" altLang="zh-TW" sz="2400" b="1" dirty="0">
                <a:solidFill>
                  <a:srgbClr val="0000FF"/>
                </a:solidFill>
                <a:latin typeface="微軟正黑體" panose="020B0604030504040204" pitchFamily="34" charset="-120"/>
                <a:ea typeface="微軟正黑體" panose="020B0604030504040204" pitchFamily="34" charset="-120"/>
              </a:rPr>
              <a:t>3~5</a:t>
            </a:r>
            <a:r>
              <a:rPr kumimoji="0" lang="zh-TW" altLang="en-US" sz="2400" b="1" dirty="0">
                <a:solidFill>
                  <a:srgbClr val="0000FF"/>
                </a:solidFill>
                <a:latin typeface="微軟正黑體" panose="020B0604030504040204" pitchFamily="34" charset="-120"/>
                <a:ea typeface="微軟正黑體" panose="020B0604030504040204" pitchFamily="34" charset="-120"/>
              </a:rPr>
              <a:t>公分</a:t>
            </a:r>
            <a:r>
              <a:rPr kumimoji="0" lang="zh-TW" altLang="en-US" sz="2400" b="1" dirty="0">
                <a:solidFill>
                  <a:prstClr val="black"/>
                </a:solidFill>
                <a:latin typeface="微軟正黑體" panose="020B0604030504040204" pitchFamily="34" charset="-120"/>
                <a:ea typeface="微軟正黑體" panose="020B0604030504040204" pitchFamily="34" charset="-120"/>
              </a:rPr>
              <a:t>，</a:t>
            </a:r>
            <a:r>
              <a:rPr kumimoji="0" lang="en-US" altLang="zh-TW" sz="2400" b="1" dirty="0">
                <a:solidFill>
                  <a:prstClr val="black"/>
                </a:solidFill>
                <a:latin typeface="微軟正黑體" panose="020B0604030504040204" pitchFamily="34" charset="-120"/>
                <a:ea typeface="微軟正黑體" panose="020B0604030504040204" pitchFamily="34" charset="-120"/>
              </a:rPr>
              <a:t>20~30</a:t>
            </a:r>
            <a:r>
              <a:rPr kumimoji="0" lang="zh-TW" altLang="en-US" sz="2400" b="1" dirty="0">
                <a:solidFill>
                  <a:prstClr val="black"/>
                </a:solidFill>
                <a:latin typeface="微軟正黑體" panose="020B0604030504040204" pitchFamily="34" charset="-120"/>
                <a:ea typeface="微軟正黑體" panose="020B0604030504040204" pitchFamily="34" charset="-120"/>
              </a:rPr>
              <a:t>噸</a:t>
            </a:r>
            <a:r>
              <a:rPr kumimoji="0" lang="en-US" altLang="zh-TW" sz="2400" b="1" dirty="0">
                <a:solidFill>
                  <a:prstClr val="black"/>
                </a:solidFill>
                <a:latin typeface="微軟正黑體" panose="020B0604030504040204" pitchFamily="34" charset="-120"/>
                <a:ea typeface="微軟正黑體" panose="020B0604030504040204" pitchFamily="34" charset="-120"/>
              </a:rPr>
              <a:t>/</a:t>
            </a:r>
            <a:r>
              <a:rPr kumimoji="0" lang="zh-TW" altLang="en-US" sz="2400" b="1" dirty="0">
                <a:solidFill>
                  <a:prstClr val="black"/>
                </a:solidFill>
                <a:latin typeface="微軟正黑體" panose="020B0604030504040204" pitchFamily="34" charset="-120"/>
                <a:ea typeface="微軟正黑體" panose="020B0604030504040204" pitchFamily="34" charset="-120"/>
              </a:rPr>
              <a:t>公頃。</a:t>
            </a:r>
            <a:endParaRPr kumimoji="0" lang="en-US" altLang="zh-TW" sz="2400" b="1" dirty="0">
              <a:solidFill>
                <a:prstClr val="black"/>
              </a:solidFill>
              <a:latin typeface="微軟正黑體" panose="020B0604030504040204" pitchFamily="34" charset="-120"/>
              <a:ea typeface="微軟正黑體" panose="020B0604030504040204" pitchFamily="34" charset="-120"/>
            </a:endParaRPr>
          </a:p>
          <a:p>
            <a:pPr marL="342900" indent="-342900" algn="just" eaLnBrk="1" fontAlgn="auto" hangingPunct="1">
              <a:spcBef>
                <a:spcPts val="1200"/>
              </a:spcBef>
              <a:spcAft>
                <a:spcPts val="1200"/>
              </a:spcAft>
              <a:buFont typeface="Wingdings" panose="05000000000000000000" pitchFamily="2" charset="2"/>
              <a:buChar char="l"/>
            </a:pPr>
            <a:r>
              <a:rPr kumimoji="0" lang="zh-TW" altLang="en-US" sz="2400" b="1" dirty="0">
                <a:solidFill>
                  <a:prstClr val="black"/>
                </a:solidFill>
                <a:latin typeface="微軟正黑體" panose="020B0604030504040204" pitchFamily="34" charset="-120"/>
                <a:ea typeface="微軟正黑體" panose="020B0604030504040204" pitchFamily="34" charset="-120"/>
              </a:rPr>
              <a:t>減少茶園作業，如</a:t>
            </a:r>
            <a:r>
              <a:rPr kumimoji="0" lang="zh-TW" altLang="en-US" sz="2400" b="1" dirty="0">
                <a:solidFill>
                  <a:srgbClr val="0000FF"/>
                </a:solidFill>
                <a:latin typeface="微軟正黑體" panose="020B0604030504040204" pitchFamily="34" charset="-120"/>
                <a:ea typeface="微軟正黑體" panose="020B0604030504040204" pitchFamily="34" charset="-120"/>
              </a:rPr>
              <a:t>減少割草次數</a:t>
            </a:r>
            <a:r>
              <a:rPr kumimoji="0" lang="zh-TW" altLang="en-US" sz="2400" b="1" dirty="0">
                <a:solidFill>
                  <a:prstClr val="black"/>
                </a:solidFill>
                <a:latin typeface="微軟正黑體" panose="020B0604030504040204" pitchFamily="34" charset="-120"/>
                <a:ea typeface="微軟正黑體" panose="020B0604030504040204" pitchFamily="34" charset="-120"/>
              </a:rPr>
              <a:t>，以降低土壤水分散失；</a:t>
            </a:r>
            <a:r>
              <a:rPr kumimoji="0" lang="zh-TW" altLang="en-US" sz="2400" b="1" dirty="0">
                <a:solidFill>
                  <a:srgbClr val="0000FF"/>
                </a:solidFill>
                <a:latin typeface="微軟正黑體" panose="020B0604030504040204" pitchFamily="34" charset="-120"/>
                <a:ea typeface="微軟正黑體" panose="020B0604030504040204" pitchFamily="34" charset="-120"/>
              </a:rPr>
              <a:t>避免修剪</a:t>
            </a:r>
            <a:r>
              <a:rPr kumimoji="0" lang="zh-TW" altLang="en-US" sz="2400" b="1" dirty="0">
                <a:solidFill>
                  <a:prstClr val="black"/>
                </a:solidFill>
                <a:latin typeface="微軟正黑體" panose="020B0604030504040204" pitchFamily="34" charset="-120"/>
                <a:ea typeface="微軟正黑體" panose="020B0604030504040204" pitchFamily="34" charset="-120"/>
              </a:rPr>
              <a:t>和</a:t>
            </a:r>
            <a:r>
              <a:rPr kumimoji="0" lang="zh-TW" altLang="en-US" sz="2400" b="1" dirty="0">
                <a:solidFill>
                  <a:srgbClr val="0000FF"/>
                </a:solidFill>
                <a:latin typeface="微軟正黑體" panose="020B0604030504040204" pitchFamily="34" charset="-120"/>
                <a:ea typeface="微軟正黑體" panose="020B0604030504040204" pitchFamily="34" charset="-120"/>
              </a:rPr>
              <a:t>施肥</a:t>
            </a:r>
            <a:r>
              <a:rPr kumimoji="0" lang="zh-TW" altLang="en-US" sz="2400" b="1" dirty="0">
                <a:solidFill>
                  <a:prstClr val="black"/>
                </a:solidFill>
                <a:latin typeface="微軟正黑體" panose="020B0604030504040204" pitchFamily="34" charset="-120"/>
                <a:ea typeface="微軟正黑體" panose="020B0604030504040204" pitchFamily="34" charset="-120"/>
              </a:rPr>
              <a:t>等茶園管理作業，以防高溫乾旱的危害加重。</a:t>
            </a:r>
            <a:endParaRPr kumimoji="0" lang="en-US" altLang="zh-TW" sz="2400" b="1" dirty="0">
              <a:solidFill>
                <a:prstClr val="black"/>
              </a:solidFill>
              <a:latin typeface="微軟正黑體" panose="020B0604030504040204" pitchFamily="34" charset="-120"/>
              <a:ea typeface="微軟正黑體" panose="020B0604030504040204" pitchFamily="34" charset="-120"/>
            </a:endParaRPr>
          </a:p>
          <a:p>
            <a:pPr marL="342900" indent="-342900" algn="just" eaLnBrk="1" fontAlgn="auto" hangingPunct="1">
              <a:spcBef>
                <a:spcPts val="1200"/>
              </a:spcBef>
              <a:spcAft>
                <a:spcPts val="1200"/>
              </a:spcAft>
              <a:buFont typeface="Wingdings" panose="05000000000000000000" pitchFamily="2" charset="2"/>
              <a:buChar char="l"/>
            </a:pPr>
            <a:r>
              <a:rPr kumimoji="0" lang="zh-TW" altLang="en-US" sz="2400" b="1" dirty="0">
                <a:solidFill>
                  <a:srgbClr val="0000FF"/>
                </a:solidFill>
                <a:latin typeface="微軟正黑體" panose="020B0604030504040204" pitchFamily="34" charset="-120"/>
                <a:ea typeface="微軟正黑體" panose="020B0604030504040204" pitchFamily="34" charset="-120"/>
              </a:rPr>
              <a:t>每周至少灌溉一次</a:t>
            </a:r>
            <a:r>
              <a:rPr kumimoji="0" lang="zh-TW" altLang="en-US" sz="2400" b="1" dirty="0">
                <a:solidFill>
                  <a:prstClr val="black"/>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噴灌</a:t>
            </a:r>
            <a:r>
              <a:rPr kumimoji="0" lang="en-US" altLang="zh-TW" sz="2400" b="1" dirty="0">
                <a:solidFill>
                  <a:srgbClr val="0000FF"/>
                </a:solidFill>
                <a:latin typeface="微軟正黑體" panose="020B0604030504040204" pitchFamily="34" charset="-120"/>
                <a:ea typeface="微軟正黑體" panose="020B0604030504040204" pitchFamily="34" charset="-120"/>
              </a:rPr>
              <a:t>40</a:t>
            </a:r>
            <a:r>
              <a:rPr kumimoji="0" lang="zh-TW" altLang="en-US" sz="2400" b="1" dirty="0">
                <a:solidFill>
                  <a:srgbClr val="0000FF"/>
                </a:solidFill>
                <a:latin typeface="微軟正黑體" panose="020B0604030504040204" pitchFamily="34" charset="-120"/>
                <a:ea typeface="微軟正黑體" panose="020B0604030504040204" pitchFamily="34" charset="-120"/>
              </a:rPr>
              <a:t>公噸</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公頃</a:t>
            </a:r>
            <a:r>
              <a:rPr kumimoji="0" lang="zh-TW" altLang="en-US" sz="2400" b="1" dirty="0">
                <a:solidFill>
                  <a:prstClr val="black"/>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滴灌</a:t>
            </a:r>
            <a:r>
              <a:rPr kumimoji="0" lang="en-US" altLang="zh-TW" sz="2400" b="1" dirty="0">
                <a:solidFill>
                  <a:srgbClr val="0000FF"/>
                </a:solidFill>
                <a:latin typeface="微軟正黑體" panose="020B0604030504040204" pitchFamily="34" charset="-120"/>
                <a:ea typeface="微軟正黑體" panose="020B0604030504040204" pitchFamily="34" charset="-120"/>
              </a:rPr>
              <a:t>20</a:t>
            </a:r>
            <a:r>
              <a:rPr kumimoji="0" lang="zh-TW" altLang="en-US" sz="2400" b="1" dirty="0">
                <a:solidFill>
                  <a:srgbClr val="0000FF"/>
                </a:solidFill>
                <a:latin typeface="微軟正黑體" panose="020B0604030504040204" pitchFamily="34" charset="-120"/>
                <a:ea typeface="微軟正黑體" panose="020B0604030504040204" pitchFamily="34" charset="-120"/>
              </a:rPr>
              <a:t>公噸</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公頃</a:t>
            </a:r>
            <a:r>
              <a:rPr kumimoji="0" lang="zh-TW" altLang="en-US" sz="2400" b="1" dirty="0">
                <a:solidFill>
                  <a:prstClr val="black"/>
                </a:solidFill>
                <a:latin typeface="微軟正黑體" panose="020B0604030504040204" pitchFamily="34" charset="-120"/>
                <a:ea typeface="微軟正黑體" panose="020B0604030504040204" pitchFamily="34" charset="-120"/>
              </a:rPr>
              <a:t>。</a:t>
            </a:r>
            <a:endParaRPr kumimoji="0" lang="en-US" altLang="zh-TW" sz="2400" b="1" dirty="0">
              <a:solidFill>
                <a:prstClr val="black"/>
              </a:solidFill>
              <a:latin typeface="微軟正黑體" panose="020B0604030504040204" pitchFamily="34" charset="-120"/>
              <a:ea typeface="微軟正黑體" panose="020B0604030504040204" pitchFamily="34" charset="-120"/>
            </a:endParaRPr>
          </a:p>
          <a:p>
            <a:pPr marL="342900" indent="-342900" algn="just" eaLnBrk="1" fontAlgn="auto" hangingPunct="1">
              <a:spcBef>
                <a:spcPts val="600"/>
              </a:spcBef>
              <a:spcAft>
                <a:spcPts val="600"/>
              </a:spcAft>
              <a:buFont typeface="Wingdings" panose="05000000000000000000" pitchFamily="2" charset="2"/>
              <a:buChar char="l"/>
            </a:pPr>
            <a:endParaRPr kumimoji="0" lang="en-US" altLang="zh-TW" sz="24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30388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16225" y="6415581"/>
            <a:ext cx="2057400" cy="365125"/>
          </a:xfrm>
        </p:spPr>
        <p:txBody>
          <a:bodyPr/>
          <a:lstStyle/>
          <a:p>
            <a:pPr>
              <a:defRPr/>
            </a:pPr>
            <a:fld id="{8E227029-EB7E-4B68-B2DF-0A764ACA71FF}" type="slidenum">
              <a:rPr lang="zh-TW" altLang="en-US" smtClean="0"/>
              <a:pPr>
                <a:defRPr/>
              </a:pPr>
              <a:t>21</a:t>
            </a:fld>
            <a:endParaRPr lang="zh-TW" altLang="en-US" dirty="0"/>
          </a:p>
        </p:txBody>
      </p:sp>
      <p:sp>
        <p:nvSpPr>
          <p:cNvPr id="5" name="矩形 4"/>
          <p:cNvSpPr/>
          <p:nvPr/>
        </p:nvSpPr>
        <p:spPr>
          <a:xfrm>
            <a:off x="0" y="44624"/>
            <a:ext cx="9144000" cy="707886"/>
          </a:xfrm>
          <a:prstGeom prst="rect">
            <a:avLst/>
          </a:prstGeom>
        </p:spPr>
        <p:txBody>
          <a:bodyPr wrap="square">
            <a:spAutoFit/>
          </a:bodyPr>
          <a:lstStyle/>
          <a:p>
            <a:pPr algn="ctr" eaLnBrk="1" fontAlgn="auto" hangingPunct="1">
              <a:spcBef>
                <a:spcPts val="0"/>
              </a:spcBef>
              <a:spcAft>
                <a:spcPts val="0"/>
              </a:spcAft>
            </a:pPr>
            <a:r>
              <a:rPr kumimoji="0" lang="zh-TW" altLang="en-US" sz="4000" b="1" dirty="0">
                <a:solidFill>
                  <a:srgbClr val="002060"/>
                </a:solidFill>
                <a:latin typeface="微軟正黑體" pitchFamily="34" charset="-120"/>
                <a:ea typeface="微軟正黑體" pitchFamily="34" charset="-120"/>
              </a:rPr>
              <a:t>因應乾旱病蟲害管理措施</a:t>
            </a:r>
            <a:endParaRPr kumimoji="0" lang="zh-TW" altLang="en-US" sz="2400" b="1" dirty="0">
              <a:solidFill>
                <a:srgbClr val="002060"/>
              </a:solidFill>
              <a:latin typeface="微軟正黑體" pitchFamily="34" charset="-120"/>
              <a:ea typeface="微軟正黑體" pitchFamily="34" charset="-12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92704"/>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83568" y="961450"/>
            <a:ext cx="1440160" cy="776707"/>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8" name="矩形 7"/>
          <p:cNvSpPr/>
          <p:nvPr/>
        </p:nvSpPr>
        <p:spPr>
          <a:xfrm>
            <a:off x="683568" y="1738149"/>
            <a:ext cx="1440160" cy="1166804"/>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8"/>
          <p:cNvSpPr txBox="1"/>
          <p:nvPr/>
        </p:nvSpPr>
        <p:spPr>
          <a:xfrm>
            <a:off x="737614" y="1159417"/>
            <a:ext cx="1281120" cy="400110"/>
          </a:xfrm>
          <a:prstGeom prst="rect">
            <a:avLst/>
          </a:prstGeom>
          <a:noFill/>
        </p:spPr>
        <p:txBody>
          <a:bodyPr wrap="none" rtlCol="0">
            <a:spAutoFit/>
          </a:bodyPr>
          <a:lstStyle/>
          <a:p>
            <a:pP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現況</a:t>
            </a:r>
            <a:r>
              <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影響</a:t>
            </a:r>
          </a:p>
        </p:txBody>
      </p:sp>
      <p:sp>
        <p:nvSpPr>
          <p:cNvPr id="10" name="文字方塊 9"/>
          <p:cNvSpPr txBox="1"/>
          <p:nvPr/>
        </p:nvSpPr>
        <p:spPr>
          <a:xfrm>
            <a:off x="798357" y="1970861"/>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因應措施</a:t>
            </a:r>
          </a:p>
        </p:txBody>
      </p:sp>
      <p:sp>
        <p:nvSpPr>
          <p:cNvPr id="11" name="矩形 10"/>
          <p:cNvSpPr/>
          <p:nvPr/>
        </p:nvSpPr>
        <p:spPr>
          <a:xfrm>
            <a:off x="179512" y="961442"/>
            <a:ext cx="504056" cy="1943511"/>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C00000"/>
                </a:solidFill>
                <a:effectLst/>
                <a:uLnTx/>
                <a:uFillTx/>
                <a:latin typeface="Arial" panose="020B0604020202020204" pitchFamily="34" charset="0"/>
                <a:ea typeface="微軟正黑體" panose="020B0604030504040204" pitchFamily="34" charset="-120"/>
                <a:cs typeface="Arial" panose="020B0604020202020204" pitchFamily="34" charset="0"/>
              </a:rPr>
              <a:t>薊馬</a:t>
            </a:r>
          </a:p>
        </p:txBody>
      </p:sp>
      <p:sp>
        <p:nvSpPr>
          <p:cNvPr id="12" name="矩形 11"/>
          <p:cNvSpPr/>
          <p:nvPr/>
        </p:nvSpPr>
        <p:spPr>
          <a:xfrm>
            <a:off x="663909" y="2977586"/>
            <a:ext cx="1450544" cy="799380"/>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13" name="矩形 12"/>
          <p:cNvSpPr/>
          <p:nvPr/>
        </p:nvSpPr>
        <p:spPr>
          <a:xfrm>
            <a:off x="674356" y="3776974"/>
            <a:ext cx="1440160" cy="931249"/>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14" name="文字方塊 13"/>
          <p:cNvSpPr txBox="1"/>
          <p:nvPr/>
        </p:nvSpPr>
        <p:spPr>
          <a:xfrm>
            <a:off x="735958" y="3158848"/>
            <a:ext cx="1281120" cy="400110"/>
          </a:xfrm>
          <a:prstGeom prst="rect">
            <a:avLst/>
          </a:prstGeom>
          <a:noFill/>
        </p:spPr>
        <p:txBody>
          <a:bodyPr wrap="none" rtlCol="0">
            <a:spAutoFit/>
          </a:bodyPr>
          <a:lstStyle/>
          <a:p>
            <a:pP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現況</a:t>
            </a:r>
            <a:r>
              <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影響</a:t>
            </a:r>
          </a:p>
        </p:txBody>
      </p:sp>
      <p:sp>
        <p:nvSpPr>
          <p:cNvPr id="15" name="文字方塊 14"/>
          <p:cNvSpPr txBox="1"/>
          <p:nvPr/>
        </p:nvSpPr>
        <p:spPr>
          <a:xfrm>
            <a:off x="783887" y="3888647"/>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因應措施</a:t>
            </a:r>
          </a:p>
        </p:txBody>
      </p:sp>
      <p:sp>
        <p:nvSpPr>
          <p:cNvPr id="16" name="矩形 15"/>
          <p:cNvSpPr/>
          <p:nvPr/>
        </p:nvSpPr>
        <p:spPr>
          <a:xfrm>
            <a:off x="170488" y="2977586"/>
            <a:ext cx="504056" cy="1730630"/>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C00000"/>
                </a:solidFill>
                <a:effectLst/>
                <a:uLnTx/>
                <a:uFillTx/>
                <a:latin typeface="Arial" panose="020B0604020202020204" pitchFamily="34" charset="0"/>
                <a:ea typeface="微軟正黑體" panose="020B0604030504040204" pitchFamily="34" charset="-120"/>
                <a:cs typeface="Arial" panose="020B0604020202020204" pitchFamily="34" charset="0"/>
              </a:rPr>
              <a:t>關鍵害蟲</a:t>
            </a:r>
            <a:r>
              <a:rPr kumimoji="0" lang="zh-TW" altLang="en-US" sz="24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蟎</a:t>
            </a:r>
            <a:endParaRPr kumimoji="0" lang="en-US" altLang="zh-TW" sz="24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sp>
        <p:nvSpPr>
          <p:cNvPr id="17" name="圓角矩形 16"/>
          <p:cNvSpPr/>
          <p:nvPr/>
        </p:nvSpPr>
        <p:spPr>
          <a:xfrm>
            <a:off x="2123728" y="961442"/>
            <a:ext cx="6563072" cy="763694"/>
          </a:xfrm>
          <a:prstGeom prst="roundRect">
            <a:avLst/>
          </a:prstGeom>
          <a:noFill/>
          <a:ln w="25400" cap="flat" cmpd="sng" algn="ctr">
            <a:solidFill>
              <a:srgbClr val="6BCBC5">
                <a:shade val="50000"/>
              </a:srgbClr>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芒果薊馬類害蟲</a:t>
            </a: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，因溫度提升，降雨量少，數量持續攀升，如未及時防治，會造成花器受害和著果減少。</a:t>
            </a:r>
            <a:endParaRPr kumimoji="0" lang="zh-TW" altLang="en-US" sz="1800" b="0" i="0" u="none" strike="noStrike" kern="0" cap="none" spc="0" normalizeH="0" baseline="0" noProof="0" dirty="0">
              <a:ln>
                <a:noFill/>
              </a:ln>
              <a:solidFill>
                <a:prstClr val="black"/>
              </a:solidFill>
              <a:effectLst/>
              <a:uLnTx/>
              <a:uFillTx/>
              <a:latin typeface="Calibri"/>
              <a:ea typeface="新細明體"/>
              <a:cs typeface="+mn-cs"/>
            </a:endParaRPr>
          </a:p>
        </p:txBody>
      </p:sp>
      <p:sp>
        <p:nvSpPr>
          <p:cNvPr id="18" name="圓角矩形 17"/>
          <p:cNvSpPr/>
          <p:nvPr/>
        </p:nvSpPr>
        <p:spPr>
          <a:xfrm>
            <a:off x="2127987" y="1744655"/>
            <a:ext cx="6563072" cy="1160298"/>
          </a:xfrm>
          <a:prstGeom prst="roundRect">
            <a:avLst/>
          </a:prstGeom>
          <a:noFill/>
          <a:ln w="25400" cap="flat" cmpd="sng" algn="ctr">
            <a:solidFill>
              <a:srgbClr val="6BCBC5">
                <a:shade val="50000"/>
              </a:srgbClr>
            </a:solidFill>
            <a:prstDash val="solid"/>
          </a:ln>
          <a:effectLst/>
        </p:spPr>
        <p:txBody>
          <a:bodyPr rtlCol="0" anchor="ctr"/>
          <a:lstStyle/>
          <a:p>
            <a:pPr marL="34290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應盡速修剪受害枝條，增加果園通風並加強安全用藥，降低薊馬族群。</a:t>
            </a:r>
            <a:endParaRPr kumimoji="0" lang="en-US" altLang="zh-TW"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適當噴水保持土壤濕潤或草生栽培，減少薊馬族群密度並增加薊馬天敵。</a:t>
            </a:r>
            <a:endParaRPr kumimoji="0" lang="zh-TW" altLang="en-US" sz="1800" b="0" i="0" u="none" strike="noStrike" kern="0" cap="none" spc="0" normalizeH="0" baseline="0" noProof="0" dirty="0">
              <a:ln>
                <a:noFill/>
              </a:ln>
              <a:solidFill>
                <a:prstClr val="black"/>
              </a:solidFill>
              <a:effectLst/>
              <a:uLnTx/>
              <a:uFillTx/>
              <a:latin typeface="Calibri"/>
              <a:ea typeface="新細明體"/>
              <a:cs typeface="+mn-cs"/>
            </a:endParaRPr>
          </a:p>
        </p:txBody>
      </p:sp>
      <p:sp>
        <p:nvSpPr>
          <p:cNvPr id="19" name="圓角矩形 18"/>
          <p:cNvSpPr/>
          <p:nvPr/>
        </p:nvSpPr>
        <p:spPr>
          <a:xfrm>
            <a:off x="2127987" y="2984100"/>
            <a:ext cx="6563072" cy="792873"/>
          </a:xfrm>
          <a:prstGeom prst="roundRect">
            <a:avLst/>
          </a:prstGeom>
          <a:noFill/>
          <a:ln w="25400" cap="flat" cmpd="sng" algn="ctr">
            <a:solidFill>
              <a:srgbClr val="6BCBC5">
                <a:shade val="50000"/>
              </a:srgbClr>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粉蝨、蟎類、介殼蟲、潛蠅、荔枝椿象、荔枝細蛾、夜蛾、果瓜實蠅</a:t>
            </a: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等關鍵害蟲蟎，可能因降雨不足導致族群上升風險。</a:t>
            </a:r>
            <a:endParaRPr kumimoji="0" lang="zh-TW" altLang="en-US" sz="1800" b="0" i="0" u="none" strike="noStrike" kern="0" cap="none" spc="0" normalizeH="0" baseline="0" noProof="0" dirty="0">
              <a:ln>
                <a:noFill/>
              </a:ln>
              <a:solidFill>
                <a:prstClr val="black"/>
              </a:solidFill>
              <a:effectLst/>
              <a:uLnTx/>
              <a:uFillTx/>
              <a:latin typeface="Calibri"/>
              <a:ea typeface="新細明體"/>
              <a:cs typeface="+mn-cs"/>
            </a:endParaRPr>
          </a:p>
        </p:txBody>
      </p:sp>
      <p:sp>
        <p:nvSpPr>
          <p:cNvPr id="20" name="圓角矩形 19"/>
          <p:cNvSpPr/>
          <p:nvPr/>
        </p:nvSpPr>
        <p:spPr>
          <a:xfrm>
            <a:off x="2125086" y="3776974"/>
            <a:ext cx="6563072" cy="931249"/>
          </a:xfrm>
          <a:prstGeom prst="roundRect">
            <a:avLst/>
          </a:prstGeom>
          <a:noFill/>
          <a:ln w="25400" cap="flat" cmpd="sng" algn="ctr">
            <a:solidFill>
              <a:srgbClr val="6BCBC5">
                <a:shade val="50000"/>
              </a:srgbClr>
            </a:solidFill>
            <a:prstDash val="solid"/>
          </a:ln>
          <a:effectLst/>
        </p:spPr>
        <p:txBody>
          <a:bodyPr rtlCol="0" anchor="ctr"/>
          <a:lstStyle/>
          <a:p>
            <a:pPr marL="34290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需長期輔導蟲害防治，提供安全資材及核准用藥清單。</a:t>
            </a:r>
            <a:endParaRPr kumimoji="0" lang="en-US" altLang="zh-TW"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適當修剪枝條、維持通風，落實田間衛生管理，以降低害蟲密度。</a:t>
            </a:r>
            <a:endParaRPr kumimoji="0" lang="zh-TW" altLang="en-US" sz="1800" b="0" i="0" u="none" strike="noStrike" kern="0" cap="none" spc="0" normalizeH="0" baseline="0" noProof="0" dirty="0">
              <a:ln>
                <a:noFill/>
              </a:ln>
              <a:solidFill>
                <a:prstClr val="black"/>
              </a:solidFill>
              <a:effectLst/>
              <a:uLnTx/>
              <a:uFillTx/>
              <a:latin typeface="Calibri"/>
              <a:ea typeface="新細明體"/>
              <a:cs typeface="+mn-cs"/>
            </a:endParaRPr>
          </a:p>
        </p:txBody>
      </p:sp>
      <p:sp>
        <p:nvSpPr>
          <p:cNvPr id="21" name="矩形 20"/>
          <p:cNvSpPr/>
          <p:nvPr/>
        </p:nvSpPr>
        <p:spPr>
          <a:xfrm>
            <a:off x="670284" y="4785300"/>
            <a:ext cx="1444233" cy="953125"/>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22" name="矩形 21"/>
          <p:cNvSpPr/>
          <p:nvPr/>
        </p:nvSpPr>
        <p:spPr>
          <a:xfrm>
            <a:off x="669101" y="5735165"/>
            <a:ext cx="1445415" cy="956380"/>
          </a:xfrm>
          <a:prstGeom prst="rect">
            <a:avLst/>
          </a:prstGeom>
          <a:solidFill>
            <a:srgbClr val="0000CC"/>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23" name="文字方塊 22"/>
          <p:cNvSpPr txBox="1"/>
          <p:nvPr/>
        </p:nvSpPr>
        <p:spPr>
          <a:xfrm>
            <a:off x="727617" y="5061799"/>
            <a:ext cx="1281120" cy="400110"/>
          </a:xfrm>
          <a:prstGeom prst="rect">
            <a:avLst/>
          </a:prstGeom>
          <a:noFill/>
        </p:spPr>
        <p:txBody>
          <a:bodyPr wrap="none" rtlCol="0">
            <a:spAutoFit/>
          </a:bodyPr>
          <a:lstStyle/>
          <a:p>
            <a:pP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現況</a:t>
            </a:r>
            <a:r>
              <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影響</a:t>
            </a:r>
          </a:p>
        </p:txBody>
      </p:sp>
      <p:sp>
        <p:nvSpPr>
          <p:cNvPr id="24" name="文字方塊 23"/>
          <p:cNvSpPr txBox="1"/>
          <p:nvPr/>
        </p:nvSpPr>
        <p:spPr>
          <a:xfrm>
            <a:off x="790262" y="5861038"/>
            <a:ext cx="1210589" cy="707886"/>
          </a:xfrm>
          <a:prstGeom prst="rect">
            <a:avLst/>
          </a:prstGeom>
          <a:noFill/>
        </p:spPr>
        <p:txBody>
          <a:bodyPr wrap="none" rtlCol="0">
            <a:spAutoFit/>
          </a:bodyPr>
          <a:lstStyle/>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建議</a:t>
            </a:r>
            <a:endParaRPr kumimoji="0" lang="en-US" altLang="zh-TW" sz="2000" b="1" dirty="0">
              <a:solidFill>
                <a:prstClr val="white"/>
              </a:solidFill>
              <a:latin typeface="Arial" panose="020B0604020202020204" pitchFamily="34" charset="0"/>
              <a:ea typeface="微軟正黑體" panose="020B0604030504040204" pitchFamily="34" charset="-120"/>
              <a:cs typeface="Arial" panose="020B0604020202020204" pitchFamily="34" charset="0"/>
            </a:endParaRPr>
          </a:p>
          <a:p>
            <a:pPr algn="ctr" eaLnBrk="1" fontAlgn="auto" hangingPunct="1">
              <a:spcBef>
                <a:spcPts val="0"/>
              </a:spcBef>
              <a:spcAft>
                <a:spcPts val="0"/>
              </a:spcAft>
            </a:pPr>
            <a:r>
              <a:rPr kumimoji="0" lang="zh-TW" altLang="en-US" sz="2000" b="1" dirty="0">
                <a:solidFill>
                  <a:prstClr val="white"/>
                </a:solidFill>
                <a:latin typeface="Arial" panose="020B0604020202020204" pitchFamily="34" charset="0"/>
                <a:ea typeface="微軟正黑體" panose="020B0604030504040204" pitchFamily="34" charset="-120"/>
                <a:cs typeface="Arial" panose="020B0604020202020204" pitchFamily="34" charset="0"/>
              </a:rPr>
              <a:t>因應措施</a:t>
            </a:r>
          </a:p>
        </p:txBody>
      </p:sp>
      <p:sp>
        <p:nvSpPr>
          <p:cNvPr id="25" name="矩形 24"/>
          <p:cNvSpPr/>
          <p:nvPr/>
        </p:nvSpPr>
        <p:spPr>
          <a:xfrm>
            <a:off x="166227" y="4785301"/>
            <a:ext cx="504056" cy="1906251"/>
          </a:xfrm>
          <a:prstGeom prst="rect">
            <a:avLst/>
          </a:prstGeom>
          <a:solidFill>
            <a:srgbClr val="1F497D">
              <a:lumMod val="20000"/>
              <a:lumOff val="80000"/>
            </a:srgbClr>
          </a:solidFill>
          <a:ln w="25400" cap="flat" cmpd="sng" algn="ctr">
            <a:solidFill>
              <a:srgbClr val="6BCB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C00000"/>
                </a:solidFill>
                <a:effectLst/>
                <a:uLnTx/>
                <a:uFillTx/>
                <a:latin typeface="Arial" panose="020B0604020202020204" pitchFamily="34" charset="0"/>
                <a:ea typeface="微軟正黑體" panose="020B0604030504040204" pitchFamily="34" charset="-120"/>
                <a:cs typeface="Arial" panose="020B0604020202020204" pitchFamily="34" charset="0"/>
              </a:rPr>
              <a:t>植物病原菌</a:t>
            </a:r>
          </a:p>
        </p:txBody>
      </p:sp>
      <p:sp>
        <p:nvSpPr>
          <p:cNvPr id="26" name="圓角矩形 25"/>
          <p:cNvSpPr/>
          <p:nvPr/>
        </p:nvSpPr>
        <p:spPr>
          <a:xfrm>
            <a:off x="2123728" y="4782655"/>
            <a:ext cx="6563072" cy="955771"/>
          </a:xfrm>
          <a:prstGeom prst="roundRect">
            <a:avLst/>
          </a:prstGeom>
          <a:noFill/>
          <a:ln w="25400" cap="flat" cmpd="sng" algn="ctr">
            <a:solidFill>
              <a:srgbClr val="6BCBC5">
                <a:shade val="50000"/>
              </a:srgbClr>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植物真菌性病原</a:t>
            </a:r>
            <a:r>
              <a:rPr kumimoji="0" lang="en-US" altLang="zh-TW"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白粉病、銹病與胡麻葉枯病等</a:t>
            </a:r>
            <a:r>
              <a:rPr kumimoji="0" lang="en-US" altLang="zh-TW"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在乾旱情況下，利於孢子產生與散布；另乾旱有利於媒介昆蟲族群上升，加速植物病毒及柑橘黃龍病之傳播。</a:t>
            </a:r>
            <a:endParaRPr kumimoji="0" lang="zh-TW" altLang="en-US" sz="1800" b="0" i="0" u="none" strike="noStrike" kern="0" cap="none" spc="0" normalizeH="0" baseline="0" noProof="0" dirty="0">
              <a:ln>
                <a:noFill/>
              </a:ln>
              <a:solidFill>
                <a:prstClr val="black"/>
              </a:solidFill>
              <a:effectLst/>
              <a:uLnTx/>
              <a:uFillTx/>
              <a:latin typeface="Calibri"/>
              <a:ea typeface="新細明體"/>
              <a:cs typeface="+mn-cs"/>
            </a:endParaRPr>
          </a:p>
        </p:txBody>
      </p:sp>
      <p:sp>
        <p:nvSpPr>
          <p:cNvPr id="27" name="圓角矩形 26"/>
          <p:cNvSpPr/>
          <p:nvPr/>
        </p:nvSpPr>
        <p:spPr>
          <a:xfrm>
            <a:off x="2117517" y="5738418"/>
            <a:ext cx="6563072" cy="953126"/>
          </a:xfrm>
          <a:prstGeom prst="roundRect">
            <a:avLst/>
          </a:prstGeom>
          <a:noFill/>
          <a:ln w="25400" cap="flat" cmpd="sng" algn="ctr">
            <a:solidFill>
              <a:srgbClr val="6BCBC5">
                <a:shade val="50000"/>
              </a:srgbClr>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加強田間衛生管理</a:t>
            </a:r>
            <a:r>
              <a:rPr kumimoji="0" lang="en-US" altLang="zh-TW"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如</a:t>
            </a:r>
            <a:r>
              <a:rPr kumimoji="0" lang="zh-TW" altLang="zh-TW" sz="1800" b="0" i="0" u="none" strike="noStrike" kern="1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rPr>
              <a:t>修剪枝條使通風良好</a:t>
            </a:r>
            <a:r>
              <a:rPr kumimoji="0" lang="zh-TW" altLang="en-US" sz="1800" b="0" i="0" u="none" strike="noStrike" kern="1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rPr>
              <a:t>、拔除病株等</a:t>
            </a:r>
            <a:r>
              <a:rPr kumimoji="0" lang="en-US" altLang="zh-TW" sz="1800" b="0" i="0" u="none" strike="noStrike" kern="1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1800" b="0" i="0" u="none" strike="noStrike" kern="1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rPr>
              <a:t>，並依防檢局推薦藥劑適時防治。</a:t>
            </a:r>
            <a:endPar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563183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17079"/>
            <a:ext cx="82296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61957" y="44624"/>
            <a:ext cx="8630523" cy="707886"/>
          </a:xfrm>
          <a:prstGeom prst="rect">
            <a:avLst/>
          </a:prstGeom>
        </p:spPr>
        <p:txBody>
          <a:bodyPr wrap="square">
            <a:spAutoFit/>
          </a:bodyPr>
          <a:lstStyle/>
          <a:p>
            <a:pPr algn="ctr" eaLnBrk="1" fontAlgn="auto" hangingPunct="1">
              <a:spcBef>
                <a:spcPts val="0"/>
              </a:spcBef>
              <a:spcAft>
                <a:spcPts val="0"/>
              </a:spcAft>
            </a:pPr>
            <a:r>
              <a:rPr kumimoji="0" lang="zh-TW" altLang="en-US" sz="4000" b="1" dirty="0">
                <a:solidFill>
                  <a:srgbClr val="002060"/>
                </a:solidFill>
                <a:latin typeface="微軟正黑體" pitchFamily="34" charset="-120"/>
                <a:ea typeface="微軟正黑體" pitchFamily="34" charset="-120"/>
              </a:rPr>
              <a:t>節水技術宣導並辦理示範觀摩會</a:t>
            </a:r>
          </a:p>
        </p:txBody>
      </p:sp>
      <p:sp>
        <p:nvSpPr>
          <p:cNvPr id="6" name="矩形 5"/>
          <p:cNvSpPr/>
          <p:nvPr/>
        </p:nvSpPr>
        <p:spPr>
          <a:xfrm>
            <a:off x="611560" y="934633"/>
            <a:ext cx="7516108" cy="523220"/>
          </a:xfrm>
          <a:prstGeom prst="rect">
            <a:avLst/>
          </a:prstGeom>
        </p:spPr>
        <p:txBody>
          <a:bodyPr wrap="square">
            <a:spAutoFit/>
          </a:bodyPr>
          <a:lstStyle/>
          <a:p>
            <a:pPr marL="285750" indent="-285750" algn="ctr" eaLnBrk="1" fontAlgn="auto" hangingPunct="1">
              <a:spcBef>
                <a:spcPts val="0"/>
              </a:spcBef>
              <a:spcAft>
                <a:spcPts val="0"/>
              </a:spcAft>
              <a:buFont typeface="Wingdings" panose="05000000000000000000" pitchFamily="2" charset="2"/>
              <a:buChar char="Ø"/>
            </a:pPr>
            <a:r>
              <a:rPr kumimoji="0"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110</a:t>
            </a:r>
            <a:r>
              <a:rPr kumimoji="0" lang="zh-TW"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03</a:t>
            </a:r>
            <a:r>
              <a:rPr kumimoji="0"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月底前</a:t>
            </a:r>
            <a:r>
              <a:rPr kumimoji="0"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將完成</a:t>
            </a:r>
            <a:r>
              <a:rPr kumimoji="0" lang="zh-TW" altLang="zh-TW" sz="2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節水技術教育宣導</a:t>
            </a:r>
            <a:r>
              <a:rPr kumimoji="0" lang="zh-TW"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場次</a:t>
            </a:r>
            <a:endParaRPr kumimoji="0" lang="zh-TW" altLang="en-US" sz="2200" dirty="0">
              <a:solidFill>
                <a:prstClr val="black"/>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nvGraphicFramePr>
        <p:xfrm>
          <a:off x="225003" y="1705202"/>
          <a:ext cx="8630521" cy="4419288"/>
        </p:xfrm>
        <a:graphic>
          <a:graphicData uri="http://schemas.openxmlformats.org/drawingml/2006/table">
            <a:tbl>
              <a:tblPr firstRow="1" bandRow="1"/>
              <a:tblGrid>
                <a:gridCol w="997673">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1093066">
                  <a:extLst>
                    <a:ext uri="{9D8B030D-6E8A-4147-A177-3AD203B41FA5}">
                      <a16:colId xmlns:a16="http://schemas.microsoft.com/office/drawing/2014/main" xmlns="" val="20004"/>
                    </a:ext>
                  </a:extLst>
                </a:gridCol>
                <a:gridCol w="779142">
                  <a:extLst>
                    <a:ext uri="{9D8B030D-6E8A-4147-A177-3AD203B41FA5}">
                      <a16:colId xmlns:a16="http://schemas.microsoft.com/office/drawing/2014/main" xmlns="" val="20003"/>
                    </a:ext>
                  </a:extLst>
                </a:gridCol>
              </a:tblGrid>
              <a:tr h="3897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A50021"/>
                          </a:solidFill>
                          <a:latin typeface="微軟正黑體" panose="020B0604030504040204" pitchFamily="34" charset="-120"/>
                          <a:ea typeface="微軟正黑體" panose="020B0604030504040204" pitchFamily="34" charset="-120"/>
                        </a:rPr>
                        <a:t>作物別</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A50021"/>
                          </a:solidFill>
                          <a:latin typeface="微軟正黑體" panose="020B0604030504040204" pitchFamily="34" charset="-120"/>
                          <a:ea typeface="微軟正黑體" panose="020B0604030504040204" pitchFamily="34" charset="-120"/>
                        </a:rPr>
                        <a:t>作物品項</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A50021"/>
                          </a:solidFill>
                          <a:latin typeface="微軟正黑體" panose="020B0604030504040204" pitchFamily="34" charset="-120"/>
                          <a:ea typeface="微軟正黑體" panose="020B0604030504040204" pitchFamily="34" charset="-120"/>
                        </a:rPr>
                        <a:t>辦理地點</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A50021"/>
                          </a:solidFill>
                          <a:latin typeface="微軟正黑體" panose="020B0604030504040204" pitchFamily="34" charset="-120"/>
                          <a:ea typeface="微軟正黑體" panose="020B0604030504040204" pitchFamily="34" charset="-120"/>
                        </a:rPr>
                        <a:t>上半年目標值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A50021"/>
                          </a:solidFill>
                          <a:latin typeface="微軟正黑體" panose="020B0604030504040204" pitchFamily="34" charset="-120"/>
                          <a:ea typeface="微軟正黑體" panose="020B0604030504040204" pitchFamily="34" charset="-120"/>
                        </a:rPr>
                        <a:t>場次</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58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0000CC"/>
                          </a:solidFill>
                          <a:latin typeface="微軟正黑體" panose="020B0604030504040204" pitchFamily="34" charset="-120"/>
                          <a:ea typeface="微軟正黑體" panose="020B0604030504040204" pitchFamily="34" charset="-120"/>
                        </a:rPr>
                        <a:t>水稻</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latin typeface="微軟正黑體" panose="020B0604030504040204" pitchFamily="34" charset="-120"/>
                          <a:ea typeface="微軟正黑體" panose="020B0604030504040204" pitchFamily="34" charset="-120"/>
                        </a:rPr>
                        <a:t>水稻</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苗栗縣、臺南市、高雄市</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5</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3</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758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0000CC"/>
                          </a:solidFill>
                          <a:latin typeface="微軟正黑體" panose="020B0604030504040204" pitchFamily="34" charset="-120"/>
                          <a:ea typeface="微軟正黑體" panose="020B0604030504040204" pitchFamily="34" charset="-120"/>
                        </a:rPr>
                        <a:t>果樹</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latin typeface="微軟正黑體" panose="020B0604030504040204" pitchFamily="34" charset="-120"/>
                          <a:ea typeface="微軟正黑體" panose="020B0604030504040204" pitchFamily="34" charset="-120"/>
                        </a:rPr>
                        <a:t>柑橘、荔枝、芒果、洋香瓜、木瓜、蓮霧、紅龍果、葡萄、酪梨、梨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南投縣、彰化縣、雲林縣、嘉義縣、臺南市、高雄市、臺東市</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40</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25</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58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0000CC"/>
                          </a:solidFill>
                          <a:latin typeface="微軟正黑體" panose="020B0604030504040204" pitchFamily="34" charset="-120"/>
                          <a:ea typeface="微軟正黑體" panose="020B0604030504040204" pitchFamily="34" charset="-120"/>
                        </a:rPr>
                        <a:t>蔬菜</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latin typeface="微軟正黑體" panose="020B0604030504040204" pitchFamily="34" charset="-120"/>
                          <a:ea typeface="微軟正黑體" panose="020B0604030504040204" pitchFamily="34" charset="-120"/>
                        </a:rPr>
                        <a:t>設施蘆筍、麻竹筍、蔬菜育苗</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latin typeface="微軟正黑體" panose="020B0604030504040204" pitchFamily="34" charset="-120"/>
                          <a:ea typeface="微軟正黑體" panose="020B0604030504040204" pitchFamily="34" charset="-120"/>
                        </a:rPr>
                        <a:t>臺中市、南投縣、雲林縣、嘉義縣、臺南市</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18</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8</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58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0000CC"/>
                          </a:solidFill>
                          <a:latin typeface="微軟正黑體" panose="020B0604030504040204" pitchFamily="34" charset="-120"/>
                          <a:ea typeface="微軟正黑體" panose="020B0604030504040204" pitchFamily="34" charset="-120"/>
                        </a:rPr>
                        <a:t>雜糧</a:t>
                      </a:r>
                      <a:r>
                        <a:rPr lang="en-US" altLang="zh-TW" sz="1800" b="1" dirty="0">
                          <a:solidFill>
                            <a:srgbClr val="0000CC"/>
                          </a:solidFill>
                          <a:latin typeface="微軟正黑體" panose="020B0604030504040204" pitchFamily="34" charset="-120"/>
                          <a:ea typeface="微軟正黑體" panose="020B0604030504040204" pitchFamily="34" charset="-120"/>
                        </a:rPr>
                        <a:t>/</a:t>
                      </a:r>
                    </a:p>
                    <a:p>
                      <a:pPr algn="ctr"/>
                      <a:r>
                        <a:rPr lang="zh-TW" altLang="en-US" sz="1800" b="1" dirty="0">
                          <a:solidFill>
                            <a:srgbClr val="0000CC"/>
                          </a:solidFill>
                          <a:latin typeface="微軟正黑體" panose="020B0604030504040204" pitchFamily="34" charset="-120"/>
                          <a:ea typeface="微軟正黑體" panose="020B0604030504040204" pitchFamily="34" charset="-120"/>
                        </a:rPr>
                        <a:t>特作</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latin typeface="微軟正黑體" panose="020B0604030504040204" pitchFamily="34" charset="-120"/>
                          <a:ea typeface="微軟正黑體" panose="020B0604030504040204" pitchFamily="34" charset="-120"/>
                        </a:rPr>
                        <a:t>毛豆、油茶</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臺南市、高雄市</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7</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2</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58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0000CC"/>
                          </a:solidFill>
                          <a:latin typeface="微軟正黑體" panose="020B0604030504040204" pitchFamily="34" charset="-120"/>
                          <a:ea typeface="微軟正黑體" panose="020B0604030504040204" pitchFamily="34" charset="-120"/>
                        </a:rPr>
                        <a:t>花卉</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latin typeface="微軟正黑體" panose="020B0604030504040204" pitchFamily="34" charset="-120"/>
                          <a:ea typeface="微軟正黑體" panose="020B0604030504040204" pitchFamily="34" charset="-120"/>
                        </a:rPr>
                        <a:t>文心蘭</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latin typeface="微軟正黑體" panose="020B0604030504040204" pitchFamily="34" charset="-120"/>
                          <a:ea typeface="微軟正黑體" panose="020B0604030504040204" pitchFamily="34" charset="-120"/>
                        </a:rPr>
                        <a:t>臺中市</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2</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1</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58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0000CC"/>
                          </a:solidFill>
                          <a:latin typeface="微軟正黑體" panose="020B0604030504040204" pitchFamily="34" charset="-120"/>
                          <a:ea typeface="微軟正黑體" panose="020B0604030504040204" pitchFamily="34" charset="-120"/>
                        </a:rPr>
                        <a:t>茶</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latin typeface="微軟正黑體" panose="020B0604030504040204" pitchFamily="34" charset="-120"/>
                          <a:ea typeface="微軟正黑體" panose="020B0604030504040204" pitchFamily="34" charset="-120"/>
                        </a:rPr>
                        <a:t>茶</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latin typeface="微軟正黑體" panose="020B0604030504040204" pitchFamily="34" charset="-120"/>
                          <a:ea typeface="微軟正黑體" panose="020B0604030504040204" pitchFamily="34" charset="-120"/>
                        </a:rPr>
                        <a:t>全臺</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10</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b="1" dirty="0">
                          <a:solidFill>
                            <a:srgbClr val="C00000"/>
                          </a:solidFill>
                          <a:latin typeface="微軟正黑體" panose="020B0604030504040204" pitchFamily="34" charset="-120"/>
                          <a:ea typeface="微軟正黑體" panose="020B0604030504040204" pitchFamily="34" charset="-120"/>
                        </a:rPr>
                        <a:t>13</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741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b="1" dirty="0">
                          <a:solidFill>
                            <a:srgbClr val="FF0000"/>
                          </a:solidFill>
                          <a:latin typeface="微軟正黑體" panose="020B0604030504040204" pitchFamily="34" charset="-120"/>
                          <a:ea typeface="微軟正黑體" panose="020B0604030504040204" pitchFamily="34" charset="-120"/>
                        </a:rPr>
                        <a:t>合計</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zh-TW" altLang="en-US" sz="2000" dirty="0">
                        <a:solidFill>
                          <a:srgbClr val="FF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zh-TW" altLang="en-US" sz="2000" dirty="0">
                        <a:solidFill>
                          <a:srgbClr val="FF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b="1" dirty="0">
                          <a:solidFill>
                            <a:srgbClr val="FF0000"/>
                          </a:solidFill>
                          <a:latin typeface="微軟正黑體" panose="020B0604030504040204" pitchFamily="34" charset="-120"/>
                          <a:ea typeface="微軟正黑體" panose="020B0604030504040204" pitchFamily="34" charset="-120"/>
                        </a:rPr>
                        <a:t>82</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b="1" dirty="0">
                          <a:solidFill>
                            <a:srgbClr val="FF0000"/>
                          </a:solidFill>
                          <a:latin typeface="微軟正黑體" panose="020B0604030504040204" pitchFamily="34" charset="-120"/>
                          <a:ea typeface="微軟正黑體" panose="020B0604030504040204" pitchFamily="34" charset="-120"/>
                        </a:rPr>
                        <a:t>52</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8" name="文字方塊 7"/>
          <p:cNvSpPr txBox="1"/>
          <p:nvPr/>
        </p:nvSpPr>
        <p:spPr>
          <a:xfrm>
            <a:off x="225003" y="6237312"/>
            <a:ext cx="3554909" cy="369332"/>
          </a:xfrm>
          <a:prstGeom prst="rect">
            <a:avLst/>
          </a:prstGeom>
          <a:noFill/>
        </p:spPr>
        <p:txBody>
          <a:bodyPr wrap="square" rtlCol="0">
            <a:spAutoFit/>
          </a:bodyPr>
          <a:lstStyle/>
          <a:p>
            <a:pPr marL="285750" indent="-285750" eaLnBrk="1" fontAlgn="auto" hangingPunct="1">
              <a:spcBef>
                <a:spcPts val="0"/>
              </a:spcBef>
              <a:spcAft>
                <a:spcPts val="0"/>
              </a:spcAft>
              <a:buFont typeface="Wingdings" panose="05000000000000000000" pitchFamily="2" charset="2"/>
              <a:buChar char="l"/>
            </a:pPr>
            <a:r>
              <a:rPr kumimoji="0" lang="zh-TW" altLang="en-US" b="1" dirty="0">
                <a:solidFill>
                  <a:prstClr val="black"/>
                </a:solidFill>
                <a:latin typeface="微軟正黑體" panose="020B0604030504040204" pitchFamily="34" charset="-120"/>
                <a:ea typeface="微軟正黑體" panose="020B0604030504040204" pitchFamily="34" charset="-120"/>
              </a:rPr>
              <a:t>全年度預計辦理</a:t>
            </a:r>
            <a:r>
              <a:rPr kumimoji="0" lang="en-US" altLang="zh-TW" b="1" dirty="0">
                <a:solidFill>
                  <a:prstClr val="black"/>
                </a:solidFill>
                <a:latin typeface="微軟正黑體" panose="020B0604030504040204" pitchFamily="34" charset="-120"/>
                <a:ea typeface="微軟正黑體" panose="020B0604030504040204" pitchFamily="34" charset="-120"/>
              </a:rPr>
              <a:t>103</a:t>
            </a:r>
            <a:r>
              <a:rPr kumimoji="0" lang="zh-TW" altLang="en-US" b="1" dirty="0">
                <a:solidFill>
                  <a:prstClr val="black"/>
                </a:solidFill>
                <a:latin typeface="微軟正黑體" panose="020B0604030504040204" pitchFamily="34" charset="-120"/>
                <a:ea typeface="微軟正黑體" panose="020B0604030504040204" pitchFamily="34" charset="-120"/>
              </a:rPr>
              <a:t>場次</a:t>
            </a:r>
          </a:p>
        </p:txBody>
      </p:sp>
      <p:sp>
        <p:nvSpPr>
          <p:cNvPr id="10" name="投影片編號版面配置區 1">
            <a:extLst>
              <a:ext uri="{FF2B5EF4-FFF2-40B4-BE49-F238E27FC236}">
                <a16:creationId xmlns:a16="http://schemas.microsoft.com/office/drawing/2014/main" xmlns="" id="{84899CDE-2DBD-446C-8020-DB31868FEE58}"/>
              </a:ext>
            </a:extLst>
          </p:cNvPr>
          <p:cNvSpPr>
            <a:spLocks noGrp="1"/>
          </p:cNvSpPr>
          <p:nvPr>
            <p:ph type="sldNum" sz="quarter" idx="12"/>
          </p:nvPr>
        </p:nvSpPr>
        <p:spPr>
          <a:xfrm>
            <a:off x="6938432" y="6434703"/>
            <a:ext cx="2057400" cy="365125"/>
          </a:xfrm>
        </p:spPr>
        <p:txBody>
          <a:bodyPr/>
          <a:lstStyle/>
          <a:p>
            <a:pPr>
              <a:defRPr/>
            </a:pPr>
            <a:r>
              <a:rPr lang="en-US" altLang="zh-TW" sz="1700" dirty="0" smtClean="0">
                <a:latin typeface="Microsoft YaHei" panose="020B0503020204020204" pitchFamily="34" charset="-122"/>
                <a:ea typeface="Microsoft YaHei" panose="020B0503020204020204" pitchFamily="34" charset="-122"/>
              </a:rPr>
              <a:t>22</a:t>
            </a:r>
            <a:endParaRPr lang="zh-TW" altLang="en-US" sz="17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12468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84899CDE-2DBD-446C-8020-DB31868FEE58}"/>
              </a:ext>
            </a:extLst>
          </p:cNvPr>
          <p:cNvSpPr>
            <a:spLocks noGrp="1"/>
          </p:cNvSpPr>
          <p:nvPr>
            <p:ph type="sldNum" sz="quarter" idx="12"/>
          </p:nvPr>
        </p:nvSpPr>
        <p:spPr>
          <a:xfrm>
            <a:off x="6967575" y="6437294"/>
            <a:ext cx="2057400" cy="365125"/>
          </a:xfrm>
        </p:spPr>
        <p:txBody>
          <a:bodyPr/>
          <a:lstStyle/>
          <a:p>
            <a:pPr>
              <a:defRPr/>
            </a:pPr>
            <a:fld id="{8E227029-EB7E-4B68-B2DF-0A764ACA71FF}" type="slidenum">
              <a:rPr lang="zh-TW" altLang="en-US" sz="1700">
                <a:solidFill>
                  <a:prstClr val="white"/>
                </a:solidFill>
                <a:latin typeface="Microsoft YaHei" panose="020B0503020204020204" pitchFamily="34" charset="-122"/>
                <a:ea typeface="Microsoft YaHei" panose="020B0503020204020204" pitchFamily="34" charset="-122"/>
              </a:rPr>
              <a:pPr>
                <a:defRPr/>
              </a:pPr>
              <a:t>23</a:t>
            </a:fld>
            <a:endParaRPr lang="zh-TW" altLang="en-US" sz="1700" dirty="0">
              <a:solidFill>
                <a:prstClr val="white"/>
              </a:solidFill>
              <a:latin typeface="Microsoft YaHei" panose="020B0503020204020204" pitchFamily="34" charset="-122"/>
              <a:ea typeface="Microsoft YaHei" panose="020B0503020204020204" pitchFamily="34" charset="-122"/>
            </a:endParaRPr>
          </a:p>
        </p:txBody>
      </p:sp>
      <p:sp>
        <p:nvSpPr>
          <p:cNvPr id="5" name="標題 2">
            <a:extLst>
              <a:ext uri="{FF2B5EF4-FFF2-40B4-BE49-F238E27FC236}">
                <a16:creationId xmlns:a16="http://schemas.microsoft.com/office/drawing/2014/main" xmlns="" id="{F3F26B80-A2D9-4808-BBDF-CEC976786B59}"/>
              </a:ext>
            </a:extLst>
          </p:cNvPr>
          <p:cNvSpPr>
            <a:spLocks noGrp="1"/>
          </p:cNvSpPr>
          <p:nvPr>
            <p:ph type="title"/>
          </p:nvPr>
        </p:nvSpPr>
        <p:spPr>
          <a:xfrm>
            <a:off x="628650" y="260649"/>
            <a:ext cx="7886700" cy="648072"/>
          </a:xfrm>
        </p:spPr>
        <p:txBody>
          <a:bodyPr/>
          <a:lstStyle/>
          <a:p>
            <a:pPr algn="ct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協助農民建置省水灌溉設備</a:t>
            </a:r>
          </a:p>
        </p:txBody>
      </p:sp>
      <p:sp>
        <p:nvSpPr>
          <p:cNvPr id="9" name="矩形 8">
            <a:extLst>
              <a:ext uri="{FF2B5EF4-FFF2-40B4-BE49-F238E27FC236}">
                <a16:creationId xmlns:a16="http://schemas.microsoft.com/office/drawing/2014/main" xmlns="" id="{E0CE7735-AD71-45D9-8661-C655FAA875AE}"/>
              </a:ext>
            </a:extLst>
          </p:cNvPr>
          <p:cNvSpPr/>
          <p:nvPr/>
        </p:nvSpPr>
        <p:spPr>
          <a:xfrm>
            <a:off x="261144" y="1186951"/>
            <a:ext cx="5019516" cy="660887"/>
          </a:xfrm>
          <a:prstGeom prst="rect">
            <a:avLst/>
          </a:prstGeom>
        </p:spPr>
        <p:txBody>
          <a:bodyPr wrap="square">
            <a:spAutoFit/>
          </a:bodyPr>
          <a:lstStyle/>
          <a:p>
            <a:pPr>
              <a:lnSpc>
                <a:spcPct val="150000"/>
              </a:lnSpc>
              <a:buClr>
                <a:srgbClr val="F19D19">
                  <a:lumMod val="75000"/>
                </a:srgbClr>
              </a:buClr>
            </a:pPr>
            <a:r>
              <a:rPr lang="zh-TW" altLang="en-US" sz="2800" b="1" u="sng"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每一農戶補助金額最高</a:t>
            </a:r>
            <a:r>
              <a:rPr lang="en-US" altLang="zh-TW" sz="2800" b="1" u="sng" kern="100" dirty="0">
                <a:solidFill>
                  <a:prstClr val="white"/>
                </a:solidFill>
                <a:effectLst>
                  <a:glow rad="101600">
                    <a:srgbClr val="FF0000"/>
                  </a:glow>
                </a:effectLst>
                <a:latin typeface="Times New Roman" panose="02020603050405020304" pitchFamily="18" charset="0"/>
                <a:ea typeface="微軟正黑體" panose="020B0604030504040204" pitchFamily="34" charset="-120"/>
                <a:cs typeface="Times New Roman" panose="02020603050405020304" pitchFamily="18" charset="0"/>
              </a:rPr>
              <a:t>40</a:t>
            </a:r>
            <a:r>
              <a:rPr lang="zh-TW" altLang="en-US" sz="2800" b="1" u="sng" kern="100" dirty="0">
                <a:solidFill>
                  <a:prstClr val="white"/>
                </a:solidFill>
                <a:effectLst>
                  <a:glow rad="101600">
                    <a:srgbClr val="FF0000"/>
                  </a:glow>
                </a:effectLst>
                <a:latin typeface="Times New Roman" panose="02020603050405020304" pitchFamily="18" charset="0"/>
                <a:ea typeface="微軟正黑體" panose="020B0604030504040204" pitchFamily="34" charset="-120"/>
                <a:cs typeface="Times New Roman" panose="02020603050405020304" pitchFamily="18" charset="0"/>
              </a:rPr>
              <a:t>萬元</a:t>
            </a:r>
            <a:endParaRPr lang="en-US" altLang="zh-TW" sz="2800" b="1" u="sng" kern="100" dirty="0">
              <a:solidFill>
                <a:prstClr val="white"/>
              </a:solidFill>
              <a:effectLst>
                <a:glow rad="101600">
                  <a:srgbClr val="FF0000"/>
                </a:glo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圓角矩形 6">
            <a:extLst>
              <a:ext uri="{FF2B5EF4-FFF2-40B4-BE49-F238E27FC236}">
                <a16:creationId xmlns:a16="http://schemas.microsoft.com/office/drawing/2014/main" xmlns="" id="{DFE21FF4-F332-4A55-B23A-AE125694CC24}"/>
              </a:ext>
            </a:extLst>
          </p:cNvPr>
          <p:cNvSpPr/>
          <p:nvPr/>
        </p:nvSpPr>
        <p:spPr>
          <a:xfrm>
            <a:off x="318749" y="2040607"/>
            <a:ext cx="4184950" cy="1527386"/>
          </a:xfrm>
          <a:prstGeom prst="roundRect">
            <a:avLst>
              <a:gd name="adj" fmla="val 8560"/>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lstStyle/>
          <a:p>
            <a:pPr algn="ctr">
              <a:defRPr/>
            </a:pPr>
            <a:endParaRPr lang="zh-TW" altLang="en-US" sz="2700">
              <a:solidFill>
                <a:srgbClr val="FFFFFF"/>
              </a:solidFill>
            </a:endParaRPr>
          </a:p>
        </p:txBody>
      </p:sp>
      <p:sp>
        <p:nvSpPr>
          <p:cNvPr id="11" name="橢圓 10">
            <a:extLst>
              <a:ext uri="{FF2B5EF4-FFF2-40B4-BE49-F238E27FC236}">
                <a16:creationId xmlns:a16="http://schemas.microsoft.com/office/drawing/2014/main" xmlns="" id="{CD380182-109E-48F5-9579-FDEFFFECEBEF}"/>
              </a:ext>
            </a:extLst>
          </p:cNvPr>
          <p:cNvSpPr/>
          <p:nvPr/>
        </p:nvSpPr>
        <p:spPr>
          <a:xfrm>
            <a:off x="132467" y="2567833"/>
            <a:ext cx="378000" cy="378000"/>
          </a:xfrm>
          <a:prstGeom prst="ellipse">
            <a:avLst/>
          </a:prstGeom>
          <a:solidFill>
            <a:srgbClr val="79A81A"/>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TW" altLang="en-US" sz="2700" dirty="0">
              <a:solidFill>
                <a:srgbClr val="FFFFFF"/>
              </a:solidFill>
            </a:endParaRPr>
          </a:p>
        </p:txBody>
      </p:sp>
      <p:sp>
        <p:nvSpPr>
          <p:cNvPr id="12" name="圓角矩形 6">
            <a:extLst>
              <a:ext uri="{FF2B5EF4-FFF2-40B4-BE49-F238E27FC236}">
                <a16:creationId xmlns:a16="http://schemas.microsoft.com/office/drawing/2014/main" xmlns="" id="{B70EA902-1B1D-49C8-9B93-1B01358561CE}"/>
              </a:ext>
            </a:extLst>
          </p:cNvPr>
          <p:cNvSpPr/>
          <p:nvPr/>
        </p:nvSpPr>
        <p:spPr>
          <a:xfrm>
            <a:off x="318749" y="3750139"/>
            <a:ext cx="4184949" cy="1653426"/>
          </a:xfrm>
          <a:prstGeom prst="roundRect">
            <a:avLst>
              <a:gd name="adj" fmla="val 9322"/>
            </a:avLst>
          </a:prstGeom>
          <a:ln w="19050">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TW" altLang="en-US" sz="2700">
              <a:solidFill>
                <a:srgbClr val="FFFFFF"/>
              </a:solidFill>
            </a:endParaRPr>
          </a:p>
        </p:txBody>
      </p:sp>
      <p:sp>
        <p:nvSpPr>
          <p:cNvPr id="13" name="橢圓 12">
            <a:extLst>
              <a:ext uri="{FF2B5EF4-FFF2-40B4-BE49-F238E27FC236}">
                <a16:creationId xmlns:a16="http://schemas.microsoft.com/office/drawing/2014/main" xmlns="" id="{66A94A93-8B0D-491E-B58D-5D622258EF2D}"/>
              </a:ext>
            </a:extLst>
          </p:cNvPr>
          <p:cNvSpPr/>
          <p:nvPr/>
        </p:nvSpPr>
        <p:spPr>
          <a:xfrm>
            <a:off x="132467" y="4305034"/>
            <a:ext cx="378000" cy="3780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sz="2700">
              <a:solidFill>
                <a:srgbClr val="FFFFFF"/>
              </a:solidFill>
            </a:endParaRPr>
          </a:p>
        </p:txBody>
      </p:sp>
      <p:sp>
        <p:nvSpPr>
          <p:cNvPr id="19" name="標題 1">
            <a:extLst>
              <a:ext uri="{FF2B5EF4-FFF2-40B4-BE49-F238E27FC236}">
                <a16:creationId xmlns:a16="http://schemas.microsoft.com/office/drawing/2014/main" xmlns="" id="{95416604-C7D3-49BD-8377-908A65C5EF48}"/>
              </a:ext>
            </a:extLst>
          </p:cNvPr>
          <p:cNvSpPr txBox="1">
            <a:spLocks/>
          </p:cNvSpPr>
          <p:nvPr/>
        </p:nvSpPr>
        <p:spPr bwMode="auto">
          <a:xfrm>
            <a:off x="430291" y="3635428"/>
            <a:ext cx="2323862" cy="1250312"/>
          </a:xfrm>
          <a:prstGeom prst="rect">
            <a:avLst/>
          </a:prstGeom>
          <a:noFill/>
          <a:ln w="9525">
            <a:noFill/>
            <a:miter lim="800000"/>
            <a:headEnd/>
            <a:tailEnd/>
          </a:ln>
        </p:spPr>
        <p:txBody>
          <a:bodyPr anchor="ctr"/>
          <a:lstStyle/>
          <a:p>
            <a:r>
              <a:rPr kumimoji="0" lang="zh-TW" altLang="en-US" sz="2700" b="1" dirty="0">
                <a:solidFill>
                  <a:srgbClr val="F19D19">
                    <a:lumMod val="50000"/>
                  </a:srgbClr>
                </a:solidFill>
                <a:latin typeface="微軟正黑體" pitchFamily="34" charset="-120"/>
                <a:ea typeface="微軟正黑體" pitchFamily="34" charset="-120"/>
                <a:cs typeface="Times New Roman" pitchFamily="18" charset="0"/>
              </a:rPr>
              <a:t>調節控制</a:t>
            </a:r>
            <a:r>
              <a:rPr lang="zh-TW" altLang="en-US" sz="2700" b="1" dirty="0">
                <a:solidFill>
                  <a:srgbClr val="F19D19">
                    <a:lumMod val="50000"/>
                  </a:srgbClr>
                </a:solidFill>
                <a:latin typeface="微軟正黑體" pitchFamily="34" charset="-120"/>
                <a:ea typeface="微軟正黑體" pitchFamily="34" charset="-120"/>
                <a:cs typeface="Times New Roman" pitchFamily="18" charset="0"/>
              </a:rPr>
              <a:t>設施</a:t>
            </a:r>
            <a:endParaRPr kumimoji="0" lang="en-US" altLang="zh-TW" sz="2700" b="1" dirty="0">
              <a:solidFill>
                <a:srgbClr val="F19D19">
                  <a:lumMod val="50000"/>
                </a:srgbClr>
              </a:solidFill>
              <a:latin typeface="微軟正黑體" pitchFamily="34" charset="-120"/>
              <a:ea typeface="微軟正黑體" pitchFamily="34" charset="-120"/>
              <a:cs typeface="Times New Roman" pitchFamily="18" charset="0"/>
            </a:endParaRPr>
          </a:p>
          <a:p>
            <a:pPr>
              <a:spcBef>
                <a:spcPts val="450"/>
              </a:spcBef>
            </a:pPr>
            <a:endParaRPr lang="zh-TW" altLang="en-US" sz="2700" b="1" kern="100" dirty="0">
              <a:solidFill>
                <a:srgbClr val="F19D19">
                  <a:lumMod val="50000"/>
                </a:srgbClr>
              </a:solidFill>
              <a:latin typeface="微軟正黑體" panose="020B0604030504040204" pitchFamily="34" charset="-120"/>
              <a:ea typeface="微軟正黑體" panose="020B0604030504040204" pitchFamily="34" charset="-120"/>
            </a:endParaRPr>
          </a:p>
        </p:txBody>
      </p:sp>
      <p:sp>
        <p:nvSpPr>
          <p:cNvPr id="20" name="圓角矩形 6">
            <a:extLst>
              <a:ext uri="{FF2B5EF4-FFF2-40B4-BE49-F238E27FC236}">
                <a16:creationId xmlns:a16="http://schemas.microsoft.com/office/drawing/2014/main" xmlns="" id="{078B3930-A109-4E23-9840-38778C47E1AA}"/>
              </a:ext>
            </a:extLst>
          </p:cNvPr>
          <p:cNvSpPr/>
          <p:nvPr/>
        </p:nvSpPr>
        <p:spPr>
          <a:xfrm>
            <a:off x="4724609" y="3764370"/>
            <a:ext cx="4184949" cy="1648810"/>
          </a:xfrm>
          <a:prstGeom prst="roundRect">
            <a:avLst>
              <a:gd name="adj" fmla="val 9157"/>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lstStyle/>
          <a:p>
            <a:pPr algn="ctr">
              <a:defRPr/>
            </a:pPr>
            <a:endParaRPr lang="zh-TW" altLang="en-US" sz="2700">
              <a:solidFill>
                <a:srgbClr val="FFFFFF"/>
              </a:solidFill>
            </a:endParaRPr>
          </a:p>
        </p:txBody>
      </p:sp>
      <p:sp>
        <p:nvSpPr>
          <p:cNvPr id="21" name="橢圓 20">
            <a:extLst>
              <a:ext uri="{FF2B5EF4-FFF2-40B4-BE49-F238E27FC236}">
                <a16:creationId xmlns:a16="http://schemas.microsoft.com/office/drawing/2014/main" xmlns="" id="{D452D46F-D708-4FCD-B1E9-00536C200DFF}"/>
              </a:ext>
            </a:extLst>
          </p:cNvPr>
          <p:cNvSpPr/>
          <p:nvPr/>
        </p:nvSpPr>
        <p:spPr>
          <a:xfrm>
            <a:off x="4564748" y="4305034"/>
            <a:ext cx="378000" cy="378000"/>
          </a:xfrm>
          <a:prstGeom prst="ellipse">
            <a:avLst/>
          </a:prstGeom>
          <a:solidFill>
            <a:srgbClr val="79A81A"/>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TW" altLang="en-US" sz="2700">
              <a:solidFill>
                <a:srgbClr val="FFFFFF"/>
              </a:solidFill>
            </a:endParaRPr>
          </a:p>
        </p:txBody>
      </p:sp>
      <p:sp>
        <p:nvSpPr>
          <p:cNvPr id="22" name="標題 1">
            <a:extLst>
              <a:ext uri="{FF2B5EF4-FFF2-40B4-BE49-F238E27FC236}">
                <a16:creationId xmlns:a16="http://schemas.microsoft.com/office/drawing/2014/main" xmlns="" id="{169EF25B-9309-46BF-A182-0C63D322A11D}"/>
              </a:ext>
            </a:extLst>
          </p:cNvPr>
          <p:cNvSpPr txBox="1">
            <a:spLocks/>
          </p:cNvSpPr>
          <p:nvPr/>
        </p:nvSpPr>
        <p:spPr bwMode="auto">
          <a:xfrm>
            <a:off x="4901470" y="3660162"/>
            <a:ext cx="2641077" cy="803663"/>
          </a:xfrm>
          <a:prstGeom prst="rect">
            <a:avLst/>
          </a:prstGeom>
          <a:noFill/>
          <a:ln w="9525">
            <a:noFill/>
            <a:miter lim="800000"/>
            <a:headEnd/>
            <a:tailEnd/>
          </a:ln>
        </p:spPr>
        <p:txBody>
          <a:bodyPr anchor="ctr"/>
          <a:lstStyle/>
          <a:p>
            <a:r>
              <a:rPr kumimoji="0" lang="zh-TW" altLang="en-US" sz="2700" b="1" dirty="0">
                <a:solidFill>
                  <a:srgbClr val="F19D19">
                    <a:lumMod val="50000"/>
                  </a:srgbClr>
                </a:solidFill>
                <a:latin typeface="微軟正黑體" pitchFamily="34" charset="-120"/>
                <a:ea typeface="微軟正黑體" pitchFamily="34" charset="-120"/>
                <a:cs typeface="Times New Roman" pitchFamily="18" charset="0"/>
              </a:rPr>
              <a:t>動力抽水設備</a:t>
            </a:r>
            <a:endParaRPr lang="zh-TW" altLang="en-US" sz="2700" b="1" kern="100" dirty="0">
              <a:solidFill>
                <a:srgbClr val="F19D19">
                  <a:lumMod val="50000"/>
                </a:srgbClr>
              </a:solidFill>
              <a:latin typeface="微軟正黑體" panose="020B0604030504040204" pitchFamily="34" charset="-120"/>
              <a:ea typeface="微軟正黑體" panose="020B0604030504040204" pitchFamily="34" charset="-120"/>
            </a:endParaRPr>
          </a:p>
        </p:txBody>
      </p:sp>
      <p:sp>
        <p:nvSpPr>
          <p:cNvPr id="23" name="圓角矩形 6">
            <a:extLst>
              <a:ext uri="{FF2B5EF4-FFF2-40B4-BE49-F238E27FC236}">
                <a16:creationId xmlns:a16="http://schemas.microsoft.com/office/drawing/2014/main" xmlns="" id="{BDC9E682-F019-4CA8-8DE3-B0410243B393}"/>
              </a:ext>
            </a:extLst>
          </p:cNvPr>
          <p:cNvSpPr/>
          <p:nvPr/>
        </p:nvSpPr>
        <p:spPr>
          <a:xfrm>
            <a:off x="4745402" y="2048844"/>
            <a:ext cx="4197346" cy="1525743"/>
          </a:xfrm>
          <a:prstGeom prst="roundRect">
            <a:avLst>
              <a:gd name="adj" fmla="val 8819"/>
            </a:avLst>
          </a:prstGeom>
          <a:ln w="19050">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TW" altLang="en-US" sz="2700" dirty="0">
              <a:solidFill>
                <a:srgbClr val="FFFFFF"/>
              </a:solidFill>
            </a:endParaRPr>
          </a:p>
        </p:txBody>
      </p:sp>
      <p:sp>
        <p:nvSpPr>
          <p:cNvPr id="24" name="橢圓 23">
            <a:extLst>
              <a:ext uri="{FF2B5EF4-FFF2-40B4-BE49-F238E27FC236}">
                <a16:creationId xmlns:a16="http://schemas.microsoft.com/office/drawing/2014/main" xmlns="" id="{5614F59F-DF39-46DE-9BAB-79423951A7CE}"/>
              </a:ext>
            </a:extLst>
          </p:cNvPr>
          <p:cNvSpPr/>
          <p:nvPr/>
        </p:nvSpPr>
        <p:spPr>
          <a:xfrm>
            <a:off x="4564748" y="2615471"/>
            <a:ext cx="378000" cy="3780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sz="2700">
              <a:solidFill>
                <a:srgbClr val="FFFFFF"/>
              </a:solidFill>
            </a:endParaRPr>
          </a:p>
        </p:txBody>
      </p:sp>
      <p:pic>
        <p:nvPicPr>
          <p:cNvPr id="25" name="圖片 24" descr="柴油引擎.png">
            <a:extLst>
              <a:ext uri="{FF2B5EF4-FFF2-40B4-BE49-F238E27FC236}">
                <a16:creationId xmlns:a16="http://schemas.microsoft.com/office/drawing/2014/main" xmlns="" id="{53A79AAA-D7F5-4A09-91A1-C19A5EE1430B}"/>
              </a:ext>
            </a:extLst>
          </p:cNvPr>
          <p:cNvPicPr>
            <a:picLocks noChangeAspect="1"/>
          </p:cNvPicPr>
          <p:nvPr/>
        </p:nvPicPr>
        <p:blipFill rotWithShape="1">
          <a:blip r:embed="rId3"/>
          <a:srcRect l="27103" r="4852"/>
          <a:stretch/>
        </p:blipFill>
        <p:spPr>
          <a:xfrm>
            <a:off x="5048623" y="4289671"/>
            <a:ext cx="1289189" cy="970621"/>
          </a:xfrm>
          <a:prstGeom prst="roundRect">
            <a:avLst>
              <a:gd name="adj" fmla="val 600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9">
            <a:extLst>
              <a:ext uri="{FF2B5EF4-FFF2-40B4-BE49-F238E27FC236}">
                <a16:creationId xmlns:a16="http://schemas.microsoft.com/office/drawing/2014/main" xmlns="" id="{A32C39E6-2789-4626-A856-C8ABCD0BB6D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15" r="9656"/>
          <a:stretch/>
        </p:blipFill>
        <p:spPr bwMode="auto">
          <a:xfrm>
            <a:off x="5032500" y="2539979"/>
            <a:ext cx="1286852" cy="974570"/>
          </a:xfrm>
          <a:prstGeom prst="roundRect">
            <a:avLst>
              <a:gd name="adj" fmla="val 706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6" descr="IMG_0104">
            <a:extLst>
              <a:ext uri="{FF2B5EF4-FFF2-40B4-BE49-F238E27FC236}">
                <a16:creationId xmlns:a16="http://schemas.microsoft.com/office/drawing/2014/main" xmlns="" id="{B9B41AFA-0DE5-4FA8-99E6-1C7DC6B6B04C}"/>
              </a:ext>
            </a:extLst>
          </p:cNvPr>
          <p:cNvPicPr>
            <a:picLocks noChangeAspect="1" noChangeArrowheads="1"/>
          </p:cNvPicPr>
          <p:nvPr/>
        </p:nvPicPr>
        <p:blipFill>
          <a:blip r:embed="rId5" cstate="print"/>
          <a:srcRect/>
          <a:stretch>
            <a:fillRect/>
          </a:stretch>
        </p:blipFill>
        <p:spPr bwMode="auto">
          <a:xfrm>
            <a:off x="586725" y="4260584"/>
            <a:ext cx="1469075" cy="1015071"/>
          </a:xfrm>
          <a:prstGeom prst="roundRect">
            <a:avLst>
              <a:gd name="adj" fmla="val 8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圖片 27">
            <a:extLst>
              <a:ext uri="{FF2B5EF4-FFF2-40B4-BE49-F238E27FC236}">
                <a16:creationId xmlns:a16="http://schemas.microsoft.com/office/drawing/2014/main" xmlns="" id="{9FA30BE6-3FFE-4056-ADAA-E2ED02CAF991}"/>
              </a:ext>
            </a:extLst>
          </p:cNvPr>
          <p:cNvPicPr>
            <a:picLocks noChangeAspect="1"/>
          </p:cNvPicPr>
          <p:nvPr/>
        </p:nvPicPr>
        <p:blipFill>
          <a:blip r:embed="rId6"/>
          <a:stretch>
            <a:fillRect/>
          </a:stretch>
        </p:blipFill>
        <p:spPr>
          <a:xfrm>
            <a:off x="553172" y="2518626"/>
            <a:ext cx="1441427" cy="1066987"/>
          </a:xfrm>
          <a:prstGeom prst="rect">
            <a:avLst/>
          </a:prstGeom>
        </p:spPr>
      </p:pic>
      <p:pic>
        <p:nvPicPr>
          <p:cNvPr id="29" name="圖片 28">
            <a:extLst>
              <a:ext uri="{FF2B5EF4-FFF2-40B4-BE49-F238E27FC236}">
                <a16:creationId xmlns:a16="http://schemas.microsoft.com/office/drawing/2014/main" xmlns="" id="{F0796445-199B-437E-9903-401C3AB49AB1}"/>
              </a:ext>
            </a:extLst>
          </p:cNvPr>
          <p:cNvPicPr>
            <a:picLocks noChangeAspect="1"/>
          </p:cNvPicPr>
          <p:nvPr/>
        </p:nvPicPr>
        <p:blipFill rotWithShape="1">
          <a:blip r:embed="rId7"/>
          <a:srcRect b="13983"/>
          <a:stretch/>
        </p:blipFill>
        <p:spPr>
          <a:xfrm>
            <a:off x="1939025" y="2397048"/>
            <a:ext cx="2459574" cy="1242004"/>
          </a:xfrm>
          <a:prstGeom prst="rect">
            <a:avLst/>
          </a:prstGeom>
        </p:spPr>
      </p:pic>
      <p:pic>
        <p:nvPicPr>
          <p:cNvPr id="30" name="圖片 29">
            <a:extLst>
              <a:ext uri="{FF2B5EF4-FFF2-40B4-BE49-F238E27FC236}">
                <a16:creationId xmlns:a16="http://schemas.microsoft.com/office/drawing/2014/main" xmlns="" id="{4609C852-62D7-40A3-8685-27DF9EF38B63}"/>
              </a:ext>
            </a:extLst>
          </p:cNvPr>
          <p:cNvPicPr>
            <a:picLocks noChangeAspect="1"/>
          </p:cNvPicPr>
          <p:nvPr/>
        </p:nvPicPr>
        <p:blipFill rotWithShape="1">
          <a:blip r:embed="rId8"/>
          <a:srcRect b="3268"/>
          <a:stretch/>
        </p:blipFill>
        <p:spPr>
          <a:xfrm>
            <a:off x="6301405" y="2470296"/>
            <a:ext cx="2826351" cy="1085004"/>
          </a:xfrm>
          <a:prstGeom prst="rect">
            <a:avLst/>
          </a:prstGeom>
        </p:spPr>
      </p:pic>
      <p:pic>
        <p:nvPicPr>
          <p:cNvPr id="31" name="圖片 30">
            <a:extLst>
              <a:ext uri="{FF2B5EF4-FFF2-40B4-BE49-F238E27FC236}">
                <a16:creationId xmlns:a16="http://schemas.microsoft.com/office/drawing/2014/main" xmlns="" id="{57869757-A9C9-4372-A661-8852876C3797}"/>
              </a:ext>
            </a:extLst>
          </p:cNvPr>
          <p:cNvPicPr>
            <a:picLocks noChangeAspect="1"/>
          </p:cNvPicPr>
          <p:nvPr/>
        </p:nvPicPr>
        <p:blipFill>
          <a:blip r:embed="rId9"/>
          <a:stretch>
            <a:fillRect/>
          </a:stretch>
        </p:blipFill>
        <p:spPr>
          <a:xfrm>
            <a:off x="2052921" y="4098316"/>
            <a:ext cx="2519079" cy="1372067"/>
          </a:xfrm>
          <a:prstGeom prst="rect">
            <a:avLst/>
          </a:prstGeom>
        </p:spPr>
      </p:pic>
      <p:pic>
        <p:nvPicPr>
          <p:cNvPr id="32" name="圖片 31">
            <a:extLst>
              <a:ext uri="{FF2B5EF4-FFF2-40B4-BE49-F238E27FC236}">
                <a16:creationId xmlns:a16="http://schemas.microsoft.com/office/drawing/2014/main" xmlns="" id="{78DC6974-D9F7-40D7-A75B-01ABBA21E4FC}"/>
              </a:ext>
            </a:extLst>
          </p:cNvPr>
          <p:cNvPicPr>
            <a:picLocks noChangeAspect="1"/>
          </p:cNvPicPr>
          <p:nvPr/>
        </p:nvPicPr>
        <p:blipFill>
          <a:blip r:embed="rId10"/>
          <a:stretch>
            <a:fillRect/>
          </a:stretch>
        </p:blipFill>
        <p:spPr>
          <a:xfrm>
            <a:off x="6286614" y="4173167"/>
            <a:ext cx="2656134" cy="1289836"/>
          </a:xfrm>
          <a:prstGeom prst="rect">
            <a:avLst/>
          </a:prstGeom>
        </p:spPr>
      </p:pic>
      <p:sp>
        <p:nvSpPr>
          <p:cNvPr id="33" name="標題 1">
            <a:extLst>
              <a:ext uri="{FF2B5EF4-FFF2-40B4-BE49-F238E27FC236}">
                <a16:creationId xmlns:a16="http://schemas.microsoft.com/office/drawing/2014/main" xmlns="" id="{118C5DD5-97EF-453A-BA4F-E05292BC7A76}"/>
              </a:ext>
            </a:extLst>
          </p:cNvPr>
          <p:cNvSpPr txBox="1">
            <a:spLocks/>
          </p:cNvSpPr>
          <p:nvPr/>
        </p:nvSpPr>
        <p:spPr bwMode="auto">
          <a:xfrm>
            <a:off x="434974" y="1632760"/>
            <a:ext cx="2408834" cy="1345196"/>
          </a:xfrm>
          <a:prstGeom prst="rect">
            <a:avLst/>
          </a:prstGeom>
          <a:noFill/>
          <a:ln w="9525">
            <a:noFill/>
            <a:miter lim="800000"/>
            <a:headEnd/>
            <a:tailEnd/>
          </a:ln>
        </p:spPr>
        <p:txBody>
          <a:bodyPr anchor="ctr"/>
          <a:lstStyle/>
          <a:p>
            <a:r>
              <a:rPr kumimoji="0" lang="zh-TW" altLang="en-US" sz="2700" b="1" dirty="0">
                <a:solidFill>
                  <a:srgbClr val="F19D19">
                    <a:lumMod val="50000"/>
                  </a:srgbClr>
                </a:solidFill>
                <a:latin typeface="微軟正黑體" pitchFamily="34" charset="-120"/>
                <a:ea typeface="微軟正黑體" pitchFamily="34" charset="-120"/>
                <a:cs typeface="Times New Roman" pitchFamily="18" charset="0"/>
              </a:rPr>
              <a:t>管路灌溉設施</a:t>
            </a:r>
            <a:endParaRPr kumimoji="0" lang="en-US" altLang="zh-TW" sz="2700" b="1" dirty="0">
              <a:solidFill>
                <a:srgbClr val="F19D19">
                  <a:lumMod val="50000"/>
                </a:srgbClr>
              </a:solidFill>
              <a:latin typeface="微軟正黑體" pitchFamily="34" charset="-120"/>
              <a:ea typeface="微軟正黑體" pitchFamily="34" charset="-120"/>
              <a:cs typeface="Times New Roman" pitchFamily="18" charset="0"/>
            </a:endParaRPr>
          </a:p>
        </p:txBody>
      </p:sp>
      <p:sp>
        <p:nvSpPr>
          <p:cNvPr id="34" name="標題 1">
            <a:extLst>
              <a:ext uri="{FF2B5EF4-FFF2-40B4-BE49-F238E27FC236}">
                <a16:creationId xmlns:a16="http://schemas.microsoft.com/office/drawing/2014/main" xmlns="" id="{883A748E-D7BE-4D7C-A588-A93627135969}"/>
              </a:ext>
            </a:extLst>
          </p:cNvPr>
          <p:cNvSpPr txBox="1">
            <a:spLocks/>
          </p:cNvSpPr>
          <p:nvPr/>
        </p:nvSpPr>
        <p:spPr bwMode="auto">
          <a:xfrm>
            <a:off x="4865306" y="1719102"/>
            <a:ext cx="2570613" cy="1230779"/>
          </a:xfrm>
          <a:prstGeom prst="rect">
            <a:avLst/>
          </a:prstGeom>
          <a:noFill/>
          <a:ln w="9525">
            <a:noFill/>
            <a:miter lim="800000"/>
            <a:headEnd/>
            <a:tailEnd/>
          </a:ln>
        </p:spPr>
        <p:txBody>
          <a:bodyPr anchor="ctr"/>
          <a:lstStyle/>
          <a:p>
            <a:r>
              <a:rPr kumimoji="0" lang="zh-TW" altLang="en-US" sz="2700" b="1" dirty="0">
                <a:solidFill>
                  <a:srgbClr val="F19D19">
                    <a:lumMod val="50000"/>
                  </a:srgbClr>
                </a:solidFill>
                <a:latin typeface="微軟正黑體" pitchFamily="34" charset="-120"/>
                <a:ea typeface="微軟正黑體" pitchFamily="34" charset="-120"/>
                <a:cs typeface="Times New Roman" pitchFamily="18" charset="0"/>
              </a:rPr>
              <a:t>調蓄設施</a:t>
            </a:r>
            <a:endParaRPr lang="zh-TW" altLang="zh-TW" sz="2700" b="1" kern="100" dirty="0">
              <a:solidFill>
                <a:srgbClr val="F19D19">
                  <a:lumMod val="50000"/>
                </a:srgbClr>
              </a:solidFill>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xmlns="" id="{F0249E29-EFAC-4ED7-8633-59BBBE5F2B13}"/>
              </a:ext>
            </a:extLst>
          </p:cNvPr>
          <p:cNvSpPr txBox="1"/>
          <p:nvPr/>
        </p:nvSpPr>
        <p:spPr>
          <a:xfrm>
            <a:off x="296434" y="5622250"/>
            <a:ext cx="7981672" cy="338554"/>
          </a:xfrm>
          <a:prstGeom prst="rect">
            <a:avLst/>
          </a:prstGeom>
          <a:noFill/>
        </p:spPr>
        <p:txBody>
          <a:bodyPr wrap="none" rtlCol="0">
            <a:spAutoFit/>
          </a:bodyPr>
          <a:lstStyle/>
          <a:p>
            <a:r>
              <a:rPr lang="zh-TW" altLang="en-US" sz="1600" b="1" dirty="0">
                <a:solidFill>
                  <a:prstClr val="black"/>
                </a:solidFill>
                <a:latin typeface="微軟正黑體" panose="020B0604030504040204" pitchFamily="34" charset="-120"/>
                <a:ea typeface="微軟正黑體" panose="020B0604030504040204" pitchFamily="34" charset="-120"/>
              </a:rPr>
              <a:t>報經行政院或行政院農業委員會核定之專案計畫，依其規定及基準辦理，不受此限制。</a:t>
            </a:r>
          </a:p>
        </p:txBody>
      </p:sp>
    </p:spTree>
    <p:extLst>
      <p:ext uri="{BB962C8B-B14F-4D97-AF65-F5344CB8AC3E}">
        <p14:creationId xmlns:p14="http://schemas.microsoft.com/office/powerpoint/2010/main" val="1827624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239487" y="856043"/>
            <a:ext cx="8844828" cy="583264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a:xfrm>
            <a:off x="6916225" y="6444156"/>
            <a:ext cx="2057400" cy="365125"/>
          </a:xfrm>
        </p:spPr>
        <p:txBody>
          <a:bodyPr/>
          <a:lstStyle/>
          <a:p>
            <a:pPr>
              <a:defRPr/>
            </a:pPr>
            <a:fld id="{8E227029-EB7E-4B68-B2DF-0A764ACA71FF}" type="slidenum">
              <a:rPr lang="zh-TW" altLang="en-US" smtClean="0"/>
              <a:pPr>
                <a:defRPr/>
              </a:pPr>
              <a:t>24</a:t>
            </a:fld>
            <a:endParaRPr lang="zh-TW" altLang="en-US" dirty="0"/>
          </a:p>
        </p:txBody>
      </p:sp>
      <p:sp>
        <p:nvSpPr>
          <p:cNvPr id="48" name="矩形 47">
            <a:extLst>
              <a:ext uri="{FF2B5EF4-FFF2-40B4-BE49-F238E27FC236}">
                <a16:creationId xmlns:a16="http://schemas.microsoft.com/office/drawing/2014/main" xmlns="" id="{70B9556A-E67A-4D83-A3EC-213634FB1A7F}"/>
              </a:ext>
            </a:extLst>
          </p:cNvPr>
          <p:cNvSpPr/>
          <p:nvPr/>
        </p:nvSpPr>
        <p:spPr>
          <a:xfrm>
            <a:off x="2497790" y="0"/>
            <a:ext cx="4352288" cy="830997"/>
          </a:xfrm>
          <a:prstGeom prst="rect">
            <a:avLst/>
          </a:prstGeom>
          <a:ln>
            <a:noFill/>
          </a:ln>
        </p:spPr>
        <p:txBody>
          <a:bodyPr vert="horz" wrap="square">
            <a:spAutoFit/>
          </a:bodyPr>
          <a:lstStyle/>
          <a:p>
            <a:pPr>
              <a:lnSpc>
                <a:spcPct val="150000"/>
              </a:lnSpc>
            </a:pPr>
            <a:r>
              <a:rPr lang="zh-TW" altLang="en-US" sz="32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中長期措施整體作為</a:t>
            </a:r>
            <a:endParaRPr lang="en-US" altLang="zh-TW" sz="32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語音泡泡: 橢圓形 94">
            <a:extLst>
              <a:ext uri="{FF2B5EF4-FFF2-40B4-BE49-F238E27FC236}">
                <a16:creationId xmlns:a16="http://schemas.microsoft.com/office/drawing/2014/main" xmlns="" id="{6E94BC47-9982-468D-BB6C-D785C272E905}"/>
              </a:ext>
            </a:extLst>
          </p:cNvPr>
          <p:cNvSpPr/>
          <p:nvPr/>
        </p:nvSpPr>
        <p:spPr>
          <a:xfrm>
            <a:off x="3611960" y="5425582"/>
            <a:ext cx="320000" cy="360000"/>
          </a:xfrm>
          <a:prstGeom prst="wedgeEllipseCallout">
            <a:avLst>
              <a:gd name="adj1" fmla="val 73943"/>
              <a:gd name="adj2" fmla="val -68923"/>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5" name="語音泡泡: 橢圓形 88">
            <a:extLst>
              <a:ext uri="{FF2B5EF4-FFF2-40B4-BE49-F238E27FC236}">
                <a16:creationId xmlns:a16="http://schemas.microsoft.com/office/drawing/2014/main" xmlns="" id="{90322CFC-CA2C-4721-ACA1-1E8927D90083}"/>
              </a:ext>
            </a:extLst>
          </p:cNvPr>
          <p:cNvSpPr/>
          <p:nvPr/>
        </p:nvSpPr>
        <p:spPr>
          <a:xfrm>
            <a:off x="2338082" y="2921749"/>
            <a:ext cx="320000" cy="360000"/>
          </a:xfrm>
          <a:prstGeom prst="wedgeEllipseCallout">
            <a:avLst>
              <a:gd name="adj1" fmla="val 62570"/>
              <a:gd name="adj2" fmla="val -5881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6" name="語音泡泡: 橢圓形 98">
            <a:extLst>
              <a:ext uri="{FF2B5EF4-FFF2-40B4-BE49-F238E27FC236}">
                <a16:creationId xmlns:a16="http://schemas.microsoft.com/office/drawing/2014/main" xmlns="" id="{515DB6D4-CB16-440C-8D32-3C840B5C9CD6}"/>
              </a:ext>
            </a:extLst>
          </p:cNvPr>
          <p:cNvSpPr/>
          <p:nvPr/>
        </p:nvSpPr>
        <p:spPr>
          <a:xfrm>
            <a:off x="6587860" y="2801690"/>
            <a:ext cx="320000" cy="360000"/>
          </a:xfrm>
          <a:prstGeom prst="wedgeEllipseCallout">
            <a:avLst>
              <a:gd name="adj1" fmla="val -72645"/>
              <a:gd name="adj2" fmla="val -6260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7" name="語音泡泡: 橢圓形 95">
            <a:extLst>
              <a:ext uri="{FF2B5EF4-FFF2-40B4-BE49-F238E27FC236}">
                <a16:creationId xmlns:a16="http://schemas.microsoft.com/office/drawing/2014/main" xmlns="" id="{E7138F52-23E5-4E6E-ABC0-F6F52D290FE8}"/>
              </a:ext>
            </a:extLst>
          </p:cNvPr>
          <p:cNvSpPr/>
          <p:nvPr/>
        </p:nvSpPr>
        <p:spPr>
          <a:xfrm>
            <a:off x="3315056" y="4630946"/>
            <a:ext cx="320000" cy="360000"/>
          </a:xfrm>
          <a:prstGeom prst="wedgeEllipseCallout">
            <a:avLst>
              <a:gd name="adj1" fmla="val 90371"/>
              <a:gd name="adj2" fmla="val -321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 name="語音泡泡: 橢圓形 91">
            <a:extLst>
              <a:ext uri="{FF2B5EF4-FFF2-40B4-BE49-F238E27FC236}">
                <a16:creationId xmlns:a16="http://schemas.microsoft.com/office/drawing/2014/main" xmlns="" id="{5F3D4861-AF75-4F0A-B513-A699273A4B4B}"/>
              </a:ext>
            </a:extLst>
          </p:cNvPr>
          <p:cNvSpPr/>
          <p:nvPr/>
        </p:nvSpPr>
        <p:spPr>
          <a:xfrm>
            <a:off x="5474326" y="4640199"/>
            <a:ext cx="320000" cy="360000"/>
          </a:xfrm>
          <a:prstGeom prst="wedgeEllipseCallout">
            <a:avLst>
              <a:gd name="adj1" fmla="val -81490"/>
              <a:gd name="adj2" fmla="val 57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9" name="語音泡泡: 橢圓形 99">
            <a:extLst>
              <a:ext uri="{FF2B5EF4-FFF2-40B4-BE49-F238E27FC236}">
                <a16:creationId xmlns:a16="http://schemas.microsoft.com/office/drawing/2014/main" xmlns="" id="{3779B8D2-208E-4A12-8119-10ABB0FB5CA3}"/>
              </a:ext>
            </a:extLst>
          </p:cNvPr>
          <p:cNvSpPr/>
          <p:nvPr/>
        </p:nvSpPr>
        <p:spPr>
          <a:xfrm>
            <a:off x="6444466" y="1428631"/>
            <a:ext cx="320000" cy="360000"/>
          </a:xfrm>
          <a:prstGeom prst="wedgeEllipseCallout">
            <a:avLst>
              <a:gd name="adj1" fmla="val -62534"/>
              <a:gd name="adj2" fmla="val 536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0" name="語音泡泡: 橢圓形 87">
            <a:extLst>
              <a:ext uri="{FF2B5EF4-FFF2-40B4-BE49-F238E27FC236}">
                <a16:creationId xmlns:a16="http://schemas.microsoft.com/office/drawing/2014/main" xmlns="" id="{54280121-3EBB-4284-B4F8-50CF1811272B}"/>
              </a:ext>
            </a:extLst>
          </p:cNvPr>
          <p:cNvSpPr/>
          <p:nvPr/>
        </p:nvSpPr>
        <p:spPr>
          <a:xfrm>
            <a:off x="2077719" y="2137324"/>
            <a:ext cx="320000" cy="360000"/>
          </a:xfrm>
          <a:prstGeom prst="wedgeEllipseCallout">
            <a:avLst>
              <a:gd name="adj1" fmla="val 89108"/>
              <a:gd name="adj2" fmla="val -321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2" name="橢圓 11">
            <a:extLst>
              <a:ext uri="{FF2B5EF4-FFF2-40B4-BE49-F238E27FC236}">
                <a16:creationId xmlns:a16="http://schemas.microsoft.com/office/drawing/2014/main" xmlns="" id="{F9013CA7-7C99-4600-928B-F8EAB1982590}"/>
              </a:ext>
            </a:extLst>
          </p:cNvPr>
          <p:cNvSpPr/>
          <p:nvPr/>
        </p:nvSpPr>
        <p:spPr>
          <a:xfrm>
            <a:off x="3320728" y="2178339"/>
            <a:ext cx="320000" cy="3600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5" name="橢圓 14">
            <a:extLst>
              <a:ext uri="{FF2B5EF4-FFF2-40B4-BE49-F238E27FC236}">
                <a16:creationId xmlns:a16="http://schemas.microsoft.com/office/drawing/2014/main" xmlns="" id="{FBB5EE10-9547-420B-80E5-4EB7A227FF0A}"/>
              </a:ext>
            </a:extLst>
          </p:cNvPr>
          <p:cNvSpPr/>
          <p:nvPr/>
        </p:nvSpPr>
        <p:spPr>
          <a:xfrm>
            <a:off x="2515056" y="1548584"/>
            <a:ext cx="1600000" cy="1620000"/>
          </a:xfrm>
          <a:prstGeom prst="ellipse">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橢圓 15">
            <a:extLst>
              <a:ext uri="{FF2B5EF4-FFF2-40B4-BE49-F238E27FC236}">
                <a16:creationId xmlns:a16="http://schemas.microsoft.com/office/drawing/2014/main" xmlns="" id="{F33BE935-E4DE-473C-B83E-7B43E68B59C1}"/>
              </a:ext>
            </a:extLst>
          </p:cNvPr>
          <p:cNvSpPr/>
          <p:nvPr/>
        </p:nvSpPr>
        <p:spPr>
          <a:xfrm>
            <a:off x="4963438" y="1535159"/>
            <a:ext cx="1600000" cy="1620000"/>
          </a:xfrm>
          <a:prstGeom prst="ellipse">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7" name="橢圓 16">
            <a:extLst>
              <a:ext uri="{FF2B5EF4-FFF2-40B4-BE49-F238E27FC236}">
                <a16:creationId xmlns:a16="http://schemas.microsoft.com/office/drawing/2014/main" xmlns="" id="{B24E2EBC-78B6-4C5F-ABB3-706E4031FEC3}"/>
              </a:ext>
            </a:extLst>
          </p:cNvPr>
          <p:cNvSpPr/>
          <p:nvPr/>
        </p:nvSpPr>
        <p:spPr>
          <a:xfrm>
            <a:off x="3758429" y="4003930"/>
            <a:ext cx="1600000" cy="1620000"/>
          </a:xfrm>
          <a:prstGeom prst="ellipse">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8" name="橢圓 17">
            <a:extLst>
              <a:ext uri="{FF2B5EF4-FFF2-40B4-BE49-F238E27FC236}">
                <a16:creationId xmlns:a16="http://schemas.microsoft.com/office/drawing/2014/main" xmlns="" id="{748BBFF4-5714-4A01-A8FE-E04051CD6335}"/>
              </a:ext>
            </a:extLst>
          </p:cNvPr>
          <p:cNvSpPr/>
          <p:nvPr/>
        </p:nvSpPr>
        <p:spPr>
          <a:xfrm>
            <a:off x="3513050" y="2433834"/>
            <a:ext cx="2080000" cy="1944000"/>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9" name="文字方塊 18">
            <a:extLst>
              <a:ext uri="{FF2B5EF4-FFF2-40B4-BE49-F238E27FC236}">
                <a16:creationId xmlns:a16="http://schemas.microsoft.com/office/drawing/2014/main" xmlns="" id="{4CACC049-EEA6-491A-B420-82113E3D0CB2}"/>
              </a:ext>
            </a:extLst>
          </p:cNvPr>
          <p:cNvSpPr txBox="1"/>
          <p:nvPr/>
        </p:nvSpPr>
        <p:spPr>
          <a:xfrm>
            <a:off x="2673794" y="1801448"/>
            <a:ext cx="1328112" cy="1200329"/>
          </a:xfrm>
          <a:prstGeom prst="rect">
            <a:avLst/>
          </a:prstGeom>
          <a:noFill/>
        </p:spPr>
        <p:txBody>
          <a:bodyPr wrap="square">
            <a:spAutoFit/>
          </a:bodyPr>
          <a:lstStyle/>
          <a:p>
            <a:pPr>
              <a:spcBef>
                <a:spcPts val="0"/>
              </a:spcBef>
              <a:spcAft>
                <a:spcPts val="0"/>
              </a:spcAft>
            </a:pPr>
            <a:r>
              <a:rPr lang="zh-TW" altLang="zh-TW" sz="2400" b="1" dirty="0">
                <a:solidFill>
                  <a:prstClr val="white"/>
                </a:solidFill>
                <a:ea typeface="Microsoft JhengHei" panose="020B0604030504040204" pitchFamily="34" charset="-120"/>
              </a:rPr>
              <a:t>節水省水技術研發</a:t>
            </a:r>
            <a:r>
              <a:rPr lang="zh-TW" altLang="en-US" sz="2400" b="1" dirty="0">
                <a:solidFill>
                  <a:prstClr val="white"/>
                </a:solidFill>
                <a:ea typeface="Microsoft JhengHei" panose="020B0604030504040204" pitchFamily="34" charset="-120"/>
              </a:rPr>
              <a:t> </a:t>
            </a:r>
            <a:endParaRPr lang="en-US" altLang="zh-TW" sz="2400" b="1" dirty="0">
              <a:solidFill>
                <a:prstClr val="white"/>
              </a:solidFill>
              <a:ea typeface="Microsoft JhengHei" panose="020B0604030504040204" pitchFamily="34" charset="-120"/>
            </a:endParaRPr>
          </a:p>
        </p:txBody>
      </p:sp>
      <p:sp>
        <p:nvSpPr>
          <p:cNvPr id="20" name="文字方塊 19">
            <a:extLst>
              <a:ext uri="{FF2B5EF4-FFF2-40B4-BE49-F238E27FC236}">
                <a16:creationId xmlns:a16="http://schemas.microsoft.com/office/drawing/2014/main" xmlns="" id="{53B62F75-3121-4362-93DA-9379DD933C26}"/>
              </a:ext>
            </a:extLst>
          </p:cNvPr>
          <p:cNvSpPr txBox="1"/>
          <p:nvPr/>
        </p:nvSpPr>
        <p:spPr>
          <a:xfrm>
            <a:off x="5074772" y="1939694"/>
            <a:ext cx="1405060" cy="830997"/>
          </a:xfrm>
          <a:prstGeom prst="rect">
            <a:avLst/>
          </a:prstGeom>
          <a:noFill/>
        </p:spPr>
        <p:txBody>
          <a:bodyPr wrap="square">
            <a:spAutoFit/>
          </a:bodyPr>
          <a:lstStyle/>
          <a:p>
            <a:pPr algn="ctr">
              <a:spcBef>
                <a:spcPts val="0"/>
              </a:spcBef>
              <a:spcAft>
                <a:spcPts val="0"/>
              </a:spcAft>
            </a:pPr>
            <a:r>
              <a:rPr lang="zh-TW" altLang="en-US" sz="2400" b="1" dirty="0">
                <a:solidFill>
                  <a:prstClr val="white"/>
                </a:solidFill>
                <a:ea typeface="Microsoft JhengHei" panose="020B0604030504040204" pitchFamily="34" charset="-120"/>
              </a:rPr>
              <a:t>精準配水技術研發</a:t>
            </a:r>
          </a:p>
        </p:txBody>
      </p:sp>
      <p:sp>
        <p:nvSpPr>
          <p:cNvPr id="22" name="文字方塊 21">
            <a:extLst>
              <a:ext uri="{FF2B5EF4-FFF2-40B4-BE49-F238E27FC236}">
                <a16:creationId xmlns:a16="http://schemas.microsoft.com/office/drawing/2014/main" xmlns="" id="{E942758F-C864-47FC-B944-97E2DAA3DFE7}"/>
              </a:ext>
            </a:extLst>
          </p:cNvPr>
          <p:cNvSpPr txBox="1"/>
          <p:nvPr/>
        </p:nvSpPr>
        <p:spPr>
          <a:xfrm>
            <a:off x="3877803" y="4507708"/>
            <a:ext cx="1431015" cy="830997"/>
          </a:xfrm>
          <a:prstGeom prst="rect">
            <a:avLst/>
          </a:prstGeom>
          <a:noFill/>
        </p:spPr>
        <p:txBody>
          <a:bodyPr wrap="square">
            <a:spAutoFit/>
          </a:bodyPr>
          <a:lstStyle>
            <a:defPPr>
              <a:defRPr lang="zh-TW"/>
            </a:defPPr>
            <a:lvl1pPr marL="0" marR="0" indent="0" algn="ctr">
              <a:spcBef>
                <a:spcPts val="0"/>
              </a:spcBef>
              <a:spcAft>
                <a:spcPts val="0"/>
              </a:spcAft>
              <a:buNone/>
              <a:defRPr sz="2400" b="1">
                <a:solidFill>
                  <a:schemeClr val="bg1"/>
                </a:solidFill>
                <a:effectLst/>
                <a:ea typeface="Microsoft JhengHei" panose="020B0604030504040204" pitchFamily="34" charset="-12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white"/>
                </a:solidFill>
                <a:effectLst/>
                <a:uLnTx/>
                <a:uFillTx/>
                <a:ea typeface="Microsoft JhengHei" panose="020B0604030504040204" pitchFamily="34" charset="-120"/>
              </a:rPr>
              <a:t>水情資訊</a:t>
            </a:r>
            <a:r>
              <a:rPr kumimoji="0" lang="zh-TW" altLang="zh-TW" sz="2400" b="1" i="0" u="none" strike="noStrike" kern="0" cap="none" spc="0" normalizeH="0" baseline="0" noProof="0" dirty="0">
                <a:ln>
                  <a:noFill/>
                </a:ln>
                <a:solidFill>
                  <a:prstClr val="white"/>
                </a:solidFill>
                <a:effectLst/>
                <a:uLnTx/>
                <a:uFillTx/>
                <a:ea typeface="Microsoft JhengHei" panose="020B0604030504040204" pitchFamily="34" charset="-120"/>
              </a:rPr>
              <a:t>整合</a:t>
            </a:r>
            <a:r>
              <a:rPr kumimoji="0" lang="zh-TW" altLang="en-US" sz="2400" b="1" i="0" u="none" strike="noStrike" kern="0" cap="none" spc="0" normalizeH="0" baseline="0" noProof="0" dirty="0">
                <a:ln>
                  <a:noFill/>
                </a:ln>
                <a:solidFill>
                  <a:prstClr val="white"/>
                </a:solidFill>
                <a:effectLst/>
                <a:uLnTx/>
                <a:uFillTx/>
                <a:ea typeface="Microsoft JhengHei" panose="020B0604030504040204" pitchFamily="34" charset="-120"/>
              </a:rPr>
              <a:t> </a:t>
            </a:r>
          </a:p>
        </p:txBody>
      </p:sp>
      <p:sp>
        <p:nvSpPr>
          <p:cNvPr id="23" name="文字方塊 22">
            <a:extLst>
              <a:ext uri="{FF2B5EF4-FFF2-40B4-BE49-F238E27FC236}">
                <a16:creationId xmlns:a16="http://schemas.microsoft.com/office/drawing/2014/main" xmlns="" id="{E672DAB7-C4D7-40C2-8EA7-BD5E1290E84A}"/>
              </a:ext>
            </a:extLst>
          </p:cNvPr>
          <p:cNvSpPr txBox="1"/>
          <p:nvPr/>
        </p:nvSpPr>
        <p:spPr>
          <a:xfrm>
            <a:off x="1078426" y="5701361"/>
            <a:ext cx="2617394" cy="646331"/>
          </a:xfrm>
          <a:prstGeom prst="rect">
            <a:avLst/>
          </a:prstGeom>
          <a:noFill/>
        </p:spPr>
        <p:txBody>
          <a:bodyPr wrap="square">
            <a:spAutoFit/>
          </a:bodyPr>
          <a:lstStyle>
            <a:defPPr>
              <a:defRPr lang="zh-TW"/>
            </a:defPPr>
            <a:lvl1pPr>
              <a:defRPr sz="1800" b="1" baseline="0">
                <a:solidFill>
                  <a:schemeClr val="accent6">
                    <a:lumMod val="50000"/>
                  </a:schemeClr>
                </a:solidFill>
                <a:latin typeface="微軟正黑體" panose="020B0604030504040204" pitchFamily="34" charset="-120"/>
                <a:ea typeface="微軟正黑體" panose="020B0604030504040204" pitchFamily="34" charset="-12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79646">
                    <a:lumMod val="50000"/>
                  </a:srgbClr>
                </a:solidFill>
                <a:effectLst/>
                <a:uLnTx/>
                <a:uFillTx/>
                <a:latin typeface="微軟正黑體" panose="020B0604030504040204" pitchFamily="34" charset="-120"/>
                <a:ea typeface="微軟正黑體" panose="020B0604030504040204" pitchFamily="34" charset="-120"/>
              </a:rPr>
              <a:t>建置區域降雨數位資訊系統</a:t>
            </a:r>
          </a:p>
        </p:txBody>
      </p:sp>
      <p:sp>
        <p:nvSpPr>
          <p:cNvPr id="24" name="文字方塊 23">
            <a:extLst>
              <a:ext uri="{FF2B5EF4-FFF2-40B4-BE49-F238E27FC236}">
                <a16:creationId xmlns:a16="http://schemas.microsoft.com/office/drawing/2014/main" xmlns="" id="{864A6B02-B534-4FEA-83CA-FE0F87D93C19}"/>
              </a:ext>
            </a:extLst>
          </p:cNvPr>
          <p:cNvSpPr txBox="1"/>
          <p:nvPr/>
        </p:nvSpPr>
        <p:spPr>
          <a:xfrm>
            <a:off x="5474326" y="5399662"/>
            <a:ext cx="2881266" cy="646331"/>
          </a:xfrm>
          <a:prstGeom prst="rect">
            <a:avLst/>
          </a:prstGeom>
          <a:noFill/>
        </p:spPr>
        <p:txBody>
          <a:bodyPr wrap="square">
            <a:spAutoFit/>
          </a:bodyPr>
          <a:lstStyle>
            <a:defPPr>
              <a:defRPr lang="zh-TW"/>
            </a:defPPr>
            <a:lvl1pPr>
              <a:defRPr sz="1800" b="1" baseline="0">
                <a:solidFill>
                  <a:schemeClr val="accent6">
                    <a:lumMod val="50000"/>
                  </a:schemeClr>
                </a:solidFill>
                <a:latin typeface="微軟正黑體" panose="020B0604030504040204" pitchFamily="34" charset="-120"/>
                <a:ea typeface="微軟正黑體" panose="020B0604030504040204" pitchFamily="34" charset="-12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zh-TW"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建置農業水資源</a:t>
            </a: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數位</a:t>
            </a:r>
            <a:r>
              <a:rPr kumimoji="0" lang="zh-TW" altLang="zh-TW"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資訊</a:t>
            </a: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系統 </a:t>
            </a:r>
          </a:p>
        </p:txBody>
      </p:sp>
      <p:sp>
        <p:nvSpPr>
          <p:cNvPr id="25" name="文字方塊 24">
            <a:extLst>
              <a:ext uri="{FF2B5EF4-FFF2-40B4-BE49-F238E27FC236}">
                <a16:creationId xmlns:a16="http://schemas.microsoft.com/office/drawing/2014/main" xmlns="" id="{6A132E6C-84E7-4A2B-A8EB-419427E44893}"/>
              </a:ext>
            </a:extLst>
          </p:cNvPr>
          <p:cNvSpPr txBox="1"/>
          <p:nvPr/>
        </p:nvSpPr>
        <p:spPr>
          <a:xfrm>
            <a:off x="6907860" y="2573294"/>
            <a:ext cx="2188488" cy="923330"/>
          </a:xfrm>
          <a:prstGeom prst="rect">
            <a:avLst/>
          </a:prstGeom>
          <a:noFill/>
        </p:spPr>
        <p:txBody>
          <a:bodyPr wrap="square">
            <a:spAutoFit/>
          </a:bodyPr>
          <a:lstStyle>
            <a:defPPr>
              <a:defRPr lang="zh-TW"/>
            </a:defPPr>
            <a:lvl1pPr>
              <a:defRPr sz="1800" b="1" baseline="0">
                <a:solidFill>
                  <a:schemeClr val="accent6">
                    <a:lumMod val="50000"/>
                  </a:schemeClr>
                </a:solidFill>
                <a:latin typeface="微軟正黑體" panose="020B0604030504040204" pitchFamily="34" charset="-120"/>
                <a:ea typeface="微軟正黑體" panose="020B0604030504040204" pitchFamily="34" charset="-12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水資源精準利用技術開發</a:t>
            </a:r>
            <a:r>
              <a:rPr kumimoji="0" lang="en-US" altLang="zh-TW"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a:t>
            </a: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節水軟硬體、智慧水閘門</a:t>
            </a:r>
            <a:endParaRPr kumimoji="0" lang="zh-TW" altLang="en-US" sz="1800" b="1" i="0" u="none" strike="noStrike" kern="0" cap="none" spc="0" normalizeH="0" baseline="0" noProof="0" dirty="0">
              <a:ln>
                <a:noFill/>
              </a:ln>
              <a:solidFill>
                <a:srgbClr val="C00000"/>
              </a:solidFill>
              <a:effectLst/>
              <a:highlight>
                <a:srgbClr val="FFFF00"/>
              </a:highlight>
              <a:uLnTx/>
              <a:uFillTx/>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xmlns="" id="{FFBDDD33-A594-43FB-99CE-9AC040D72DA5}"/>
              </a:ext>
            </a:extLst>
          </p:cNvPr>
          <p:cNvSpPr txBox="1"/>
          <p:nvPr/>
        </p:nvSpPr>
        <p:spPr>
          <a:xfrm>
            <a:off x="82431" y="2879676"/>
            <a:ext cx="2221382" cy="646331"/>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智能化作物生產節水田間管理技術</a:t>
            </a:r>
            <a:endParaRPr kumimoji="0" lang="zh-TW" altLang="en-US" sz="1800" b="0" i="0" u="none" strike="noStrike" kern="0" cap="none" spc="0" normalizeH="0" baseline="0" noProof="0" dirty="0">
              <a:ln>
                <a:noFill/>
              </a:ln>
              <a:solidFill>
                <a:srgbClr val="C00000"/>
              </a:solidFill>
              <a:effectLst/>
              <a:uLnTx/>
              <a:uFillTx/>
            </a:endParaRPr>
          </a:p>
        </p:txBody>
      </p:sp>
      <p:sp>
        <p:nvSpPr>
          <p:cNvPr id="31" name="文字方塊 30">
            <a:extLst>
              <a:ext uri="{FF2B5EF4-FFF2-40B4-BE49-F238E27FC236}">
                <a16:creationId xmlns:a16="http://schemas.microsoft.com/office/drawing/2014/main" xmlns="" id="{CF9C8310-444B-443B-B252-B6A8E5D33A72}"/>
              </a:ext>
            </a:extLst>
          </p:cNvPr>
          <p:cNvSpPr txBox="1"/>
          <p:nvPr/>
        </p:nvSpPr>
        <p:spPr>
          <a:xfrm>
            <a:off x="6784312" y="1408669"/>
            <a:ext cx="2078649"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79646">
                    <a:lumMod val="50000"/>
                  </a:srgbClr>
                </a:solidFill>
                <a:effectLst/>
                <a:uLnTx/>
                <a:uFillTx/>
                <a:latin typeface="微軟正黑體" panose="020B0604030504040204" pitchFamily="34" charset="-120"/>
                <a:ea typeface="微軟正黑體" panose="020B0604030504040204" pitchFamily="34" charset="-120"/>
              </a:rPr>
              <a:t>水資源截存技術研發 </a:t>
            </a:r>
            <a:endParaRPr kumimoji="0" lang="zh-TW" altLang="en-US" sz="1800" b="0" i="0" u="none" strike="noStrike" kern="0" cap="none" spc="0" normalizeH="0" baseline="0" noProof="0" dirty="0">
              <a:ln>
                <a:noFill/>
              </a:ln>
              <a:solidFill>
                <a:prstClr val="black"/>
              </a:solidFill>
              <a:effectLst/>
              <a:uLnTx/>
              <a:uFillTx/>
            </a:endParaRPr>
          </a:p>
        </p:txBody>
      </p:sp>
      <p:sp>
        <p:nvSpPr>
          <p:cNvPr id="32" name="文字方塊 31">
            <a:extLst>
              <a:ext uri="{FF2B5EF4-FFF2-40B4-BE49-F238E27FC236}">
                <a16:creationId xmlns:a16="http://schemas.microsoft.com/office/drawing/2014/main" xmlns="" id="{B5D17437-8322-4794-9A7E-582968989018}"/>
              </a:ext>
            </a:extLst>
          </p:cNvPr>
          <p:cNvSpPr txBox="1"/>
          <p:nvPr/>
        </p:nvSpPr>
        <p:spPr>
          <a:xfrm>
            <a:off x="5768960" y="4630868"/>
            <a:ext cx="2982508"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79646">
                    <a:lumMod val="50000"/>
                  </a:srgbClr>
                </a:solidFill>
                <a:effectLst/>
                <a:uLnTx/>
                <a:uFillTx/>
                <a:latin typeface="微軟正黑體" panose="020B0604030504040204" pitchFamily="34" charset="-120"/>
                <a:ea typeface="微軟正黑體" panose="020B0604030504040204" pitchFamily="34" charset="-120"/>
              </a:rPr>
              <a:t>建置土壤水涵養數位資訊系統</a:t>
            </a:r>
            <a:endParaRPr kumimoji="0" lang="zh-TW" altLang="en-US" sz="1800" b="0" i="0" u="none" strike="noStrike" kern="0" cap="none" spc="0" normalizeH="0" baseline="0" noProof="0" dirty="0">
              <a:ln>
                <a:noFill/>
              </a:ln>
              <a:solidFill>
                <a:prstClr val="black"/>
              </a:solidFill>
              <a:effectLst/>
              <a:uLnTx/>
              <a:uFillTx/>
            </a:endParaRPr>
          </a:p>
        </p:txBody>
      </p:sp>
      <p:sp>
        <p:nvSpPr>
          <p:cNvPr id="33" name="文字方塊 32">
            <a:extLst>
              <a:ext uri="{FF2B5EF4-FFF2-40B4-BE49-F238E27FC236}">
                <a16:creationId xmlns:a16="http://schemas.microsoft.com/office/drawing/2014/main" xmlns="" id="{ACF8F6C1-99EC-41A8-AB0D-145790E3A402}"/>
              </a:ext>
            </a:extLst>
          </p:cNvPr>
          <p:cNvSpPr txBox="1"/>
          <p:nvPr/>
        </p:nvSpPr>
        <p:spPr>
          <a:xfrm>
            <a:off x="768806" y="2181523"/>
            <a:ext cx="1440998"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79646">
                    <a:lumMod val="50000"/>
                  </a:srgbClr>
                </a:solidFill>
                <a:effectLst/>
                <a:uLnTx/>
                <a:uFillTx/>
                <a:latin typeface="微軟正黑體" panose="020B0604030504040204" pitchFamily="34" charset="-120"/>
                <a:ea typeface="微軟正黑體" panose="020B0604030504040204" pitchFamily="34" charset="-120"/>
              </a:rPr>
              <a:t>節水設施開發 </a:t>
            </a:r>
            <a:endParaRPr kumimoji="0" lang="zh-TW" altLang="en-US" sz="1800" b="0" i="0" u="none" strike="noStrike" kern="0" cap="none" spc="0" normalizeH="0" baseline="0" noProof="0" dirty="0">
              <a:ln>
                <a:noFill/>
              </a:ln>
              <a:solidFill>
                <a:prstClr val="black"/>
              </a:solidFill>
              <a:effectLst/>
              <a:uLnTx/>
              <a:uFillTx/>
            </a:endParaRPr>
          </a:p>
        </p:txBody>
      </p:sp>
      <p:sp>
        <p:nvSpPr>
          <p:cNvPr id="34" name="文字方塊 33">
            <a:extLst>
              <a:ext uri="{FF2B5EF4-FFF2-40B4-BE49-F238E27FC236}">
                <a16:creationId xmlns:a16="http://schemas.microsoft.com/office/drawing/2014/main" xmlns="" id="{F4BF5F5F-AD45-4F57-A810-23532B55C4EC}"/>
              </a:ext>
            </a:extLst>
          </p:cNvPr>
          <p:cNvSpPr txBox="1"/>
          <p:nvPr/>
        </p:nvSpPr>
        <p:spPr>
          <a:xfrm>
            <a:off x="724985" y="4953221"/>
            <a:ext cx="2608624"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79646">
                    <a:lumMod val="50000"/>
                  </a:srgbClr>
                </a:solidFill>
                <a:effectLst/>
                <a:uLnTx/>
                <a:uFillTx/>
                <a:latin typeface="微軟正黑體" panose="020B0604030504040204" pitchFamily="34" charset="-120"/>
                <a:ea typeface="微軟正黑體" panose="020B0604030504040204" pitchFamily="34" charset="-120"/>
              </a:rPr>
              <a:t>建置農業水循環圖層系統</a:t>
            </a:r>
            <a:endParaRPr kumimoji="0" lang="zh-TW" altLang="en-US" sz="1800" b="0" i="0" u="none" strike="noStrike" kern="0" cap="none" spc="0" normalizeH="0" baseline="0" noProof="0" dirty="0">
              <a:ln>
                <a:noFill/>
              </a:ln>
              <a:solidFill>
                <a:prstClr val="black"/>
              </a:solidFill>
              <a:effectLst/>
              <a:uLnTx/>
              <a:uFillTx/>
            </a:endParaRPr>
          </a:p>
        </p:txBody>
      </p:sp>
      <p:sp>
        <p:nvSpPr>
          <p:cNvPr id="35" name="矩形 34"/>
          <p:cNvSpPr/>
          <p:nvPr/>
        </p:nvSpPr>
        <p:spPr>
          <a:xfrm>
            <a:off x="759712" y="1635064"/>
            <a:ext cx="1569660" cy="369332"/>
          </a:xfrm>
          <a:prstGeom prst="rect">
            <a:avLst/>
          </a:prstGeom>
        </p:spPr>
        <p:txBody>
          <a:bodyPr wrap="none">
            <a:spAutoFit/>
          </a:bodyPr>
          <a:lstStyle/>
          <a:p>
            <a:r>
              <a:rPr lang="zh-TW" altLang="en-US" b="1" dirty="0">
                <a:solidFill>
                  <a:srgbClr val="F79646">
                    <a:lumMod val="50000"/>
                  </a:srgbClr>
                </a:solidFill>
                <a:latin typeface="微軟正黑體" panose="020B0604030504040204" pitchFamily="34" charset="-120"/>
                <a:ea typeface="微軟正黑體" panose="020B0604030504040204" pitchFamily="34" charset="-120"/>
              </a:rPr>
              <a:t>節水灌溉技術</a:t>
            </a:r>
            <a:endParaRPr lang="en-US" altLang="zh-TW" b="1" dirty="0">
              <a:solidFill>
                <a:srgbClr val="F79646">
                  <a:lumMod val="50000"/>
                </a:srgbClr>
              </a:solidFill>
              <a:latin typeface="微軟正黑體" panose="020B0604030504040204" pitchFamily="34" charset="-120"/>
              <a:ea typeface="微軟正黑體" panose="020B0604030504040204" pitchFamily="34" charset="-120"/>
            </a:endParaRPr>
          </a:p>
        </p:txBody>
      </p:sp>
      <p:sp>
        <p:nvSpPr>
          <p:cNvPr id="37" name="語音泡泡: 橢圓形 48">
            <a:extLst>
              <a:ext uri="{FF2B5EF4-FFF2-40B4-BE49-F238E27FC236}">
                <a16:creationId xmlns:a16="http://schemas.microsoft.com/office/drawing/2014/main" xmlns="" id="{94AA604B-61F4-445A-9FE2-098E97ED6651}"/>
              </a:ext>
            </a:extLst>
          </p:cNvPr>
          <p:cNvSpPr/>
          <p:nvPr/>
        </p:nvSpPr>
        <p:spPr>
          <a:xfrm>
            <a:off x="2281669" y="1632070"/>
            <a:ext cx="320000" cy="360000"/>
          </a:xfrm>
          <a:prstGeom prst="wedgeEllipseCallout">
            <a:avLst>
              <a:gd name="adj1" fmla="val 58778"/>
              <a:gd name="adj2" fmla="val 549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42" name="語音泡泡: 橢圓形 93">
            <a:extLst>
              <a:ext uri="{FF2B5EF4-FFF2-40B4-BE49-F238E27FC236}">
                <a16:creationId xmlns:a16="http://schemas.microsoft.com/office/drawing/2014/main" xmlns="" id="{7415D0DE-4D0E-41AF-9ABC-6BE43248FAE8}"/>
              </a:ext>
            </a:extLst>
          </p:cNvPr>
          <p:cNvSpPr/>
          <p:nvPr/>
        </p:nvSpPr>
        <p:spPr>
          <a:xfrm>
            <a:off x="5172095" y="5428956"/>
            <a:ext cx="320000" cy="360000"/>
          </a:xfrm>
          <a:prstGeom prst="wedgeEllipseCallout">
            <a:avLst>
              <a:gd name="adj1" fmla="val -60007"/>
              <a:gd name="adj2" fmla="val -5754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51" name="語音泡泡: 橢圓形 98">
            <a:extLst>
              <a:ext uri="{FF2B5EF4-FFF2-40B4-BE49-F238E27FC236}">
                <a16:creationId xmlns:a16="http://schemas.microsoft.com/office/drawing/2014/main" xmlns="" id="{515DB6D4-CB16-440C-8D32-3C840B5C9CD6}"/>
              </a:ext>
            </a:extLst>
          </p:cNvPr>
          <p:cNvSpPr/>
          <p:nvPr/>
        </p:nvSpPr>
        <p:spPr>
          <a:xfrm>
            <a:off x="5634326" y="3772367"/>
            <a:ext cx="320000" cy="360000"/>
          </a:xfrm>
          <a:prstGeom prst="wedgeEllipseCallout">
            <a:avLst>
              <a:gd name="adj1" fmla="val -81963"/>
              <a:gd name="adj2" fmla="val -5156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52" name="矩形 51"/>
          <p:cNvSpPr/>
          <p:nvPr/>
        </p:nvSpPr>
        <p:spPr>
          <a:xfrm>
            <a:off x="3536886" y="3020548"/>
            <a:ext cx="2059079" cy="1200329"/>
          </a:xfrm>
          <a:prstGeom prst="rect">
            <a:avLst/>
          </a:prstGeom>
        </p:spPr>
        <p:txBody>
          <a:bodyPr wrap="square">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水資源</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a:solidFill>
                  <a:schemeClr val="bg1"/>
                </a:solidFill>
                <a:latin typeface="微軟正黑體" panose="020B0604030504040204" pitchFamily="34" charset="-120"/>
                <a:ea typeface="微軟正黑體" panose="020B0604030504040204" pitchFamily="34" charset="-120"/>
              </a:rPr>
              <a:t>有效運用</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algn="ct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53" name="矩形 52"/>
          <p:cNvSpPr/>
          <p:nvPr/>
        </p:nvSpPr>
        <p:spPr>
          <a:xfrm>
            <a:off x="724985" y="4037119"/>
            <a:ext cx="2262158" cy="369332"/>
          </a:xfrm>
          <a:prstGeom prst="rect">
            <a:avLst/>
          </a:prstGeom>
        </p:spPr>
        <p:txBody>
          <a:bodyPr wrap="none">
            <a:spAutoFit/>
          </a:bodyPr>
          <a:lstStyle/>
          <a:p>
            <a:pPr algn="r"/>
            <a:r>
              <a:rPr lang="zh-TW" altLang="en-US" b="1" dirty="0">
                <a:solidFill>
                  <a:srgbClr val="C00000"/>
                </a:solidFill>
                <a:latin typeface="微軟正黑體" panose="020B0604030504040204" pitchFamily="34" charset="-120"/>
                <a:ea typeface="微軟正黑體" panose="020B0604030504040204" pitchFamily="34" charset="-120"/>
              </a:rPr>
              <a:t>加強耐旱之作物育種</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54" name="語音泡泡: 橢圓形 98">
            <a:extLst>
              <a:ext uri="{FF2B5EF4-FFF2-40B4-BE49-F238E27FC236}">
                <a16:creationId xmlns:a16="http://schemas.microsoft.com/office/drawing/2014/main" xmlns="" id="{515DB6D4-CB16-440C-8D32-3C840B5C9CD6}"/>
              </a:ext>
            </a:extLst>
          </p:cNvPr>
          <p:cNvSpPr/>
          <p:nvPr/>
        </p:nvSpPr>
        <p:spPr>
          <a:xfrm>
            <a:off x="3141744" y="3809171"/>
            <a:ext cx="320000" cy="360000"/>
          </a:xfrm>
          <a:prstGeom prst="wedgeEllipseCallout">
            <a:avLst>
              <a:gd name="adj1" fmla="val 85760"/>
              <a:gd name="adj2" fmla="val -37756"/>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9" name="矩形 38"/>
          <p:cNvSpPr/>
          <p:nvPr/>
        </p:nvSpPr>
        <p:spPr>
          <a:xfrm>
            <a:off x="6036648" y="4015639"/>
            <a:ext cx="2262158" cy="369332"/>
          </a:xfrm>
          <a:prstGeom prst="rect">
            <a:avLst/>
          </a:prstGeom>
        </p:spPr>
        <p:txBody>
          <a:bodyPr wrap="none">
            <a:spAutoFit/>
          </a:bodyPr>
          <a:lstStyle/>
          <a:p>
            <a:r>
              <a:rPr lang="zh-TW" altLang="en-US" b="1" dirty="0">
                <a:solidFill>
                  <a:srgbClr val="C00000"/>
                </a:solidFill>
                <a:latin typeface="微軟正黑體" panose="020B0604030504040204" pitchFamily="34" charset="-120"/>
                <a:ea typeface="微軟正黑體" panose="020B0604030504040204" pitchFamily="34" charset="-120"/>
              </a:rPr>
              <a:t>高光譜判識作物缺水</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77697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990E3D11-114C-43B8-B094-B468C69E39B1}"/>
              </a:ext>
            </a:extLst>
          </p:cNvPr>
          <p:cNvSpPr/>
          <p:nvPr/>
        </p:nvSpPr>
        <p:spPr>
          <a:xfrm>
            <a:off x="539552" y="1034633"/>
            <a:ext cx="7992888" cy="5375831"/>
          </a:xfrm>
          <a:prstGeom prst="rect">
            <a:avLst/>
          </a:prstGeom>
        </p:spPr>
        <p:txBody>
          <a:bodyPr wrap="square">
            <a:spAutoFit/>
          </a:bodyPr>
          <a:lstStyle/>
          <a:p>
            <a:pPr marL="457200" indent="-457200" algn="just">
              <a:lnSpc>
                <a:spcPts val="4000"/>
              </a:lnSpc>
              <a:spcBef>
                <a:spcPts val="600"/>
              </a:spcBef>
              <a:buFont typeface="Wingdings" panose="05000000000000000000" pitchFamily="2" charset="2"/>
              <a:buChar char="Ø"/>
            </a:pPr>
            <a:r>
              <a:rPr lang="zh-TW" altLang="en-US" sz="2800" dirty="0">
                <a:latin typeface="微軟正黑體" panose="020B0604030504040204" pitchFamily="34" charset="-120"/>
                <a:ea typeface="微軟正黑體" panose="020B0604030504040204" pitchFamily="34" charset="-120"/>
              </a:rPr>
              <a:t>全球暖化若持續，氣候變化還會更極端，目前面臨的旱象，在未來可能會變成常態。</a:t>
            </a:r>
            <a:endParaRPr lang="en-US" altLang="zh-TW" sz="2800" dirty="0">
              <a:latin typeface="微軟正黑體" panose="020B0604030504040204" pitchFamily="34" charset="-120"/>
              <a:ea typeface="微軟正黑體" panose="020B0604030504040204" pitchFamily="34" charset="-120"/>
            </a:endParaRPr>
          </a:p>
          <a:p>
            <a:pPr marL="457200" indent="-457200" algn="just">
              <a:lnSpc>
                <a:spcPts val="4000"/>
              </a:lnSpc>
              <a:spcBef>
                <a:spcPts val="600"/>
              </a:spcBef>
              <a:buFont typeface="Wingdings" panose="05000000000000000000" pitchFamily="2" charset="2"/>
              <a:buChar char="Ø"/>
            </a:pPr>
            <a:r>
              <a:rPr lang="zh-TW" altLang="en-US" sz="2800" dirty="0">
                <a:latin typeface="微軟正黑體" panose="020B0604030504040204" pitchFamily="34" charset="-120"/>
                <a:ea typeface="微軟正黑體" panose="020B0604030504040204" pitchFamily="34" charset="-120"/>
              </a:rPr>
              <a:t>農業面對此等挑戰，本會除與各學術單位合作氣候變遷對農業影響之相關研究。更積極動員所屬各試驗、改良場所，研擬各種</a:t>
            </a:r>
            <a:r>
              <a:rPr lang="zh-TW" altLang="en-US" sz="2800" dirty="0">
                <a:solidFill>
                  <a:srgbClr val="FF0000"/>
                </a:solidFill>
                <a:latin typeface="微軟正黑體" panose="020B0604030504040204" pitchFamily="34" charset="-120"/>
                <a:ea typeface="微軟正黑體" panose="020B0604030504040204" pitchFamily="34" charset="-120"/>
              </a:rPr>
              <a:t>作物之乾旱因應措施</a:t>
            </a:r>
            <a:r>
              <a:rPr lang="zh-TW" altLang="en-US" sz="2800" dirty="0">
                <a:latin typeface="微軟正黑體" panose="020B0604030504040204" pitchFamily="34" charset="-120"/>
                <a:ea typeface="微軟正黑體" panose="020B0604030504040204" pitchFamily="34" charset="-120"/>
              </a:rPr>
              <a:t>。透過各項農業基礎建設之強化與運用，提高</a:t>
            </a:r>
            <a:r>
              <a:rPr lang="zh-TW" altLang="en-US" sz="2800" dirty="0">
                <a:solidFill>
                  <a:srgbClr val="FF0000"/>
                </a:solidFill>
                <a:latin typeface="微軟正黑體" panose="020B0604030504040204" pitchFamily="34" charset="-120"/>
                <a:ea typeface="微軟正黑體" panose="020B0604030504040204" pitchFamily="34" charset="-120"/>
              </a:rPr>
              <a:t>農業水資源運用效率</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marL="457200" indent="-457200" algn="just">
              <a:lnSpc>
                <a:spcPts val="4000"/>
              </a:lnSpc>
              <a:spcBef>
                <a:spcPts val="600"/>
              </a:spcBef>
              <a:buFont typeface="Wingdings" panose="05000000000000000000" pitchFamily="2" charset="2"/>
              <a:buChar char="Ø"/>
            </a:pPr>
            <a:r>
              <a:rPr lang="zh-TW" altLang="en-US" sz="2800" dirty="0">
                <a:latin typeface="微軟正黑體" panose="020B0604030504040204" pitchFamily="34" charset="-120"/>
                <a:ea typeface="微軟正黑體" panose="020B0604030504040204" pitchFamily="34" charset="-120"/>
              </a:rPr>
              <a:t>各項措施之研議與推動，係為確保糧食安全，同時維護生物多樣性，以建構能適應氣候風險的永續農業。</a:t>
            </a:r>
          </a:p>
        </p:txBody>
      </p:sp>
      <p:sp>
        <p:nvSpPr>
          <p:cNvPr id="2" name="投影片編號版面配置區 1">
            <a:extLst>
              <a:ext uri="{FF2B5EF4-FFF2-40B4-BE49-F238E27FC236}">
                <a16:creationId xmlns:a16="http://schemas.microsoft.com/office/drawing/2014/main" xmlns="" id="{84899CDE-2DBD-446C-8020-DB31868FEE58}"/>
              </a:ext>
            </a:extLst>
          </p:cNvPr>
          <p:cNvSpPr>
            <a:spLocks noGrp="1"/>
          </p:cNvSpPr>
          <p:nvPr>
            <p:ph type="sldNum" sz="quarter" idx="12"/>
          </p:nvPr>
        </p:nvSpPr>
        <p:spPr>
          <a:xfrm>
            <a:off x="6940056" y="6437229"/>
            <a:ext cx="2057400" cy="365125"/>
          </a:xfrm>
        </p:spPr>
        <p:txBody>
          <a:bodyPr/>
          <a:lstStyle/>
          <a:p>
            <a:pPr>
              <a:defRPr/>
            </a:pPr>
            <a:fld id="{8E227029-EB7E-4B68-B2DF-0A764ACA71FF}" type="slidenum">
              <a:rPr lang="zh-TW" altLang="en-US" sz="1700">
                <a:latin typeface="Microsoft YaHei" panose="020B0503020204020204" pitchFamily="34" charset="-122"/>
                <a:ea typeface="Microsoft YaHei" panose="020B0503020204020204" pitchFamily="34" charset="-122"/>
              </a:rPr>
              <a:pPr>
                <a:defRPr/>
              </a:pPr>
              <a:t>25</a:t>
            </a:fld>
            <a:endParaRPr lang="zh-TW" altLang="en-US" sz="1700" dirty="0">
              <a:latin typeface="Microsoft YaHei" panose="020B0503020204020204" pitchFamily="34" charset="-122"/>
              <a:ea typeface="Microsoft YaHei" panose="020B0503020204020204" pitchFamily="34" charset="-122"/>
            </a:endParaRPr>
          </a:p>
        </p:txBody>
      </p:sp>
      <p:sp>
        <p:nvSpPr>
          <p:cNvPr id="5" name="標題 2">
            <a:extLst>
              <a:ext uri="{FF2B5EF4-FFF2-40B4-BE49-F238E27FC236}">
                <a16:creationId xmlns:a16="http://schemas.microsoft.com/office/drawing/2014/main" xmlns="" id="{17D020AB-BA34-408E-8D54-DBEA3404895E}"/>
              </a:ext>
            </a:extLst>
          </p:cNvPr>
          <p:cNvSpPr>
            <a:spLocks noGrp="1"/>
          </p:cNvSpPr>
          <p:nvPr>
            <p:ph type="title"/>
          </p:nvPr>
        </p:nvSpPr>
        <p:spPr>
          <a:xfrm>
            <a:off x="628650" y="260649"/>
            <a:ext cx="7886700" cy="648072"/>
          </a:xfrm>
        </p:spPr>
        <p:txBody>
          <a:bodyPr/>
          <a:lstStyle/>
          <a:p>
            <a:pPr algn="ct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結語</a:t>
            </a:r>
          </a:p>
        </p:txBody>
      </p:sp>
    </p:spTree>
    <p:extLst>
      <p:ext uri="{BB962C8B-B14F-4D97-AF65-F5344CB8AC3E}">
        <p14:creationId xmlns:p14="http://schemas.microsoft.com/office/powerpoint/2010/main" val="4249134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xmlns="" id="{A20F425A-8BC7-4641-BE32-E9294A7A565B}"/>
              </a:ext>
            </a:extLst>
          </p:cNvPr>
          <p:cNvSpPr txBox="1">
            <a:spLocks noChangeArrowheads="1"/>
          </p:cNvSpPr>
          <p:nvPr/>
        </p:nvSpPr>
        <p:spPr bwMode="auto">
          <a:xfrm>
            <a:off x="457200" y="2056267"/>
            <a:ext cx="8229600" cy="1228725"/>
          </a:xfrm>
          <a:prstGeom prst="rect">
            <a:avLst/>
          </a:prstGeom>
          <a:noFill/>
          <a:ln>
            <a:noFill/>
          </a:ln>
        </p:spPr>
        <p:txBody>
          <a:bodyPr/>
          <a:lstStyle>
            <a:lvl1pPr marL="228600" indent="-228600">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ctr" eaLnBrk="1" hangingPunct="1">
              <a:lnSpc>
                <a:spcPct val="90000"/>
              </a:lnSpc>
              <a:spcBef>
                <a:spcPts val="1000"/>
              </a:spcBef>
            </a:pPr>
            <a:r>
              <a:rPr kumimoji="0" lang="zh-TW" altLang="en-US" sz="7200" b="1" dirty="0">
                <a:ln>
                  <a:solidFill>
                    <a:schemeClr val="bg1"/>
                  </a:solidFill>
                </a:ln>
                <a:gradFill>
                  <a:gsLst>
                    <a:gs pos="0">
                      <a:schemeClr val="accent1">
                        <a:lumMod val="50000"/>
                      </a:schemeClr>
                    </a:gs>
                    <a:gs pos="50000">
                      <a:schemeClr val="accent1">
                        <a:lumMod val="75000"/>
                      </a:schemeClr>
                    </a:gs>
                    <a:gs pos="100000">
                      <a:schemeClr val="accent1"/>
                    </a:gs>
                  </a:gsLst>
                  <a:lin ang="0" scaled="1"/>
                </a:gra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簡報完畢</a:t>
            </a:r>
            <a:endParaRPr kumimoji="0" lang="en-US" altLang="zh-TW" sz="7200" b="1" dirty="0">
              <a:ln>
                <a:solidFill>
                  <a:schemeClr val="bg1"/>
                </a:solidFill>
              </a:ln>
              <a:gradFill>
                <a:gsLst>
                  <a:gs pos="0">
                    <a:schemeClr val="accent1">
                      <a:lumMod val="50000"/>
                    </a:schemeClr>
                  </a:gs>
                  <a:gs pos="50000">
                    <a:schemeClr val="accent1">
                      <a:lumMod val="75000"/>
                    </a:schemeClr>
                  </a:gs>
                  <a:gs pos="100000">
                    <a:schemeClr val="accent1"/>
                  </a:gs>
                </a:gsLst>
                <a:lin ang="0" scaled="1"/>
              </a:gra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a:p>
            <a:pPr algn="ctr" eaLnBrk="1" hangingPunct="1">
              <a:lnSpc>
                <a:spcPct val="90000"/>
              </a:lnSpc>
              <a:spcBef>
                <a:spcPts val="1000"/>
              </a:spcBef>
            </a:pPr>
            <a:r>
              <a:rPr kumimoji="0" lang="zh-TW" altLang="en-US" sz="7200" b="1" dirty="0">
                <a:ln>
                  <a:solidFill>
                    <a:schemeClr val="bg1"/>
                  </a:solidFill>
                </a:ln>
                <a:gradFill>
                  <a:gsLst>
                    <a:gs pos="0">
                      <a:schemeClr val="accent1">
                        <a:lumMod val="50000"/>
                      </a:schemeClr>
                    </a:gs>
                    <a:gs pos="50000">
                      <a:schemeClr val="accent1">
                        <a:lumMod val="75000"/>
                      </a:schemeClr>
                    </a:gs>
                    <a:gs pos="100000">
                      <a:schemeClr val="accent1"/>
                    </a:gs>
                  </a:gsLst>
                  <a:lin ang="0" scaled="1"/>
                </a:gra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敬請指教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7">
            <a:extLst>
              <a:ext uri="{FF2B5EF4-FFF2-40B4-BE49-F238E27FC236}">
                <a16:creationId xmlns:a16="http://schemas.microsoft.com/office/drawing/2014/main" xmlns="" id="{7DB3D3AC-CDA4-4E7F-B074-F0699C6AD14E}"/>
              </a:ext>
            </a:extLst>
          </p:cNvPr>
          <p:cNvSpPr>
            <a:spLocks noChangeArrowheads="1"/>
          </p:cNvSpPr>
          <p:nvPr/>
        </p:nvSpPr>
        <p:spPr bwMode="auto">
          <a:xfrm>
            <a:off x="467544" y="115231"/>
            <a:ext cx="836389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zh-TW" altLang="en-US" sz="3200" b="1" dirty="0">
              <a:solidFill>
                <a:prstClr val="black"/>
              </a:solidFill>
              <a:latin typeface="標楷體" panose="03000509000000000000" pitchFamily="65" charset="-120"/>
              <a:ea typeface="標楷體" panose="03000509000000000000" pitchFamily="65" charset="-120"/>
              <a:cs typeface="Times New Roman" pitchFamily="18" charset="0"/>
            </a:endParaRPr>
          </a:p>
        </p:txBody>
      </p:sp>
      <p:sp>
        <p:nvSpPr>
          <p:cNvPr id="4" name="文字方塊 3">
            <a:extLst>
              <a:ext uri="{FF2B5EF4-FFF2-40B4-BE49-F238E27FC236}">
                <a16:creationId xmlns:a16="http://schemas.microsoft.com/office/drawing/2014/main" xmlns="" id="{A4D7E5AF-FF8D-428F-AE80-FB6493D3CDA5}"/>
              </a:ext>
            </a:extLst>
          </p:cNvPr>
          <p:cNvSpPr txBox="1"/>
          <p:nvPr/>
        </p:nvSpPr>
        <p:spPr>
          <a:xfrm>
            <a:off x="439640" y="1035812"/>
            <a:ext cx="7976688" cy="3370153"/>
          </a:xfrm>
          <a:prstGeom prst="rect">
            <a:avLst/>
          </a:prstGeom>
          <a:noFill/>
        </p:spPr>
        <p:txBody>
          <a:bodyPr wrap="square" rtlCol="0">
            <a:spAutoFit/>
          </a:bodyPr>
          <a:lstStyle/>
          <a:p>
            <a:pPr marL="342900" indent="-342900" algn="just" eaLnBrk="1" hangingPunct="1">
              <a:lnSpc>
                <a:spcPts val="3000"/>
              </a:lnSpc>
              <a:spcBef>
                <a:spcPts val="0"/>
              </a:spcBef>
              <a:buClr>
                <a:srgbClr val="FF0000"/>
              </a:buClr>
              <a:buSzPct val="100000"/>
              <a:buFont typeface="Wingdings" panose="05000000000000000000" pitchFamily="2" charset="2"/>
              <a:buChar char="l"/>
              <a:defRPr/>
            </a:pP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經濟合作暨發展組織</a:t>
            </a:r>
            <a:r>
              <a:rPr lang="en-US" altLang="zh-TW"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(OECD)</a:t>
            </a:r>
            <a:r>
              <a:rPr lang="zh-TW" altLang="en-US"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研究指出，氣候變遷導致</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中緯度和亞熱帶地區的夏季降雨量減少</a:t>
            </a:r>
            <a:r>
              <a:rPr lang="zh-TW" altLang="en-US"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，也會同步影響作物的需水量，進而改變對灌溉用水的需求。</a:t>
            </a:r>
            <a:endParaRPr lang="en-US" altLang="zh-TW"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algn="just" eaLnBrk="1" hangingPunct="1">
              <a:lnSpc>
                <a:spcPts val="3000"/>
              </a:lnSpc>
              <a:spcBef>
                <a:spcPts val="0"/>
              </a:spcBef>
              <a:buClr>
                <a:srgbClr val="FF0000"/>
              </a:buClr>
              <a:buSzPct val="100000"/>
              <a:defRPr/>
            </a:pPr>
            <a:r>
              <a:rPr lang="en-US" altLang="zh-TW" sz="14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(Climate Change, Water and Agriculture: Towards Resilient Systems</a:t>
            </a:r>
            <a:r>
              <a:rPr lang="zh-TW" altLang="en-US"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OECD</a:t>
            </a:r>
            <a:r>
              <a:rPr lang="zh-TW" altLang="en-US"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2014</a:t>
            </a:r>
            <a:r>
              <a:rPr lang="en-US" altLang="zh-TW" sz="14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gn="just" eaLnBrk="1" hangingPunct="1">
              <a:lnSpc>
                <a:spcPts val="3000"/>
              </a:lnSpc>
              <a:spcBef>
                <a:spcPts val="600"/>
              </a:spcBef>
              <a:buClr>
                <a:srgbClr val="FF0000"/>
              </a:buClr>
              <a:buSzPct val="100000"/>
              <a:buFont typeface="Wingdings" panose="05000000000000000000" pitchFamily="2" charset="2"/>
              <a:buChar char="l"/>
              <a:defRPr/>
            </a:pP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中研院研究顯示</a:t>
            </a:r>
            <a:r>
              <a:rPr lang="zh-TW" altLang="en-US"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，未來台灣地區春季降雨減少、乾旱日數增加、乾旱連續天數增加，</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尤其北部灌區，農業用水缺水率將達</a:t>
            </a:r>
            <a:r>
              <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40%</a:t>
            </a:r>
            <a:r>
              <a:rPr lang="zh-TW" altLang="en-US"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algn="just" eaLnBrk="1" hangingPunct="1">
              <a:spcBef>
                <a:spcPts val="600"/>
              </a:spcBef>
              <a:buClr>
                <a:srgbClr val="FF0000"/>
              </a:buClr>
              <a:buSzPct val="100000"/>
              <a:defRPr/>
            </a:pPr>
            <a:r>
              <a:rPr lang="zh-TW" altLang="en-US" sz="14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「台灣乾旱研究：變遷、水資源衝擊、風險認知與溝通計畫」中央研究院永續科學研究計畫 </a:t>
            </a:r>
            <a:r>
              <a:rPr lang="en-US" altLang="zh-TW" sz="14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(2016-2018</a:t>
            </a:r>
            <a:r>
              <a:rPr lang="zh-TW" altLang="en-US" sz="14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pic>
        <p:nvPicPr>
          <p:cNvPr id="6" name="圖片 5">
            <a:extLst>
              <a:ext uri="{FF2B5EF4-FFF2-40B4-BE49-F238E27FC236}">
                <a16:creationId xmlns:a16="http://schemas.microsoft.com/office/drawing/2014/main" xmlns="" id="{DF866A44-DDD7-4E88-A934-54B6DFA8F0EA}"/>
              </a:ext>
            </a:extLst>
          </p:cNvPr>
          <p:cNvPicPr>
            <a:picLocks noChangeAspect="1"/>
          </p:cNvPicPr>
          <p:nvPr/>
        </p:nvPicPr>
        <p:blipFill>
          <a:blip r:embed="rId3"/>
          <a:stretch>
            <a:fillRect/>
          </a:stretch>
        </p:blipFill>
        <p:spPr>
          <a:xfrm>
            <a:off x="3419872" y="4221088"/>
            <a:ext cx="4896544" cy="2326580"/>
          </a:xfrm>
          <a:prstGeom prst="rect">
            <a:avLst/>
          </a:prstGeom>
        </p:spPr>
      </p:pic>
      <p:sp>
        <p:nvSpPr>
          <p:cNvPr id="7" name="標題 1">
            <a:extLst>
              <a:ext uri="{FF2B5EF4-FFF2-40B4-BE49-F238E27FC236}">
                <a16:creationId xmlns:a16="http://schemas.microsoft.com/office/drawing/2014/main" xmlns="" id="{DCEA1974-81E4-4809-9852-5ACE13298157}"/>
              </a:ext>
            </a:extLst>
          </p:cNvPr>
          <p:cNvSpPr txBox="1">
            <a:spLocks/>
          </p:cNvSpPr>
          <p:nvPr/>
        </p:nvSpPr>
        <p:spPr bwMode="auto">
          <a:xfrm>
            <a:off x="354013" y="112713"/>
            <a:ext cx="84359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marL="722313" indent="-722313">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ctr"/>
            <a:r>
              <a:rPr lang="zh-TW" altLang="en-US" sz="3600" b="1" dirty="0">
                <a:solidFill>
                  <a:schemeClr val="accent2">
                    <a:lumMod val="50000"/>
                  </a:schemeClr>
                </a:solidFill>
                <a:latin typeface="微軟正黑體" panose="020B0604030504040204" pitchFamily="34" charset="-120"/>
                <a:ea typeface="微軟正黑體" panose="020B0604030504040204" pitchFamily="34" charset="-120"/>
              </a:rPr>
              <a:t>臺灣氣候變遷趨勢</a:t>
            </a:r>
            <a:endParaRPr lang="en-US" altLang="zh-TW" sz="36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xmlns="" id="{9DBA29DF-9A63-4C42-8523-F6F21E6073D4}"/>
              </a:ext>
            </a:extLst>
          </p:cNvPr>
          <p:cNvSpPr>
            <a:spLocks noGrp="1"/>
          </p:cNvSpPr>
          <p:nvPr>
            <p:ph type="sldNum" sz="quarter" idx="12"/>
          </p:nvPr>
        </p:nvSpPr>
        <p:spPr>
          <a:xfrm>
            <a:off x="6869768" y="6414805"/>
            <a:ext cx="2057400" cy="365125"/>
          </a:xfrm>
        </p:spPr>
        <p:txBody>
          <a:bodyPr vert="horz" wrap="square" lIns="91440" tIns="45720" rIns="91440" bIns="45720" numCol="1" anchor="t" anchorCtr="0" compatLnSpc="1">
            <a:prstTxWarp prst="textNoShape">
              <a:avLst/>
            </a:prstTxWarp>
          </a:bodyPr>
          <a:lstStyle/>
          <a:p>
            <a:fld id="{8E227029-EB7E-4B68-B2DF-0A764ACA71FF}" type="slidenum">
              <a:rPr lang="zh-TW" altLang="en-US">
                <a:latin typeface="Microsoft YaHei" panose="020B0503020204020204" pitchFamily="34" charset="-122"/>
                <a:ea typeface="Microsoft YaHei" panose="020B0503020204020204" pitchFamily="34" charset="-122"/>
              </a:rPr>
              <a:pPr/>
              <a:t>2</a:t>
            </a:fld>
            <a:endParaRPr lang="zh-TW"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659211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6240338" y="881352"/>
            <a:ext cx="2713252" cy="2299262"/>
            <a:chOff x="7020532" y="184084"/>
            <a:chExt cx="2991172" cy="2534777"/>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532" y="184084"/>
              <a:ext cx="2991172" cy="253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字方塊 8"/>
            <p:cNvSpPr txBox="1"/>
            <p:nvPr/>
          </p:nvSpPr>
          <p:spPr>
            <a:xfrm>
              <a:off x="7668604" y="199474"/>
              <a:ext cx="2088232" cy="376738"/>
            </a:xfrm>
            <a:prstGeom prst="rect">
              <a:avLst/>
            </a:prstGeom>
            <a:noFill/>
          </p:spPr>
          <p:txBody>
            <a:bodyPr wrap="square" lIns="89571" tIns="44786" rIns="89571" bIns="44786" rtlCol="0">
              <a:spAutoFit/>
            </a:bodyPr>
            <a:lstStyle/>
            <a:p>
              <a:pPr indent="-179145"/>
              <a:r>
                <a:rPr lang="zh-TW" altLang="en-US" sz="1633" b="1" dirty="0">
                  <a:solidFill>
                    <a:schemeClr val="accent5">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臺灣降雨指數</a:t>
              </a:r>
              <a:r>
                <a:rPr lang="en-US" altLang="zh-TW" sz="1633" b="1" dirty="0">
                  <a:solidFill>
                    <a:schemeClr val="accent5">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TRI</a:t>
              </a:r>
            </a:p>
          </p:txBody>
        </p:sp>
      </p:grpSp>
      <p:grpSp>
        <p:nvGrpSpPr>
          <p:cNvPr id="20" name="群組 19"/>
          <p:cNvGrpSpPr/>
          <p:nvPr/>
        </p:nvGrpSpPr>
        <p:grpSpPr>
          <a:xfrm>
            <a:off x="304683" y="5036674"/>
            <a:ext cx="3164354" cy="1703685"/>
            <a:chOff x="-2736552" y="4540502"/>
            <a:chExt cx="2851117" cy="2047485"/>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552" y="4540502"/>
              <a:ext cx="2851117" cy="204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文字方塊 11"/>
            <p:cNvSpPr txBox="1"/>
            <p:nvPr/>
          </p:nvSpPr>
          <p:spPr>
            <a:xfrm>
              <a:off x="-2180653" y="6114733"/>
              <a:ext cx="1152128" cy="410695"/>
            </a:xfrm>
            <a:prstGeom prst="rect">
              <a:avLst/>
            </a:prstGeom>
            <a:noFill/>
          </p:spPr>
          <p:txBody>
            <a:bodyPr wrap="square" lIns="89571" tIns="44786" rIns="89571" bIns="44786" rtlCol="0">
              <a:spAutoFit/>
            </a:bodyPr>
            <a:lstStyle/>
            <a:p>
              <a:pPr indent="-179145" algn="ctr"/>
              <a:r>
                <a:rPr lang="zh-TW" altLang="en-US" sz="1633" b="1" dirty="0">
                  <a:solidFill>
                    <a:schemeClr val="accent5">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豪雨日數</a:t>
              </a:r>
              <a:endParaRPr lang="en-US" altLang="zh-TW" sz="1633" b="1" dirty="0">
                <a:solidFill>
                  <a:schemeClr val="accent5">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9" name="群組 18"/>
          <p:cNvGrpSpPr/>
          <p:nvPr/>
        </p:nvGrpSpPr>
        <p:grpSpPr>
          <a:xfrm>
            <a:off x="6260087" y="2988486"/>
            <a:ext cx="2666610" cy="2024842"/>
            <a:chOff x="10584928" y="4434818"/>
            <a:chExt cx="2723728" cy="1962272"/>
          </a:xfrm>
        </p:grpSpPr>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4928" y="4434818"/>
              <a:ext cx="2723728" cy="196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文字方塊 12"/>
            <p:cNvSpPr txBox="1"/>
            <p:nvPr/>
          </p:nvSpPr>
          <p:spPr>
            <a:xfrm>
              <a:off x="11441221" y="4434818"/>
              <a:ext cx="1078488" cy="331174"/>
            </a:xfrm>
            <a:prstGeom prst="rect">
              <a:avLst/>
            </a:prstGeom>
            <a:noFill/>
          </p:spPr>
          <p:txBody>
            <a:bodyPr wrap="square" lIns="89571" tIns="44786" rIns="89571" bIns="44786" rtlCol="0">
              <a:spAutoFit/>
            </a:bodyPr>
            <a:lstStyle/>
            <a:p>
              <a:pPr indent="-179145"/>
              <a:r>
                <a:rPr lang="zh-TW" altLang="en-US" sz="1633" b="1" dirty="0">
                  <a:solidFill>
                    <a:schemeClr val="accent5">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小雨日數</a:t>
              </a:r>
              <a:endParaRPr lang="en-US" altLang="zh-TW" sz="1633" b="1" dirty="0">
                <a:solidFill>
                  <a:schemeClr val="accent5">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21" name="群組 20"/>
          <p:cNvGrpSpPr/>
          <p:nvPr/>
        </p:nvGrpSpPr>
        <p:grpSpPr>
          <a:xfrm>
            <a:off x="304658" y="932654"/>
            <a:ext cx="5850926" cy="4019868"/>
            <a:chOff x="114565" y="184084"/>
            <a:chExt cx="6725947" cy="5069557"/>
          </a:xfrm>
        </p:grpSpPr>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565" y="184084"/>
              <a:ext cx="6725947" cy="506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575590" y="184085"/>
              <a:ext cx="3466542" cy="1099952"/>
            </a:xfrm>
            <a:prstGeom prst="rect">
              <a:avLst/>
            </a:prstGeom>
            <a:noFill/>
          </p:spPr>
          <p:txBody>
            <a:bodyPr wrap="square" lIns="89571" tIns="44786" rIns="89571" bIns="44786" rtlCol="0">
              <a:spAutoFit/>
            </a:bodyPr>
            <a:lstStyle/>
            <a:p>
              <a:pPr indent="-179145"/>
              <a:r>
                <a:rPr lang="zh-TW" altLang="en-US" sz="2540" b="1" dirty="0">
                  <a:latin typeface="微軟正黑體" panose="020B0604030504040204" pitchFamily="34" charset="-120"/>
                  <a:ea typeface="微軟正黑體" panose="020B0604030504040204" pitchFamily="34" charset="-120"/>
                  <a:cs typeface="Times New Roman" panose="02020603050405020304" pitchFamily="18" charset="0"/>
                </a:rPr>
                <a:t>臺灣年總降水量</a:t>
              </a:r>
              <a:r>
                <a:rPr lang="en-US" altLang="zh-TW" sz="2540" b="1" dirty="0">
                  <a:latin typeface="Times New Roman" panose="02020603050405020304" pitchFamily="18" charset="0"/>
                  <a:ea typeface="+mj-ea"/>
                  <a:cs typeface="Times New Roman" panose="02020603050405020304" pitchFamily="18" charset="0"/>
                </a:rPr>
                <a:t>(mm)</a:t>
              </a:r>
            </a:p>
          </p:txBody>
        </p:sp>
      </p:grpSp>
      <p:sp>
        <p:nvSpPr>
          <p:cNvPr id="15" name="文字方塊 14"/>
          <p:cNvSpPr txBox="1"/>
          <p:nvPr/>
        </p:nvSpPr>
        <p:spPr>
          <a:xfrm>
            <a:off x="5292084" y="6454474"/>
            <a:ext cx="3278601" cy="285885"/>
          </a:xfrm>
          <a:prstGeom prst="rect">
            <a:avLst/>
          </a:prstGeom>
          <a:noFill/>
        </p:spPr>
        <p:txBody>
          <a:bodyPr wrap="square" lIns="89571" tIns="44786" rIns="89571" bIns="44786" rtlCol="0">
            <a:spAutoFit/>
          </a:bodyPr>
          <a:lstStyle/>
          <a:p>
            <a:pPr algn="r"/>
            <a:r>
              <a:rPr lang="zh-TW" altLang="en-US" sz="1270" dirty="0">
                <a:latin typeface="微軟正黑體" panose="020B0604030504040204" pitchFamily="34" charset="-120"/>
                <a:ea typeface="微軟正黑體" panose="020B0604030504040204" pitchFamily="34" charset="-120"/>
                <a:cs typeface="Times New Roman" panose="02020603050405020304" pitchFamily="18" charset="0"/>
              </a:rPr>
              <a:t>資料來源：</a:t>
            </a:r>
            <a:r>
              <a:rPr lang="en-US" altLang="zh-TW" sz="127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70" dirty="0">
                <a:latin typeface="微軟正黑體" panose="020B0604030504040204" pitchFamily="34" charset="-120"/>
                <a:ea typeface="微軟正黑體" panose="020B0604030504040204" pitchFamily="34" charset="-120"/>
                <a:cs typeface="Times New Roman" panose="02020603050405020304" pitchFamily="18" charset="0"/>
              </a:rPr>
              <a:t>臺灣氣候的過去與未來</a:t>
            </a:r>
            <a:r>
              <a:rPr lang="en-US" altLang="zh-TW" sz="127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27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3" name="群組 22">
            <a:extLst>
              <a:ext uri="{FF2B5EF4-FFF2-40B4-BE49-F238E27FC236}">
                <a16:creationId xmlns:a16="http://schemas.microsoft.com/office/drawing/2014/main" xmlns="" id="{8728E79F-BEB2-4461-BB4C-EB4D57BC82DD}"/>
              </a:ext>
            </a:extLst>
          </p:cNvPr>
          <p:cNvGrpSpPr/>
          <p:nvPr/>
        </p:nvGrpSpPr>
        <p:grpSpPr>
          <a:xfrm>
            <a:off x="3059836" y="4286206"/>
            <a:ext cx="3030751" cy="384721"/>
            <a:chOff x="1871961" y="4460865"/>
            <a:chExt cx="3123189" cy="392083"/>
          </a:xfrm>
        </p:grpSpPr>
        <p:sp>
          <p:nvSpPr>
            <p:cNvPr id="25" name="文字方塊 24">
              <a:extLst>
                <a:ext uri="{FF2B5EF4-FFF2-40B4-BE49-F238E27FC236}">
                  <a16:creationId xmlns:a16="http://schemas.microsoft.com/office/drawing/2014/main" xmlns="" id="{B0258C54-099A-46FD-B461-C8A91C8DD5A5}"/>
                </a:ext>
              </a:extLst>
            </p:cNvPr>
            <p:cNvSpPr txBox="1"/>
            <p:nvPr/>
          </p:nvSpPr>
          <p:spPr>
            <a:xfrm>
              <a:off x="2813030" y="4460865"/>
              <a:ext cx="1440160" cy="392083"/>
            </a:xfrm>
            <a:prstGeom prst="rect">
              <a:avLst/>
            </a:prstGeom>
            <a:solidFill>
              <a:srgbClr val="FFFFFF"/>
            </a:solidFill>
            <a:ln w="28575" cap="flat" cmpd="sng" algn="ctr">
              <a:solidFill>
                <a:srgbClr val="EB8E90"/>
              </a:solidFill>
              <a:prstDash val="solid"/>
            </a:ln>
            <a:effectLst/>
          </p:spPr>
          <p:txBody>
            <a:bodyPr wrap="square" rtlCol="0" anchor="ctr">
              <a:spAutoFit/>
            </a:bodyPr>
            <a:lstStyle/>
            <a:p>
              <a:pPr marL="0" marR="0" lvl="0" indent="0" defTabSz="942838" eaLnBrk="1" fontAlgn="auto" latinLnBrk="0" hangingPunct="1">
                <a:lnSpc>
                  <a:spcPct val="100000"/>
                </a:lnSpc>
                <a:spcBef>
                  <a:spcPts val="0"/>
                </a:spcBef>
                <a:spcAft>
                  <a:spcPts val="0"/>
                </a:spcAft>
                <a:buClrTx/>
                <a:buSzTx/>
                <a:buFontTx/>
                <a:buNone/>
                <a:tabLst/>
                <a:defRPr/>
              </a:pPr>
              <a:r>
                <a:rPr kumimoji="0" lang="zh-TW" altLang="en-US" sz="1900" b="0" i="0" u="none" strike="noStrike" kern="0" cap="none" spc="0" normalizeH="0" baseline="0" noProof="0" dirty="0">
                  <a:ln>
                    <a:noFill/>
                  </a:ln>
                  <a:solidFill>
                    <a:srgbClr val="000000"/>
                  </a:solidFill>
                  <a:effectLst/>
                  <a:uLnTx/>
                  <a:uFillTx/>
                  <a:latin typeface="Arial"/>
                  <a:ea typeface="微軟正黑體" panose="020B0604030504040204" pitchFamily="34" charset="-120"/>
                  <a:cs typeface="+mn-cs"/>
                </a:rPr>
                <a:t>波動較劇烈</a:t>
              </a:r>
            </a:p>
          </p:txBody>
        </p:sp>
        <p:cxnSp>
          <p:nvCxnSpPr>
            <p:cNvPr id="28" name="直線單箭頭接點 27">
              <a:extLst>
                <a:ext uri="{FF2B5EF4-FFF2-40B4-BE49-F238E27FC236}">
                  <a16:creationId xmlns:a16="http://schemas.microsoft.com/office/drawing/2014/main" xmlns="" id="{8A484F2D-B01E-419C-970C-680AD8E52255}"/>
                </a:ext>
              </a:extLst>
            </p:cNvPr>
            <p:cNvCxnSpPr>
              <a:stCxn id="25" idx="1"/>
            </p:cNvCxnSpPr>
            <p:nvPr/>
          </p:nvCxnSpPr>
          <p:spPr>
            <a:xfrm flipH="1">
              <a:off x="1871961" y="4656907"/>
              <a:ext cx="941069" cy="0"/>
            </a:xfrm>
            <a:prstGeom prst="straightConnector1">
              <a:avLst/>
            </a:prstGeom>
            <a:noFill/>
            <a:ln w="25400" cap="flat" cmpd="sng" algn="ctr">
              <a:solidFill>
                <a:srgbClr val="EB8E90"/>
              </a:solidFill>
              <a:prstDash val="solid"/>
              <a:tailEnd type="arrow"/>
            </a:ln>
            <a:effectLst>
              <a:outerShdw blurRad="40000" dist="20000" dir="5400000" rotWithShape="0">
                <a:srgbClr val="000000">
                  <a:alpha val="38000"/>
                </a:srgbClr>
              </a:outerShdw>
            </a:effectLst>
          </p:spPr>
        </p:cxnSp>
        <p:cxnSp>
          <p:nvCxnSpPr>
            <p:cNvPr id="29" name="直線單箭頭接點 28">
              <a:extLst>
                <a:ext uri="{FF2B5EF4-FFF2-40B4-BE49-F238E27FC236}">
                  <a16:creationId xmlns:a16="http://schemas.microsoft.com/office/drawing/2014/main" xmlns="" id="{A9DF7683-8F2D-4AD0-AE16-435A8B0BF3D2}"/>
                </a:ext>
              </a:extLst>
            </p:cNvPr>
            <p:cNvCxnSpPr>
              <a:cxnSpLocks/>
            </p:cNvCxnSpPr>
            <p:nvPr/>
          </p:nvCxnSpPr>
          <p:spPr>
            <a:xfrm>
              <a:off x="4253190" y="4656906"/>
              <a:ext cx="741960" cy="0"/>
            </a:xfrm>
            <a:prstGeom prst="straightConnector1">
              <a:avLst/>
            </a:prstGeom>
            <a:noFill/>
            <a:ln w="25400" cap="flat" cmpd="sng" algn="ctr">
              <a:solidFill>
                <a:srgbClr val="EB8E90"/>
              </a:solidFill>
              <a:prstDash val="solid"/>
              <a:tailEnd type="arrow"/>
            </a:ln>
            <a:effectLst>
              <a:outerShdw blurRad="40000" dist="20000" dir="5400000" rotWithShape="0">
                <a:srgbClr val="000000">
                  <a:alpha val="38000"/>
                </a:srgbClr>
              </a:outerShdw>
            </a:effectLst>
          </p:spPr>
        </p:cxnSp>
      </p:grpSp>
      <p:sp>
        <p:nvSpPr>
          <p:cNvPr id="3" name="矩形 2">
            <a:extLst>
              <a:ext uri="{FF2B5EF4-FFF2-40B4-BE49-F238E27FC236}">
                <a16:creationId xmlns:a16="http://schemas.microsoft.com/office/drawing/2014/main" xmlns="" id="{F318259D-5C5A-4178-94C9-5C94FC943783}"/>
              </a:ext>
            </a:extLst>
          </p:cNvPr>
          <p:cNvSpPr/>
          <p:nvPr/>
        </p:nvSpPr>
        <p:spPr>
          <a:xfrm>
            <a:off x="3770595" y="5426495"/>
            <a:ext cx="4800089" cy="830997"/>
          </a:xfrm>
          <a:prstGeom prst="rect">
            <a:avLst/>
          </a:prstGeom>
          <a:noFill/>
        </p:spPr>
        <p:txBody>
          <a:bodyPr wrap="square">
            <a:spAutoFit/>
          </a:bodyPr>
          <a:lstStyle/>
          <a:p>
            <a:r>
              <a:rPr lang="zh-TW" altLang="en-US" sz="2400" b="1"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臺灣過去百年降雨無明顯變化趨勢，但是</a:t>
            </a:r>
            <a:r>
              <a:rPr lang="zh-TW" altLang="en-US" sz="2400" b="1" dirty="0">
                <a:solidFill>
                  <a:schemeClr val="accent4">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乾濕季節差異越趨明顯</a:t>
            </a:r>
            <a:endParaRPr lang="zh-TW" altLang="en-US" sz="2400" b="1" dirty="0"/>
          </a:p>
        </p:txBody>
      </p:sp>
      <p:sp>
        <p:nvSpPr>
          <p:cNvPr id="2" name="投影片編號版面配置區 1">
            <a:extLst>
              <a:ext uri="{FF2B5EF4-FFF2-40B4-BE49-F238E27FC236}">
                <a16:creationId xmlns:a16="http://schemas.microsoft.com/office/drawing/2014/main" xmlns="" id="{01500568-AE85-4F0E-8E45-792ED2A9DB39}"/>
              </a:ext>
            </a:extLst>
          </p:cNvPr>
          <p:cNvSpPr>
            <a:spLocks noGrp="1"/>
          </p:cNvSpPr>
          <p:nvPr>
            <p:ph type="sldNum" sz="quarter" idx="12"/>
          </p:nvPr>
        </p:nvSpPr>
        <p:spPr>
          <a:xfrm>
            <a:off x="6882170" y="6414853"/>
            <a:ext cx="2057400" cy="365125"/>
          </a:xfrm>
        </p:spPr>
        <p:txBody>
          <a:bodyPr/>
          <a:lstStyle/>
          <a:p>
            <a:pPr>
              <a:defRPr/>
            </a:pPr>
            <a:fld id="{8E227029-EB7E-4B68-B2DF-0A764ACA71FF}" type="slidenum">
              <a:rPr lang="zh-TW" altLang="en-US">
                <a:latin typeface="Microsoft YaHei" panose="020B0503020204020204" pitchFamily="34" charset="-122"/>
                <a:ea typeface="Microsoft YaHei" panose="020B0503020204020204" pitchFamily="34" charset="-122"/>
              </a:rPr>
              <a:pPr>
                <a:defRPr/>
              </a:pPr>
              <a:t>3</a:t>
            </a:fld>
            <a:endParaRPr lang="zh-TW" altLang="en-US" dirty="0">
              <a:latin typeface="Microsoft YaHei" panose="020B0503020204020204" pitchFamily="34" charset="-122"/>
              <a:ea typeface="Microsoft YaHei" panose="020B0503020204020204" pitchFamily="34" charset="-122"/>
            </a:endParaRPr>
          </a:p>
        </p:txBody>
      </p:sp>
      <p:sp>
        <p:nvSpPr>
          <p:cNvPr id="22" name="標題 1">
            <a:extLst>
              <a:ext uri="{FF2B5EF4-FFF2-40B4-BE49-F238E27FC236}">
                <a16:creationId xmlns:a16="http://schemas.microsoft.com/office/drawing/2014/main" xmlns="" id="{A222635D-AE44-46B4-8538-C51873B4A6D8}"/>
              </a:ext>
            </a:extLst>
          </p:cNvPr>
          <p:cNvSpPr txBox="1">
            <a:spLocks/>
          </p:cNvSpPr>
          <p:nvPr/>
        </p:nvSpPr>
        <p:spPr bwMode="auto">
          <a:xfrm>
            <a:off x="354013" y="112713"/>
            <a:ext cx="84359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marL="722313" indent="-722313">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ctr"/>
            <a:r>
              <a:rPr lang="zh-TW" altLang="en-US" sz="3600" b="1" dirty="0">
                <a:solidFill>
                  <a:schemeClr val="accent2">
                    <a:lumMod val="50000"/>
                  </a:schemeClr>
                </a:solidFill>
                <a:latin typeface="微軟正黑體" panose="020B0604030504040204" pitchFamily="34" charset="-120"/>
                <a:ea typeface="微軟正黑體" panose="020B0604030504040204" pitchFamily="34" charset="-120"/>
              </a:rPr>
              <a:t>臺灣氣候變遷趨勢</a:t>
            </a:r>
            <a:endParaRPr lang="en-US" altLang="zh-TW" sz="3600" b="1" dirty="0">
              <a:solidFill>
                <a:schemeClr val="accent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31331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xmlns="" id="{A1862FC0-AA5D-3D47-B05D-D2E0E95185AC}"/>
              </a:ext>
            </a:extLst>
          </p:cNvPr>
          <p:cNvSpPr/>
          <p:nvPr/>
        </p:nvSpPr>
        <p:spPr>
          <a:xfrm>
            <a:off x="1126009" y="1298994"/>
            <a:ext cx="6826254" cy="422900"/>
          </a:xfrm>
          <a:prstGeom prst="rect">
            <a:avLst/>
          </a:prstGeom>
          <a:solidFill>
            <a:srgbClr val="F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00" b="1" dirty="0">
                <a:solidFill>
                  <a:prstClr val="white"/>
                </a:solidFill>
                <a:latin typeface="Microsoft JhengHei" panose="020B0604030504040204" pitchFamily="34" charset="-120"/>
                <a:ea typeface="Microsoft JhengHei" panose="020B0604030504040204" pitchFamily="34" charset="-120"/>
              </a:rPr>
              <a:t>1964</a:t>
            </a:r>
            <a:r>
              <a:rPr lang="zh-TW" altLang="en-US" sz="2100" b="1" dirty="0">
                <a:solidFill>
                  <a:prstClr val="white"/>
                </a:solidFill>
                <a:latin typeface="Microsoft JhengHei" panose="020B0604030504040204" pitchFamily="34" charset="-120"/>
                <a:ea typeface="Microsoft JhengHei" panose="020B0604030504040204" pitchFamily="34" charset="-120"/>
              </a:rPr>
              <a:t>年以來                 前</a:t>
            </a:r>
            <a:r>
              <a:rPr lang="en-US" altLang="zh-TW" sz="2100" b="1" dirty="0">
                <a:solidFill>
                  <a:prstClr val="white"/>
                </a:solidFill>
                <a:latin typeface="Microsoft JhengHei" panose="020B0604030504040204" pitchFamily="34" charset="-120"/>
                <a:ea typeface="Microsoft JhengHei" panose="020B0604030504040204" pitchFamily="34" charset="-120"/>
              </a:rPr>
              <a:t>10</a:t>
            </a:r>
            <a:r>
              <a:rPr lang="zh-TW" altLang="en-US" sz="2100" b="1" dirty="0">
                <a:solidFill>
                  <a:prstClr val="white"/>
                </a:solidFill>
                <a:latin typeface="Microsoft JhengHei" panose="020B0604030504040204" pitchFamily="34" charset="-120"/>
                <a:ea typeface="Microsoft JhengHei" panose="020B0604030504040204" pitchFamily="34" charset="-120"/>
              </a:rPr>
              <a:t>個月無颱風侵臺</a:t>
            </a:r>
          </a:p>
        </p:txBody>
      </p:sp>
      <p:pic>
        <p:nvPicPr>
          <p:cNvPr id="17" name="圖片 16">
            <a:extLst>
              <a:ext uri="{FF2B5EF4-FFF2-40B4-BE49-F238E27FC236}">
                <a16:creationId xmlns:a16="http://schemas.microsoft.com/office/drawing/2014/main" xmlns="" id="{12B1F31C-3B79-4D8D-AA44-64DDC6CE5252}"/>
              </a:ext>
            </a:extLst>
          </p:cNvPr>
          <p:cNvPicPr>
            <a:picLocks noChangeAspect="1"/>
          </p:cNvPicPr>
          <p:nvPr/>
        </p:nvPicPr>
        <p:blipFill rotWithShape="1">
          <a:blip r:embed="rId3"/>
          <a:srcRect t="27039"/>
          <a:stretch/>
        </p:blipFill>
        <p:spPr>
          <a:xfrm>
            <a:off x="539552" y="1988840"/>
            <a:ext cx="8208912" cy="4231114"/>
          </a:xfrm>
          <a:prstGeom prst="rect">
            <a:avLst/>
          </a:prstGeom>
        </p:spPr>
      </p:pic>
      <p:sp>
        <p:nvSpPr>
          <p:cNvPr id="19" name="文字方塊 18">
            <a:extLst>
              <a:ext uri="{FF2B5EF4-FFF2-40B4-BE49-F238E27FC236}">
                <a16:creationId xmlns:a16="http://schemas.microsoft.com/office/drawing/2014/main" xmlns="" id="{1C5EA582-CC5C-4E9B-8D92-0F033D98B572}"/>
              </a:ext>
            </a:extLst>
          </p:cNvPr>
          <p:cNvSpPr txBox="1"/>
          <p:nvPr/>
        </p:nvSpPr>
        <p:spPr>
          <a:xfrm>
            <a:off x="2060761" y="2374805"/>
            <a:ext cx="2044149" cy="438582"/>
          </a:xfrm>
          <a:prstGeom prst="rect">
            <a:avLst/>
          </a:prstGeom>
          <a:noFill/>
        </p:spPr>
        <p:txBody>
          <a:bodyPr wrap="none" rtlCol="0">
            <a:spAutoFit/>
          </a:bodyPr>
          <a:lstStyle/>
          <a:p>
            <a:r>
              <a:rPr lang="zh-TW" altLang="en-US" sz="2250" b="1" u="sng" dirty="0">
                <a:latin typeface="微軟正黑體" panose="020B0604030504040204" pitchFamily="34" charset="-120"/>
                <a:ea typeface="微軟正黑體" panose="020B0604030504040204" pitchFamily="34" charset="-120"/>
              </a:rPr>
              <a:t>平均每年</a:t>
            </a:r>
            <a:r>
              <a:rPr lang="en-US" altLang="zh-TW" sz="2250" b="1" u="sng" dirty="0">
                <a:latin typeface="微軟正黑體" panose="020B0604030504040204" pitchFamily="34" charset="-120"/>
                <a:ea typeface="微軟正黑體" panose="020B0604030504040204" pitchFamily="34" charset="-120"/>
              </a:rPr>
              <a:t>3.5</a:t>
            </a:r>
            <a:r>
              <a:rPr lang="zh-TW" altLang="en-US" sz="2250" b="1" u="sng" dirty="0">
                <a:latin typeface="微軟正黑體" panose="020B0604030504040204" pitchFamily="34" charset="-120"/>
                <a:ea typeface="微軟正黑體" panose="020B0604030504040204" pitchFamily="34" charset="-120"/>
              </a:rPr>
              <a:t>次</a:t>
            </a:r>
          </a:p>
        </p:txBody>
      </p:sp>
      <p:sp>
        <p:nvSpPr>
          <p:cNvPr id="23" name="文字方塊 22">
            <a:extLst>
              <a:ext uri="{FF2B5EF4-FFF2-40B4-BE49-F238E27FC236}">
                <a16:creationId xmlns:a16="http://schemas.microsoft.com/office/drawing/2014/main" xmlns="" id="{D3FAAEF0-15E6-4BFE-B976-FAC7B3EF936C}"/>
              </a:ext>
            </a:extLst>
          </p:cNvPr>
          <p:cNvSpPr txBox="1"/>
          <p:nvPr/>
        </p:nvSpPr>
        <p:spPr>
          <a:xfrm>
            <a:off x="6333947" y="4808455"/>
            <a:ext cx="1618316" cy="692497"/>
          </a:xfrm>
          <a:prstGeom prst="rect">
            <a:avLst/>
          </a:prstGeom>
          <a:gradFill rotWithShape="1">
            <a:gsLst>
              <a:gs pos="0">
                <a:srgbClr val="918655">
                  <a:tint val="96000"/>
                  <a:lumMod val="100000"/>
                </a:srgbClr>
              </a:gs>
              <a:gs pos="78000">
                <a:srgbClr val="918655">
                  <a:shade val="94000"/>
                  <a:lumMod val="94000"/>
                </a:srgbClr>
              </a:gs>
            </a:gsLst>
            <a:lin ang="5400000" scaled="0"/>
          </a:gradFill>
          <a:ln w="12700" cap="rnd" cmpd="sng" algn="ctr">
            <a:solidFill>
              <a:srgbClr val="918655"/>
            </a:solidFill>
            <a:prstDash val="solid"/>
          </a:ln>
          <a:effectLst>
            <a:outerShdw blurRad="38100" dist="25400" dir="5400000" rotWithShape="0">
              <a:srgbClr val="000000">
                <a:alpha val="35000"/>
              </a:srgbClr>
            </a:outerShdw>
          </a:effectLst>
        </p:spPr>
        <p:txBody>
          <a:bodyPr wrap="square" rtlCol="0">
            <a:spAutoFit/>
          </a:bodyPr>
          <a:lstStyle/>
          <a:p>
            <a:pPr defTabSz="342900" eaLnBrk="1" fontAlgn="auto" hangingPunct="1">
              <a:spcBef>
                <a:spcPts val="0"/>
              </a:spcBef>
              <a:spcAft>
                <a:spcPts val="0"/>
              </a:spcAft>
              <a:defRPr/>
            </a:pPr>
            <a:r>
              <a:rPr kumimoji="0" lang="zh-TW" altLang="en-US" sz="975" kern="0" dirty="0">
                <a:solidFill>
                  <a:prstClr val="white"/>
                </a:solidFill>
                <a:latin typeface="Trebuchet MS" panose="020B0603020202020204"/>
                <a:ea typeface="微軟正黑體" panose="020B0604030504040204" pitchFamily="34" charset="-120"/>
              </a:rPr>
              <a:t>侵臺定義</a:t>
            </a:r>
            <a:r>
              <a:rPr kumimoji="0" lang="en-US" altLang="zh-TW" sz="975" kern="0" dirty="0">
                <a:solidFill>
                  <a:prstClr val="white"/>
                </a:solidFill>
                <a:latin typeface="Trebuchet MS" panose="020B0603020202020204"/>
                <a:ea typeface="微軟正黑體" panose="020B0604030504040204" pitchFamily="34" charset="-120"/>
              </a:rPr>
              <a:t>:</a:t>
            </a:r>
          </a:p>
          <a:p>
            <a:pPr marL="135731" indent="-135731" defTabSz="342900" eaLnBrk="1" fontAlgn="auto" hangingPunct="1">
              <a:spcBef>
                <a:spcPts val="0"/>
              </a:spcBef>
              <a:spcAft>
                <a:spcPts val="0"/>
              </a:spcAft>
              <a:buFont typeface="+mj-lt"/>
              <a:buAutoNum type="arabicPeriod"/>
              <a:defRPr/>
            </a:pPr>
            <a:r>
              <a:rPr kumimoji="0" lang="zh-TW" altLang="en-US" sz="975" kern="0" dirty="0">
                <a:solidFill>
                  <a:prstClr val="white"/>
                </a:solidFill>
                <a:latin typeface="Trebuchet MS" panose="020B0603020202020204"/>
                <a:ea typeface="微軟正黑體" panose="020B0604030504040204" pitchFamily="34" charset="-120"/>
              </a:rPr>
              <a:t>颱風中心登陸臺灣。</a:t>
            </a:r>
            <a:endParaRPr kumimoji="0" lang="en-US" altLang="zh-TW" sz="975" kern="0" dirty="0">
              <a:solidFill>
                <a:prstClr val="white"/>
              </a:solidFill>
              <a:latin typeface="Trebuchet MS" panose="020B0603020202020204"/>
              <a:ea typeface="微軟正黑體" panose="020B0604030504040204" pitchFamily="34" charset="-120"/>
            </a:endParaRPr>
          </a:p>
          <a:p>
            <a:pPr marL="135731" indent="-135731" defTabSz="342900" eaLnBrk="1" fontAlgn="auto" hangingPunct="1">
              <a:spcBef>
                <a:spcPts val="0"/>
              </a:spcBef>
              <a:spcAft>
                <a:spcPts val="0"/>
              </a:spcAft>
              <a:buFont typeface="+mj-lt"/>
              <a:buAutoNum type="arabicPeriod"/>
              <a:defRPr/>
            </a:pPr>
            <a:r>
              <a:rPr kumimoji="0" lang="zh-TW" altLang="en-US" sz="975" kern="0" dirty="0">
                <a:solidFill>
                  <a:prstClr val="white"/>
                </a:solidFill>
                <a:latin typeface="Trebuchet MS" panose="020B0603020202020204"/>
                <a:ea typeface="微軟正黑體" panose="020B0604030504040204" pitchFamily="34" charset="-120"/>
              </a:rPr>
              <a:t>從近海經過沒登陸臺灣，但對陸地造成災情。</a:t>
            </a:r>
          </a:p>
        </p:txBody>
      </p:sp>
      <p:sp>
        <p:nvSpPr>
          <p:cNvPr id="25" name="矩形 24">
            <a:extLst>
              <a:ext uri="{FF2B5EF4-FFF2-40B4-BE49-F238E27FC236}">
                <a16:creationId xmlns:a16="http://schemas.microsoft.com/office/drawing/2014/main" xmlns="" id="{E6349BEF-9848-4EE7-850D-7A65C420D833}"/>
              </a:ext>
            </a:extLst>
          </p:cNvPr>
          <p:cNvSpPr/>
          <p:nvPr/>
        </p:nvSpPr>
        <p:spPr>
          <a:xfrm>
            <a:off x="3333349" y="1495016"/>
            <a:ext cx="1382667" cy="277807"/>
          </a:xfrm>
          <a:prstGeom prst="rect">
            <a:avLst/>
          </a:prstGeom>
          <a:noFill/>
          <a:ln>
            <a:noFill/>
          </a:ln>
          <a:effectLst/>
        </p:spPr>
        <p:txBody>
          <a:bodyPr wrap="square" lIns="0" rIns="0" bIns="13500" anchor="b">
            <a:spAutoFit/>
          </a:bodyPr>
          <a:lstStyle/>
          <a:p>
            <a:pPr algn="ctr">
              <a:lnSpc>
                <a:spcPts val="1650"/>
              </a:lnSpc>
            </a:pPr>
            <a:r>
              <a:rPr lang="zh-TW" altLang="en-US" sz="3375" b="1" dirty="0">
                <a:solidFill>
                  <a:srgbClr val="0000FF"/>
                </a:solidFill>
                <a:effectLst>
                  <a:glow rad="127000">
                    <a:schemeClr val="bg1"/>
                  </a:glow>
                </a:effectLst>
                <a:latin typeface="Microsoft YaHei" panose="020B0503020204020204" pitchFamily="34" charset="-122"/>
                <a:ea typeface="Microsoft YaHei" panose="020B0503020204020204" pitchFamily="34" charset="-122"/>
              </a:rPr>
              <a:t>首次</a:t>
            </a:r>
          </a:p>
        </p:txBody>
      </p:sp>
      <p:sp>
        <p:nvSpPr>
          <p:cNvPr id="10" name="標題 2">
            <a:extLst>
              <a:ext uri="{FF2B5EF4-FFF2-40B4-BE49-F238E27FC236}">
                <a16:creationId xmlns:a16="http://schemas.microsoft.com/office/drawing/2014/main" xmlns="" id="{E077BC89-B81D-4117-A9A2-9620E38D0816}"/>
              </a:ext>
            </a:extLst>
          </p:cNvPr>
          <p:cNvSpPr>
            <a:spLocks noGrp="1"/>
          </p:cNvSpPr>
          <p:nvPr>
            <p:ph type="title"/>
          </p:nvPr>
        </p:nvSpPr>
        <p:spPr/>
        <p:txBody>
          <a:bodyPr/>
          <a:lstStyle/>
          <a:p>
            <a:pPr algn="ct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當前農業水情</a:t>
            </a:r>
          </a:p>
        </p:txBody>
      </p:sp>
      <p:sp>
        <p:nvSpPr>
          <p:cNvPr id="12" name="投影片編號版面配置區 1">
            <a:extLst>
              <a:ext uri="{FF2B5EF4-FFF2-40B4-BE49-F238E27FC236}">
                <a16:creationId xmlns:a16="http://schemas.microsoft.com/office/drawing/2014/main" xmlns="" id="{2FC007D8-FC0C-4624-8FB7-5C0C7026BEFF}"/>
              </a:ext>
            </a:extLst>
          </p:cNvPr>
          <p:cNvSpPr txBox="1">
            <a:spLocks/>
          </p:cNvSpPr>
          <p:nvPr/>
        </p:nvSpPr>
        <p:spPr>
          <a:xfrm>
            <a:off x="6872664" y="6406217"/>
            <a:ext cx="2057400" cy="365125"/>
          </a:xfrm>
          <a:prstGeom prst="rect">
            <a:avLst/>
          </a:prstGeom>
        </p:spPr>
        <p:txBody>
          <a:bodyPr vert="horz" wrap="square" lIns="91440" tIns="45720" rIns="91440" bIns="45720" numCol="1" anchor="t" anchorCtr="0" compatLnSpc="1">
            <a:prstTxWarp prst="textNoShape">
              <a:avLst/>
            </a:prstTxWarp>
          </a:bodyPr>
          <a:lstStyle>
            <a:defPPr>
              <a:defRPr lang="zh-TW"/>
            </a:defPPr>
            <a:lvl1pPr algn="r" rtl="0" eaLnBrk="1" fontAlgn="base" hangingPunct="1">
              <a:spcBef>
                <a:spcPct val="0"/>
              </a:spcBef>
              <a:spcAft>
                <a:spcPct val="0"/>
              </a:spcAft>
              <a:defRPr kumimoji="0" sz="1800" b="1" kern="1200">
                <a:solidFill>
                  <a:schemeClr val="bg1"/>
                </a:solidFill>
                <a:effectLst/>
                <a:latin typeface="+mn-lt"/>
                <a:ea typeface="微軟正黑體" pitchFamily="34" charset="-120"/>
                <a:cs typeface="Times New Roman" panose="02020603050405020304" pitchFamily="18" charset="0"/>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9pPr>
          </a:lstStyle>
          <a:p>
            <a:pPr>
              <a:defRPr/>
            </a:pPr>
            <a:fld id="{8E227029-EB7E-4B68-B2DF-0A764ACA71FF}" type="slidenum">
              <a:rPr lang="zh-TW" altLang="en-US" smtClean="0">
                <a:latin typeface="Microsoft YaHei" panose="020B0503020204020204" pitchFamily="34" charset="-122"/>
                <a:ea typeface="Microsoft YaHei" panose="020B0503020204020204" pitchFamily="34" charset="-122"/>
              </a:rPr>
              <a:pPr>
                <a:defRPr/>
              </a:pPr>
              <a:t>4</a:t>
            </a:fld>
            <a:endParaRPr lang="zh-TW"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22310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xmlns="" id="{752EC187-57FB-4B4E-B4BA-5E9D4596F939}"/>
              </a:ext>
            </a:extLst>
          </p:cNvPr>
          <p:cNvSpPr/>
          <p:nvPr/>
        </p:nvSpPr>
        <p:spPr>
          <a:xfrm>
            <a:off x="2825282" y="775858"/>
            <a:ext cx="4547687" cy="1106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2">
            <a:extLst>
              <a:ext uri="{FF2B5EF4-FFF2-40B4-BE49-F238E27FC236}">
                <a16:creationId xmlns:a16="http://schemas.microsoft.com/office/drawing/2014/main" xmlns="" id="{F3F26B80-A2D9-4808-BBDF-CEC976786B59}"/>
              </a:ext>
            </a:extLst>
          </p:cNvPr>
          <p:cNvSpPr>
            <a:spLocks noGrp="1"/>
          </p:cNvSpPr>
          <p:nvPr>
            <p:ph type="title"/>
          </p:nvPr>
        </p:nvSpPr>
        <p:spPr>
          <a:xfrm>
            <a:off x="635569" y="127786"/>
            <a:ext cx="7886700" cy="648072"/>
          </a:xfrm>
        </p:spPr>
        <p:txBody>
          <a:bodyPr/>
          <a:lstStyle/>
          <a:p>
            <a:pPr algn="ct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農業水資源調度情況</a:t>
            </a:r>
          </a:p>
        </p:txBody>
      </p:sp>
      <p:pic>
        <p:nvPicPr>
          <p:cNvPr id="8" name="圖片 7" descr="一張含有 地圖 的圖片&#10;&#10;自動產生的描述">
            <a:extLst>
              <a:ext uri="{FF2B5EF4-FFF2-40B4-BE49-F238E27FC236}">
                <a16:creationId xmlns:a16="http://schemas.microsoft.com/office/drawing/2014/main" xmlns="" id="{D073FF99-23E5-4E5F-9EA0-589159B8577D}"/>
              </a:ext>
            </a:extLst>
          </p:cNvPr>
          <p:cNvPicPr>
            <a:picLocks noChangeAspect="1"/>
          </p:cNvPicPr>
          <p:nvPr/>
        </p:nvPicPr>
        <p:blipFill rotWithShape="1">
          <a:blip r:embed="rId3"/>
          <a:srcRect t="5551" b="6228"/>
          <a:stretch/>
        </p:blipFill>
        <p:spPr>
          <a:xfrm>
            <a:off x="2825286" y="1154381"/>
            <a:ext cx="3894447" cy="4855179"/>
          </a:xfrm>
          <a:prstGeom prst="rect">
            <a:avLst/>
          </a:prstGeom>
        </p:spPr>
      </p:pic>
      <p:sp>
        <p:nvSpPr>
          <p:cNvPr id="10" name="平行四邊形 9">
            <a:extLst>
              <a:ext uri="{FF2B5EF4-FFF2-40B4-BE49-F238E27FC236}">
                <a16:creationId xmlns:a16="http://schemas.microsoft.com/office/drawing/2014/main" xmlns="" id="{8A68F88E-2D42-4FB4-87CF-FE4058067D75}"/>
              </a:ext>
            </a:extLst>
          </p:cNvPr>
          <p:cNvSpPr/>
          <p:nvPr/>
        </p:nvSpPr>
        <p:spPr>
          <a:xfrm>
            <a:off x="350521" y="1083179"/>
            <a:ext cx="3616830" cy="2625810"/>
          </a:xfrm>
          <a:prstGeom prst="parallelogram">
            <a:avLst>
              <a:gd name="adj" fmla="val 8599"/>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1" name="直線接點 10">
            <a:extLst>
              <a:ext uri="{FF2B5EF4-FFF2-40B4-BE49-F238E27FC236}">
                <a16:creationId xmlns:a16="http://schemas.microsoft.com/office/drawing/2014/main" xmlns="" id="{317FA53E-57FA-4EFF-8886-22F3DC19DB27}"/>
              </a:ext>
            </a:extLst>
          </p:cNvPr>
          <p:cNvCxnSpPr>
            <a:cxnSpLocks/>
          </p:cNvCxnSpPr>
          <p:nvPr/>
        </p:nvCxnSpPr>
        <p:spPr>
          <a:xfrm flipH="1" flipV="1">
            <a:off x="4186011" y="1286192"/>
            <a:ext cx="785816" cy="38141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xmlns="" id="{CC91BD61-AFB5-4FF8-AEFA-D41488C83679}"/>
              </a:ext>
            </a:extLst>
          </p:cNvPr>
          <p:cNvCxnSpPr>
            <a:cxnSpLocks/>
          </p:cNvCxnSpPr>
          <p:nvPr/>
        </p:nvCxnSpPr>
        <p:spPr>
          <a:xfrm>
            <a:off x="3934009" y="1286192"/>
            <a:ext cx="2520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xmlns="" id="{F2E80E3C-D150-41BB-B759-3737CA48C0AD}"/>
              </a:ext>
            </a:extLst>
          </p:cNvPr>
          <p:cNvSpPr txBox="1"/>
          <p:nvPr/>
        </p:nvSpPr>
        <p:spPr>
          <a:xfrm>
            <a:off x="2475556" y="1109751"/>
            <a:ext cx="1500736" cy="538609"/>
          </a:xfrm>
          <a:prstGeom prst="rect">
            <a:avLst/>
          </a:prstGeom>
          <a:noFill/>
        </p:spPr>
        <p:txBody>
          <a:bodyPr wrap="square" rtlCol="0">
            <a:spAutoFit/>
          </a:bodyPr>
          <a:lstStyle/>
          <a:p>
            <a:pPr algn="r"/>
            <a:r>
              <a:rPr lang="zh-TW" altLang="en-US" b="1" dirty="0">
                <a:latin typeface="微軟正黑體" panose="020B0604030504040204" pitchFamily="34" charset="-120"/>
                <a:ea typeface="微軟正黑體" panose="020B0604030504040204" pitchFamily="34" charset="-120"/>
              </a:rPr>
              <a:t>桃園、石門</a:t>
            </a:r>
            <a:endParaRPr lang="en-US" altLang="zh-TW" b="1" dirty="0">
              <a:latin typeface="微軟正黑體" panose="020B0604030504040204" pitchFamily="34" charset="-120"/>
              <a:ea typeface="微軟正黑體" panose="020B0604030504040204" pitchFamily="34" charset="-120"/>
            </a:endParaRPr>
          </a:p>
          <a:p>
            <a:pPr algn="r"/>
            <a:r>
              <a:rPr lang="zh-TW" altLang="en-US" sz="1100" dirty="0">
                <a:latin typeface="微軟正黑體" panose="020B0604030504040204" pitchFamily="34" charset="-120"/>
                <a:ea typeface="微軟正黑體" panose="020B0604030504040204" pitchFamily="34" charset="-120"/>
              </a:rPr>
              <a:t>石門水庫灌區</a:t>
            </a:r>
          </a:p>
        </p:txBody>
      </p:sp>
      <p:cxnSp>
        <p:nvCxnSpPr>
          <p:cNvPr id="14" name="直線接點 13">
            <a:extLst>
              <a:ext uri="{FF2B5EF4-FFF2-40B4-BE49-F238E27FC236}">
                <a16:creationId xmlns:a16="http://schemas.microsoft.com/office/drawing/2014/main" xmlns="" id="{D7F0E440-74A8-4DE7-94D2-E13A89098F7B}"/>
              </a:ext>
            </a:extLst>
          </p:cNvPr>
          <p:cNvCxnSpPr>
            <a:cxnSpLocks/>
          </p:cNvCxnSpPr>
          <p:nvPr/>
        </p:nvCxnSpPr>
        <p:spPr>
          <a:xfrm flipH="1" flipV="1">
            <a:off x="4199100" y="1748427"/>
            <a:ext cx="527661" cy="201355"/>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xmlns="" id="{CE633A89-E867-4F36-8F08-1E25112CF3C7}"/>
              </a:ext>
            </a:extLst>
          </p:cNvPr>
          <p:cNvCxnSpPr>
            <a:cxnSpLocks/>
          </p:cNvCxnSpPr>
          <p:nvPr/>
        </p:nvCxnSpPr>
        <p:spPr>
          <a:xfrm>
            <a:off x="3877065" y="1748342"/>
            <a:ext cx="3240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xmlns="" id="{BA4A117A-A59E-4FFC-ABB4-DBE64A7FFD47}"/>
              </a:ext>
            </a:extLst>
          </p:cNvPr>
          <p:cNvSpPr txBox="1"/>
          <p:nvPr/>
        </p:nvSpPr>
        <p:spPr>
          <a:xfrm>
            <a:off x="2884416" y="1577779"/>
            <a:ext cx="1042493" cy="538609"/>
          </a:xfrm>
          <a:prstGeom prst="rect">
            <a:avLst/>
          </a:prstGeom>
          <a:noFill/>
        </p:spPr>
        <p:txBody>
          <a:bodyPr wrap="square" rtlCol="0">
            <a:spAutoFit/>
          </a:bodyPr>
          <a:lstStyle/>
          <a:p>
            <a:pPr algn="r"/>
            <a:r>
              <a:rPr lang="zh-TW" altLang="en-US" b="1" dirty="0">
                <a:latin typeface="微軟正黑體" panose="020B0604030504040204" pitchFamily="34" charset="-120"/>
                <a:ea typeface="微軟正黑體" panose="020B0604030504040204" pitchFamily="34" charset="-120"/>
              </a:rPr>
              <a:t>新竹</a:t>
            </a:r>
            <a:endParaRPr lang="en-US" altLang="zh-TW" b="1" dirty="0">
              <a:latin typeface="微軟正黑體" panose="020B0604030504040204" pitchFamily="34" charset="-120"/>
              <a:ea typeface="微軟正黑體" panose="020B0604030504040204" pitchFamily="34" charset="-120"/>
            </a:endParaRPr>
          </a:p>
          <a:p>
            <a:pPr algn="r"/>
            <a:r>
              <a:rPr lang="zh-TW" altLang="en-US" sz="1100" dirty="0">
                <a:latin typeface="微軟正黑體" panose="020B0604030504040204" pitchFamily="34" charset="-120"/>
                <a:ea typeface="微軟正黑體" panose="020B0604030504040204" pitchFamily="34" charset="-120"/>
              </a:rPr>
              <a:t>頭前溪灌區</a:t>
            </a:r>
          </a:p>
        </p:txBody>
      </p:sp>
      <p:cxnSp>
        <p:nvCxnSpPr>
          <p:cNvPr id="17" name="直線接點 16">
            <a:extLst>
              <a:ext uri="{FF2B5EF4-FFF2-40B4-BE49-F238E27FC236}">
                <a16:creationId xmlns:a16="http://schemas.microsoft.com/office/drawing/2014/main" xmlns="" id="{060F0012-14AE-4101-8EDF-F7288C7165DE}"/>
              </a:ext>
            </a:extLst>
          </p:cNvPr>
          <p:cNvCxnSpPr>
            <a:cxnSpLocks/>
          </p:cNvCxnSpPr>
          <p:nvPr/>
        </p:nvCxnSpPr>
        <p:spPr>
          <a:xfrm>
            <a:off x="3826906" y="2178247"/>
            <a:ext cx="708287" cy="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xmlns="" id="{D372523B-6FAF-41D0-8D43-3383BFAA7CC6}"/>
              </a:ext>
            </a:extLst>
          </p:cNvPr>
          <p:cNvSpPr txBox="1"/>
          <p:nvPr/>
        </p:nvSpPr>
        <p:spPr>
          <a:xfrm>
            <a:off x="3211819" y="2011756"/>
            <a:ext cx="665246" cy="507831"/>
          </a:xfrm>
          <a:prstGeom prst="rect">
            <a:avLst/>
          </a:prstGeom>
          <a:noFill/>
        </p:spPr>
        <p:txBody>
          <a:bodyPr wrap="square" rtlCol="0">
            <a:spAutoFit/>
          </a:bodyPr>
          <a:lstStyle/>
          <a:p>
            <a:pPr algn="r"/>
            <a:r>
              <a:rPr lang="zh-TW" altLang="en-US" b="1" dirty="0">
                <a:latin typeface="微軟正黑體" panose="020B0604030504040204" pitchFamily="34" charset="-120"/>
                <a:ea typeface="微軟正黑體" panose="020B0604030504040204" pitchFamily="34" charset="-120"/>
              </a:rPr>
              <a:t>苗栗</a:t>
            </a:r>
            <a:endParaRPr lang="en-US" altLang="zh-TW" b="1" dirty="0">
              <a:latin typeface="微軟正黑體" panose="020B0604030504040204" pitchFamily="34" charset="-120"/>
              <a:ea typeface="微軟正黑體" panose="020B0604030504040204" pitchFamily="34" charset="-120"/>
            </a:endParaRPr>
          </a:p>
          <a:p>
            <a:pPr algn="r"/>
            <a:endParaRPr lang="zh-TW" altLang="en-US" sz="900" dirty="0">
              <a:latin typeface="微軟正黑體" panose="020B0604030504040204" pitchFamily="34" charset="-120"/>
              <a:ea typeface="微軟正黑體" panose="020B0604030504040204" pitchFamily="34" charset="-120"/>
            </a:endParaRPr>
          </a:p>
        </p:txBody>
      </p:sp>
      <p:cxnSp>
        <p:nvCxnSpPr>
          <p:cNvPr id="19" name="直線接點 18">
            <a:extLst>
              <a:ext uri="{FF2B5EF4-FFF2-40B4-BE49-F238E27FC236}">
                <a16:creationId xmlns:a16="http://schemas.microsoft.com/office/drawing/2014/main" xmlns="" id="{B5FB6175-D92C-4C82-A580-39A6EA24F879}"/>
              </a:ext>
            </a:extLst>
          </p:cNvPr>
          <p:cNvCxnSpPr>
            <a:cxnSpLocks/>
          </p:cNvCxnSpPr>
          <p:nvPr/>
        </p:nvCxnSpPr>
        <p:spPr>
          <a:xfrm flipH="1">
            <a:off x="3988597" y="2639028"/>
            <a:ext cx="238621" cy="13038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xmlns="" id="{FF7EBB98-037D-4744-8110-1DDB6933BFB5}"/>
              </a:ext>
            </a:extLst>
          </p:cNvPr>
          <p:cNvCxnSpPr>
            <a:cxnSpLocks/>
          </p:cNvCxnSpPr>
          <p:nvPr/>
        </p:nvCxnSpPr>
        <p:spPr>
          <a:xfrm>
            <a:off x="3779194" y="2769412"/>
            <a:ext cx="209399"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xmlns="" id="{8C8705B5-22C5-45F7-B762-34CFDF70F0DD}"/>
              </a:ext>
            </a:extLst>
          </p:cNvPr>
          <p:cNvSpPr txBox="1"/>
          <p:nvPr/>
        </p:nvSpPr>
        <p:spPr>
          <a:xfrm>
            <a:off x="3075381" y="2601306"/>
            <a:ext cx="760758" cy="369332"/>
          </a:xfrm>
          <a:prstGeom prst="rect">
            <a:avLst/>
          </a:prstGeom>
          <a:noFill/>
        </p:spPr>
        <p:txBody>
          <a:bodyPr wrap="square" rtlCol="0">
            <a:spAutoFit/>
          </a:bodyPr>
          <a:lstStyle/>
          <a:p>
            <a:pPr algn="r"/>
            <a:r>
              <a:rPr lang="zh-TW" altLang="en-US" b="1" dirty="0">
                <a:latin typeface="微軟正黑體" panose="020B0604030504040204" pitchFamily="34" charset="-120"/>
                <a:ea typeface="微軟正黑體" panose="020B0604030504040204" pitchFamily="34" charset="-120"/>
              </a:rPr>
              <a:t>臺中</a:t>
            </a:r>
            <a:endParaRPr lang="zh-TW" altLang="en-US" sz="900" dirty="0">
              <a:latin typeface="微軟正黑體" panose="020B0604030504040204" pitchFamily="34" charset="-120"/>
              <a:ea typeface="微軟正黑體" panose="020B0604030504040204" pitchFamily="34" charset="-120"/>
            </a:endParaRPr>
          </a:p>
        </p:txBody>
      </p:sp>
      <p:cxnSp>
        <p:nvCxnSpPr>
          <p:cNvPr id="22" name="直線接點 21">
            <a:extLst>
              <a:ext uri="{FF2B5EF4-FFF2-40B4-BE49-F238E27FC236}">
                <a16:creationId xmlns:a16="http://schemas.microsoft.com/office/drawing/2014/main" xmlns="" id="{5DAFD9E1-133E-4C90-9314-997BAF640DF9}"/>
              </a:ext>
            </a:extLst>
          </p:cNvPr>
          <p:cNvCxnSpPr>
            <a:cxnSpLocks/>
          </p:cNvCxnSpPr>
          <p:nvPr/>
        </p:nvCxnSpPr>
        <p:spPr>
          <a:xfrm flipH="1" flipV="1">
            <a:off x="3804001" y="3403241"/>
            <a:ext cx="105023" cy="355079"/>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xmlns="" id="{BF54B986-1116-4314-8C10-F034308A7582}"/>
              </a:ext>
            </a:extLst>
          </p:cNvPr>
          <p:cNvCxnSpPr>
            <a:cxnSpLocks/>
          </p:cNvCxnSpPr>
          <p:nvPr/>
        </p:nvCxnSpPr>
        <p:spPr>
          <a:xfrm>
            <a:off x="3659174" y="3401370"/>
            <a:ext cx="146834"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4" name="文字方塊 23">
            <a:extLst>
              <a:ext uri="{FF2B5EF4-FFF2-40B4-BE49-F238E27FC236}">
                <a16:creationId xmlns:a16="http://schemas.microsoft.com/office/drawing/2014/main" xmlns="" id="{BF2D66FE-D917-42D1-A43B-489BAAFD564E}"/>
              </a:ext>
            </a:extLst>
          </p:cNvPr>
          <p:cNvSpPr txBox="1"/>
          <p:nvPr/>
        </p:nvSpPr>
        <p:spPr>
          <a:xfrm>
            <a:off x="2686920" y="3193539"/>
            <a:ext cx="1013376" cy="369332"/>
          </a:xfrm>
          <a:prstGeom prst="rect">
            <a:avLst/>
          </a:prstGeom>
          <a:noFill/>
        </p:spPr>
        <p:txBody>
          <a:bodyPr wrap="square" rtlCol="0">
            <a:spAutoFit/>
          </a:bodyPr>
          <a:lstStyle/>
          <a:p>
            <a:pPr algn="r"/>
            <a:r>
              <a:rPr lang="zh-TW" altLang="en-US" b="1" dirty="0">
                <a:latin typeface="微軟正黑體" panose="020B0604030504040204" pitchFamily="34" charset="-120"/>
                <a:ea typeface="微軟正黑體" panose="020B0604030504040204" pitchFamily="34" charset="-120"/>
              </a:rPr>
              <a:t>嘉南</a:t>
            </a:r>
            <a:endParaRPr lang="zh-TW" altLang="en-US" sz="900"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xmlns="" id="{94217A46-B2CD-4BAB-BB83-F77A76C7CEB1}"/>
              </a:ext>
            </a:extLst>
          </p:cNvPr>
          <p:cNvSpPr txBox="1"/>
          <p:nvPr/>
        </p:nvSpPr>
        <p:spPr>
          <a:xfrm>
            <a:off x="1307528" y="2275155"/>
            <a:ext cx="2521439" cy="430887"/>
          </a:xfrm>
          <a:prstGeom prst="rect">
            <a:avLst/>
          </a:prstGeom>
          <a:noFill/>
        </p:spPr>
        <p:txBody>
          <a:bodyPr wrap="square">
            <a:spAutoFit/>
          </a:bodyPr>
          <a:lstStyle/>
          <a:p>
            <a:pPr algn="r"/>
            <a:r>
              <a:rPr lang="zh-TW" altLang="en-US" sz="1100" dirty="0">
                <a:latin typeface="微軟正黑體" panose="020B0604030504040204" pitchFamily="34" charset="-120"/>
                <a:ea typeface="微軟正黑體" panose="020B0604030504040204" pitchFamily="34" charset="-120"/>
              </a:rPr>
              <a:t>明德水庫灌區</a:t>
            </a:r>
            <a:endParaRPr lang="en-US" altLang="zh-TW" sz="1100" dirty="0">
              <a:latin typeface="微軟正黑體" panose="020B0604030504040204" pitchFamily="34" charset="-120"/>
              <a:ea typeface="微軟正黑體" panose="020B0604030504040204" pitchFamily="34" charset="-120"/>
            </a:endParaRPr>
          </a:p>
          <a:p>
            <a:pPr algn="r"/>
            <a:r>
              <a:rPr lang="zh-TW" altLang="en-US" sz="1100" dirty="0">
                <a:latin typeface="微軟正黑體" panose="020B0604030504040204" pitchFamily="34" charset="-120"/>
                <a:ea typeface="微軟正黑體" panose="020B0604030504040204" pitchFamily="34" charset="-120"/>
              </a:rPr>
              <a:t>中港溪灌區</a:t>
            </a:r>
          </a:p>
        </p:txBody>
      </p:sp>
      <p:sp>
        <p:nvSpPr>
          <p:cNvPr id="27" name="文字方塊 26">
            <a:extLst>
              <a:ext uri="{FF2B5EF4-FFF2-40B4-BE49-F238E27FC236}">
                <a16:creationId xmlns:a16="http://schemas.microsoft.com/office/drawing/2014/main" xmlns="" id="{12C81B69-186A-4B95-86A8-B299EAE5C38D}"/>
              </a:ext>
            </a:extLst>
          </p:cNvPr>
          <p:cNvSpPr txBox="1"/>
          <p:nvPr/>
        </p:nvSpPr>
        <p:spPr>
          <a:xfrm>
            <a:off x="2879604" y="2854484"/>
            <a:ext cx="914447" cy="430887"/>
          </a:xfrm>
          <a:prstGeom prst="rect">
            <a:avLst/>
          </a:prstGeom>
          <a:noFill/>
        </p:spPr>
        <p:txBody>
          <a:bodyPr wrap="square">
            <a:spAutoFit/>
          </a:bodyPr>
          <a:lstStyle/>
          <a:p>
            <a:pPr algn="r"/>
            <a:r>
              <a:rPr lang="zh-TW" altLang="en-US" sz="1100" dirty="0">
                <a:latin typeface="微軟正黑體" panose="020B0604030504040204" pitchFamily="34" charset="-120"/>
                <a:ea typeface="微軟正黑體" panose="020B0604030504040204" pitchFamily="34" charset="-120"/>
              </a:rPr>
              <a:t>大安溪灌區</a:t>
            </a:r>
            <a:endParaRPr lang="en-US" altLang="zh-TW" sz="1100" dirty="0">
              <a:latin typeface="微軟正黑體" panose="020B0604030504040204" pitchFamily="34" charset="-120"/>
              <a:ea typeface="微軟正黑體" panose="020B0604030504040204" pitchFamily="34" charset="-120"/>
            </a:endParaRPr>
          </a:p>
          <a:p>
            <a:pPr algn="r"/>
            <a:r>
              <a:rPr lang="zh-TW" altLang="en-US" sz="1100" dirty="0">
                <a:latin typeface="微軟正黑體" panose="020B0604030504040204" pitchFamily="34" charset="-120"/>
                <a:ea typeface="微軟正黑體" panose="020B0604030504040204" pitchFamily="34" charset="-120"/>
              </a:rPr>
              <a:t>大甲溪灌區</a:t>
            </a:r>
          </a:p>
        </p:txBody>
      </p:sp>
      <p:sp>
        <p:nvSpPr>
          <p:cNvPr id="28" name="文字方塊 27">
            <a:extLst>
              <a:ext uri="{FF2B5EF4-FFF2-40B4-BE49-F238E27FC236}">
                <a16:creationId xmlns:a16="http://schemas.microsoft.com/office/drawing/2014/main" xmlns="" id="{4095B81C-34B8-4EB1-8F04-F7A341721973}"/>
              </a:ext>
            </a:extLst>
          </p:cNvPr>
          <p:cNvSpPr txBox="1"/>
          <p:nvPr/>
        </p:nvSpPr>
        <p:spPr>
          <a:xfrm>
            <a:off x="1958989" y="3472592"/>
            <a:ext cx="1732586" cy="261610"/>
          </a:xfrm>
          <a:prstGeom prst="rect">
            <a:avLst/>
          </a:prstGeom>
          <a:noFill/>
        </p:spPr>
        <p:txBody>
          <a:bodyPr wrap="square">
            <a:spAutoFit/>
          </a:bodyPr>
          <a:lstStyle/>
          <a:p>
            <a:pPr algn="r"/>
            <a:r>
              <a:rPr lang="zh-TW" altLang="en-US" sz="1100" dirty="0">
                <a:latin typeface="微軟正黑體" panose="020B0604030504040204" pitchFamily="34" charset="-120"/>
                <a:ea typeface="微軟正黑體" panose="020B0604030504040204" pitchFamily="34" charset="-120"/>
              </a:rPr>
              <a:t>曾文</a:t>
            </a:r>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烏山頭水庫灌區</a:t>
            </a:r>
          </a:p>
        </p:txBody>
      </p:sp>
      <p:sp>
        <p:nvSpPr>
          <p:cNvPr id="29" name="Text Box 3">
            <a:extLst>
              <a:ext uri="{FF2B5EF4-FFF2-40B4-BE49-F238E27FC236}">
                <a16:creationId xmlns:a16="http://schemas.microsoft.com/office/drawing/2014/main" xmlns="" id="{FEDC74DB-75E6-4F57-93F2-0E006A9C95C0}"/>
              </a:ext>
            </a:extLst>
          </p:cNvPr>
          <p:cNvSpPr txBox="1">
            <a:spLocks noChangeArrowheads="1"/>
          </p:cNvSpPr>
          <p:nvPr/>
        </p:nvSpPr>
        <p:spPr bwMode="auto">
          <a:xfrm>
            <a:off x="241911" y="2576171"/>
            <a:ext cx="2686263" cy="895117"/>
          </a:xfrm>
          <a:prstGeom prst="rect">
            <a:avLst/>
          </a:prstGeom>
          <a:solidFill>
            <a:srgbClr val="FFFFFF"/>
          </a:solidFill>
          <a:ln w="19050">
            <a:solidFill>
              <a:srgbClr val="FF7C80"/>
            </a:solidFill>
          </a:ln>
          <a:effectLst>
            <a:outerShdw blurRad="50800" dist="38100" dir="2700000" algn="tl" rotWithShape="0">
              <a:prstClr val="black">
                <a:alpha val="40000"/>
              </a:prstClr>
            </a:outerShdw>
          </a:effectLst>
        </p:spPr>
        <p:txBody>
          <a:bodyPr wrap="square">
            <a:spAutoFit/>
          </a:bodyPr>
          <a:lstStyle/>
          <a:p>
            <a:pPr algn="ctr">
              <a:spcBef>
                <a:spcPts val="450"/>
              </a:spcBef>
              <a:buClr>
                <a:srgbClr val="FF0000"/>
              </a:buClr>
              <a:buSzPct val="100000"/>
              <a:defRPr/>
            </a:pPr>
            <a:r>
              <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年一期作停灌區域</a:t>
            </a:r>
            <a:endPar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ts val="450"/>
              </a:spcBef>
              <a:buClr>
                <a:srgbClr val="FF0000"/>
              </a:buClr>
              <a:buSzPct val="100000"/>
              <a:defRPr/>
            </a:pPr>
            <a:r>
              <a:rPr lang="en-US" altLang="zh-TW"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萬</a:t>
            </a:r>
            <a:r>
              <a:rPr lang="en-US" altLang="zh-TW"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千公頃</a:t>
            </a:r>
            <a:endParaRPr lang="en-US" altLang="zh-TW"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0" name="Text Box 3">
            <a:extLst>
              <a:ext uri="{FF2B5EF4-FFF2-40B4-BE49-F238E27FC236}">
                <a16:creationId xmlns:a16="http://schemas.microsoft.com/office/drawing/2014/main" xmlns="" id="{B481DAC6-5427-4413-AAF2-658CFA098E85}"/>
              </a:ext>
            </a:extLst>
          </p:cNvPr>
          <p:cNvSpPr txBox="1">
            <a:spLocks noChangeArrowheads="1"/>
          </p:cNvSpPr>
          <p:nvPr/>
        </p:nvSpPr>
        <p:spPr bwMode="auto">
          <a:xfrm>
            <a:off x="501413" y="1323150"/>
            <a:ext cx="2407649" cy="107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450"/>
              </a:spcBef>
              <a:spcAft>
                <a:spcPts val="450"/>
              </a:spcAft>
              <a:buClr>
                <a:srgbClr val="FF0000"/>
              </a:buClr>
              <a:buSzPct val="100000"/>
              <a:defRPr/>
            </a:pP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水情艱困</a:t>
            </a:r>
            <a:endParaRPr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buClr>
                <a:srgbClr val="FF0000"/>
              </a:buClr>
              <a:buSzPct val="100000"/>
              <a:defRPr/>
            </a:pP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水庫灌區公告停灌</a:t>
            </a:r>
            <a:endParaRPr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buClr>
                <a:srgbClr val="FF0000"/>
              </a:buClr>
              <a:buSzPct val="100000"/>
              <a:defRPr/>
            </a:pP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其餘實施抗旱措施</a:t>
            </a:r>
            <a:endPar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31" name="群組 30">
            <a:extLst>
              <a:ext uri="{FF2B5EF4-FFF2-40B4-BE49-F238E27FC236}">
                <a16:creationId xmlns:a16="http://schemas.microsoft.com/office/drawing/2014/main" xmlns="" id="{2458B1AC-00D7-4C69-9701-DE6A680C448A}"/>
              </a:ext>
            </a:extLst>
          </p:cNvPr>
          <p:cNvGrpSpPr/>
          <p:nvPr/>
        </p:nvGrpSpPr>
        <p:grpSpPr>
          <a:xfrm>
            <a:off x="4860032" y="4702871"/>
            <a:ext cx="4261490" cy="922485"/>
            <a:chOff x="205701" y="4611579"/>
            <a:chExt cx="5243828" cy="1102673"/>
          </a:xfrm>
        </p:grpSpPr>
        <p:sp>
          <p:nvSpPr>
            <p:cNvPr id="32" name="平行四邊形 31">
              <a:extLst>
                <a:ext uri="{FF2B5EF4-FFF2-40B4-BE49-F238E27FC236}">
                  <a16:creationId xmlns:a16="http://schemas.microsoft.com/office/drawing/2014/main" xmlns="" id="{19FBAC33-93BF-4798-88D5-E16E74BEAF9C}"/>
                </a:ext>
              </a:extLst>
            </p:cNvPr>
            <p:cNvSpPr/>
            <p:nvPr/>
          </p:nvSpPr>
          <p:spPr>
            <a:xfrm>
              <a:off x="352531" y="4611579"/>
              <a:ext cx="5096998" cy="1102673"/>
            </a:xfrm>
            <a:prstGeom prst="parallelogram">
              <a:avLst>
                <a:gd name="adj" fmla="val 37585"/>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p>
          </p:txBody>
        </p:sp>
        <p:sp>
          <p:nvSpPr>
            <p:cNvPr id="33" name="Text Box 3">
              <a:extLst>
                <a:ext uri="{FF2B5EF4-FFF2-40B4-BE49-F238E27FC236}">
                  <a16:creationId xmlns:a16="http://schemas.microsoft.com/office/drawing/2014/main" xmlns="" id="{9B864190-1551-419C-A266-CD3BE6EBA240}"/>
                </a:ext>
              </a:extLst>
            </p:cNvPr>
            <p:cNvSpPr txBox="1">
              <a:spLocks noChangeArrowheads="1"/>
            </p:cNvSpPr>
            <p:nvPr/>
          </p:nvSpPr>
          <p:spPr bwMode="auto">
            <a:xfrm>
              <a:off x="669796" y="4674554"/>
              <a:ext cx="3839589" cy="4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900"/>
                </a:spcBef>
                <a:buClr>
                  <a:srgbClr val="FF0000"/>
                </a:buClr>
                <a:buSzPct val="100000"/>
                <a:defRPr/>
              </a:pPr>
              <a:r>
                <a:rPr lang="zh-TW" altLang="en-US" sz="2000" b="1"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水情吃緊</a:t>
              </a:r>
              <a:r>
                <a:rPr lang="en-US" altLang="zh-TW" sz="2000" b="1" dirty="0">
                  <a:solidFill>
                    <a:schemeClr val="accent5">
                      <a:lumMod val="75000"/>
                    </a:schemeClr>
                  </a:solidFill>
                  <a:effectLst>
                    <a:outerShdw blurRad="38100" dist="38100" dir="2700000" algn="tl">
                      <a:srgbClr val="000000">
                        <a:alpha val="43137"/>
                      </a:srgbClr>
                    </a:outerShdw>
                  </a:effectLst>
                  <a:latin typeface="細明體" panose="02020509000000000000" pitchFamily="49" charset="-120"/>
                  <a:ea typeface="細明體" panose="02020509000000000000" pitchFamily="49" charset="-120"/>
                  <a:cs typeface="Times New Roman" panose="02020603050405020304" pitchFamily="18" charset="0"/>
                </a:rPr>
                <a:t>—</a:t>
              </a:r>
              <a:r>
                <a:rPr lang="zh-TW" altLang="en-US" sz="2000" b="1"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實施抗旱灌溉</a:t>
              </a:r>
              <a:endParaRPr lang="en-US" altLang="zh-TW" sz="2000" b="1"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文字方塊 33">
              <a:extLst>
                <a:ext uri="{FF2B5EF4-FFF2-40B4-BE49-F238E27FC236}">
                  <a16:creationId xmlns:a16="http://schemas.microsoft.com/office/drawing/2014/main" xmlns="" id="{A55D78AD-4F0F-4E16-8514-FA9C37E51597}"/>
                </a:ext>
              </a:extLst>
            </p:cNvPr>
            <p:cNvSpPr txBox="1"/>
            <p:nvPr/>
          </p:nvSpPr>
          <p:spPr>
            <a:xfrm>
              <a:off x="205701" y="5150986"/>
              <a:ext cx="5130167" cy="441473"/>
            </a:xfrm>
            <a:prstGeom prst="rect">
              <a:avLst/>
            </a:prstGeom>
            <a:noFill/>
          </p:spPr>
          <p:txBody>
            <a:bodyPr wrap="square" rtlCol="0">
              <a:spAutoFit/>
            </a:bodyPr>
            <a:lstStyle/>
            <a:p>
              <a:pPr algn="r"/>
              <a:r>
                <a:rPr lang="zh-TW" altLang="en-US" b="1" dirty="0" smtClean="0">
                  <a:latin typeface="微軟正黑體" panose="020B0604030504040204" pitchFamily="34" charset="-120"/>
                  <a:ea typeface="微軟正黑體" panose="020B0604030504040204" pitchFamily="34" charset="-120"/>
                </a:rPr>
                <a:t>桃園、彰化</a:t>
              </a:r>
              <a:r>
                <a:rPr lang="zh-TW" altLang="en-US" b="1" dirty="0">
                  <a:latin typeface="微軟正黑體" panose="020B0604030504040204" pitchFamily="34" charset="-120"/>
                  <a:ea typeface="微軟正黑體" panose="020B0604030504040204" pitchFamily="34" charset="-120"/>
                </a:rPr>
                <a:t>、雲林、南投、高雄、臺東</a:t>
              </a:r>
              <a:endParaRPr lang="zh-TW" altLang="en-US" sz="900" dirty="0">
                <a:latin typeface="微軟正黑體" panose="020B0604030504040204" pitchFamily="34" charset="-120"/>
                <a:ea typeface="微軟正黑體" panose="020B0604030504040204" pitchFamily="34" charset="-120"/>
              </a:endParaRPr>
            </a:p>
          </p:txBody>
        </p:sp>
      </p:grpSp>
      <p:grpSp>
        <p:nvGrpSpPr>
          <p:cNvPr id="35" name="群組 34">
            <a:extLst>
              <a:ext uri="{FF2B5EF4-FFF2-40B4-BE49-F238E27FC236}">
                <a16:creationId xmlns:a16="http://schemas.microsoft.com/office/drawing/2014/main" xmlns="" id="{41E187EB-50FE-486F-AD7A-4D0F61D2D633}"/>
              </a:ext>
            </a:extLst>
          </p:cNvPr>
          <p:cNvGrpSpPr/>
          <p:nvPr/>
        </p:nvGrpSpPr>
        <p:grpSpPr>
          <a:xfrm>
            <a:off x="5546787" y="2963285"/>
            <a:ext cx="3241314" cy="1592043"/>
            <a:chOff x="7754663" y="2327510"/>
            <a:chExt cx="4321752" cy="2122724"/>
          </a:xfrm>
        </p:grpSpPr>
        <p:sp>
          <p:nvSpPr>
            <p:cNvPr id="36" name="平行四邊形 35">
              <a:extLst>
                <a:ext uri="{FF2B5EF4-FFF2-40B4-BE49-F238E27FC236}">
                  <a16:creationId xmlns:a16="http://schemas.microsoft.com/office/drawing/2014/main" xmlns="" id="{608E0E26-0CD7-4307-BB77-0557730E0453}"/>
                </a:ext>
              </a:extLst>
            </p:cNvPr>
            <p:cNvSpPr/>
            <p:nvPr/>
          </p:nvSpPr>
          <p:spPr>
            <a:xfrm>
              <a:off x="7754663" y="2327510"/>
              <a:ext cx="4321752" cy="2122724"/>
            </a:xfrm>
            <a:prstGeom prst="parallelogram">
              <a:avLst>
                <a:gd name="adj" fmla="val 27691"/>
              </a:avLst>
            </a:prstGeom>
            <a:solidFill>
              <a:srgbClr val="E8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37" name="Text Box 3">
              <a:extLst>
                <a:ext uri="{FF2B5EF4-FFF2-40B4-BE49-F238E27FC236}">
                  <a16:creationId xmlns:a16="http://schemas.microsoft.com/office/drawing/2014/main" xmlns="" id="{97681AB5-5650-4A99-B21E-740EB8E248FC}"/>
                </a:ext>
              </a:extLst>
            </p:cNvPr>
            <p:cNvSpPr txBox="1">
              <a:spLocks noChangeArrowheads="1"/>
            </p:cNvSpPr>
            <p:nvPr/>
          </p:nvSpPr>
          <p:spPr bwMode="auto">
            <a:xfrm>
              <a:off x="8342427" y="2452426"/>
              <a:ext cx="3178168" cy="9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ts val="2200"/>
                </a:lnSpc>
                <a:spcBef>
                  <a:spcPts val="450"/>
                </a:spcBef>
                <a:buClr>
                  <a:srgbClr val="FF0000"/>
                </a:buClr>
                <a:buSzPct val="100000"/>
                <a:defRPr/>
              </a:pPr>
              <a:r>
                <a:rPr lang="zh-TW" altLang="en-US" sz="2000" b="1" dirty="0">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水情審慎樂觀</a:t>
              </a:r>
              <a:endParaRPr lang="en-US" altLang="zh-TW" sz="2000" b="1" dirty="0">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200"/>
                </a:lnSpc>
                <a:spcBef>
                  <a:spcPts val="450"/>
                </a:spcBef>
                <a:buClr>
                  <a:srgbClr val="FF0000"/>
                </a:buClr>
                <a:buSzPct val="100000"/>
                <a:defRPr/>
              </a:pPr>
              <a:r>
                <a:rPr lang="zh-TW" altLang="en-US" sz="2000" b="1" dirty="0">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可完成常態灌溉</a:t>
              </a:r>
              <a:endParaRPr lang="en-US" altLang="zh-TW" sz="2000" b="1" dirty="0">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8" name="文字方塊 37">
              <a:extLst>
                <a:ext uri="{FF2B5EF4-FFF2-40B4-BE49-F238E27FC236}">
                  <a16:creationId xmlns:a16="http://schemas.microsoft.com/office/drawing/2014/main" xmlns="" id="{A5759012-6DDD-4797-9BAF-0109798D7E7E}"/>
                </a:ext>
              </a:extLst>
            </p:cNvPr>
            <p:cNvSpPr txBox="1"/>
            <p:nvPr/>
          </p:nvSpPr>
          <p:spPr>
            <a:xfrm>
              <a:off x="8387310" y="3387559"/>
              <a:ext cx="3303955" cy="943848"/>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北基、七星、瑠公、</a:t>
              </a:r>
              <a:r>
                <a:rPr lang="en-US" altLang="zh-TW" sz="2000" b="1" dirty="0">
                  <a:latin typeface="微軟正黑體" panose="020B0604030504040204" pitchFamily="34" charset="-120"/>
                  <a:ea typeface="微軟正黑體" panose="020B0604030504040204" pitchFamily="34" charset="-120"/>
                </a:rPr>
                <a:t/>
              </a:r>
              <a:br>
                <a:rPr lang="en-US" altLang="zh-TW" sz="2000" b="1" dirty="0">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宜蘭、屏東、花蓮</a:t>
              </a:r>
              <a:endParaRPr lang="zh-TW" altLang="en-US" sz="1000" b="1" dirty="0">
                <a:latin typeface="微軟正黑體" panose="020B0604030504040204" pitchFamily="34" charset="-120"/>
                <a:ea typeface="微軟正黑體" panose="020B0604030504040204" pitchFamily="34" charset="-120"/>
              </a:endParaRPr>
            </a:p>
          </p:txBody>
        </p:sp>
      </p:grpSp>
      <p:sp>
        <p:nvSpPr>
          <p:cNvPr id="39" name="矩形 38">
            <a:extLst>
              <a:ext uri="{FF2B5EF4-FFF2-40B4-BE49-F238E27FC236}">
                <a16:creationId xmlns:a16="http://schemas.microsoft.com/office/drawing/2014/main" xmlns="" id="{99B26548-CA22-4C0E-AE15-14CD45EA4D96}"/>
              </a:ext>
            </a:extLst>
          </p:cNvPr>
          <p:cNvSpPr/>
          <p:nvPr/>
        </p:nvSpPr>
        <p:spPr>
          <a:xfrm>
            <a:off x="6101329" y="889560"/>
            <a:ext cx="1131493" cy="8546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0" name="表格 39">
            <a:extLst>
              <a:ext uri="{FF2B5EF4-FFF2-40B4-BE49-F238E27FC236}">
                <a16:creationId xmlns:a16="http://schemas.microsoft.com/office/drawing/2014/main" xmlns="" id="{05D97932-19B1-4933-B3CE-95F614EA1CE0}"/>
              </a:ext>
            </a:extLst>
          </p:cNvPr>
          <p:cNvGraphicFramePr>
            <a:graphicFrameLocks noGrp="1"/>
          </p:cNvGraphicFramePr>
          <p:nvPr>
            <p:extLst>
              <p:ext uri="{D42A27DB-BD31-4B8C-83A1-F6EECF244321}">
                <p14:modId xmlns:p14="http://schemas.microsoft.com/office/powerpoint/2010/main" val="3091399484"/>
              </p:ext>
            </p:extLst>
          </p:nvPr>
        </p:nvGraphicFramePr>
        <p:xfrm>
          <a:off x="6406304" y="1173928"/>
          <a:ext cx="810225" cy="524352"/>
        </p:xfrm>
        <a:graphic>
          <a:graphicData uri="http://schemas.openxmlformats.org/drawingml/2006/table">
            <a:tbl>
              <a:tblPr/>
              <a:tblGrid>
                <a:gridCol w="810225">
                  <a:extLst>
                    <a:ext uri="{9D8B030D-6E8A-4147-A177-3AD203B41FA5}">
                      <a16:colId xmlns:a16="http://schemas.microsoft.com/office/drawing/2014/main" xmlns="" val="2243137767"/>
                    </a:ext>
                  </a:extLst>
                </a:gridCol>
              </a:tblGrid>
              <a:tr h="169005">
                <a:tc>
                  <a:txBody>
                    <a:bodyPr/>
                    <a:lstStyle/>
                    <a:p>
                      <a:pPr algn="ctr" fontAlgn="b"/>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水情良好</a:t>
                      </a:r>
                    </a:p>
                  </a:txBody>
                  <a:tcPr marL="7144" marR="7144" marT="7144" marB="0" anchor="ctr">
                    <a:lnL>
                      <a:noFill/>
                    </a:lnL>
                    <a:lnR>
                      <a:noFill/>
                    </a:lnR>
                    <a:lnT>
                      <a:noFill/>
                    </a:lnT>
                    <a:lnB>
                      <a:noFill/>
                    </a:lnB>
                    <a:noFill/>
                  </a:tcPr>
                </a:tc>
                <a:extLst>
                  <a:ext uri="{0D108BD9-81ED-4DB2-BD59-A6C34878D82A}">
                    <a16:rowId xmlns:a16="http://schemas.microsoft.com/office/drawing/2014/main" xmlns="" val="158836350"/>
                  </a:ext>
                </a:extLst>
              </a:tr>
              <a:tr h="169005">
                <a:tc>
                  <a:txBody>
                    <a:bodyPr/>
                    <a:lstStyle/>
                    <a:p>
                      <a:pPr algn="ctr" fontAlgn="b"/>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停灌區域</a:t>
                      </a:r>
                    </a:p>
                  </a:txBody>
                  <a:tcPr marL="7144" marR="7144" marT="7144" marB="0" anchor="ctr">
                    <a:lnL>
                      <a:noFill/>
                    </a:lnL>
                    <a:lnR>
                      <a:noFill/>
                    </a:lnR>
                    <a:lnT>
                      <a:noFill/>
                    </a:lnT>
                    <a:lnB>
                      <a:noFill/>
                    </a:lnB>
                    <a:noFill/>
                  </a:tcPr>
                </a:tc>
                <a:extLst>
                  <a:ext uri="{0D108BD9-81ED-4DB2-BD59-A6C34878D82A}">
                    <a16:rowId xmlns:a16="http://schemas.microsoft.com/office/drawing/2014/main" xmlns="" val="1174318490"/>
                  </a:ext>
                </a:extLst>
              </a:tr>
              <a:tr h="169005">
                <a:tc>
                  <a:txBody>
                    <a:bodyPr/>
                    <a:lstStyle/>
                    <a:p>
                      <a:pPr algn="ctr" fontAlgn="b"/>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加強灌溉</a:t>
                      </a:r>
                    </a:p>
                  </a:txBody>
                  <a:tcPr marL="7144" marR="7144" marT="7144" marB="0" anchor="ctr">
                    <a:lnL>
                      <a:noFill/>
                    </a:lnL>
                    <a:lnR>
                      <a:noFill/>
                    </a:lnR>
                    <a:lnT>
                      <a:noFill/>
                    </a:lnT>
                    <a:lnB>
                      <a:noFill/>
                    </a:lnB>
                    <a:noFill/>
                  </a:tcPr>
                </a:tc>
                <a:extLst>
                  <a:ext uri="{0D108BD9-81ED-4DB2-BD59-A6C34878D82A}">
                    <a16:rowId xmlns:a16="http://schemas.microsoft.com/office/drawing/2014/main" xmlns="" val="862106411"/>
                  </a:ext>
                </a:extLst>
              </a:tr>
            </a:tbl>
          </a:graphicData>
        </a:graphic>
      </p:graphicFrame>
      <p:graphicFrame>
        <p:nvGraphicFramePr>
          <p:cNvPr id="41" name="表格 40">
            <a:extLst>
              <a:ext uri="{FF2B5EF4-FFF2-40B4-BE49-F238E27FC236}">
                <a16:creationId xmlns:a16="http://schemas.microsoft.com/office/drawing/2014/main" xmlns="" id="{F813B920-E3D6-4A41-A656-A79DFBB6F775}"/>
              </a:ext>
            </a:extLst>
          </p:cNvPr>
          <p:cNvGraphicFramePr>
            <a:graphicFrameLocks noGrp="1"/>
          </p:cNvGraphicFramePr>
          <p:nvPr>
            <p:extLst>
              <p:ext uri="{D42A27DB-BD31-4B8C-83A1-F6EECF244321}">
                <p14:modId xmlns:p14="http://schemas.microsoft.com/office/powerpoint/2010/main" val="2362313461"/>
              </p:ext>
            </p:extLst>
          </p:nvPr>
        </p:nvGraphicFramePr>
        <p:xfrm>
          <a:off x="6466482" y="939757"/>
          <a:ext cx="401182" cy="220504"/>
        </p:xfrm>
        <a:graphic>
          <a:graphicData uri="http://schemas.openxmlformats.org/drawingml/2006/table">
            <a:tbl>
              <a:tblPr/>
              <a:tblGrid>
                <a:gridCol w="401182">
                  <a:extLst>
                    <a:ext uri="{9D8B030D-6E8A-4147-A177-3AD203B41FA5}">
                      <a16:colId xmlns:a16="http://schemas.microsoft.com/office/drawing/2014/main" xmlns="" val="512331351"/>
                    </a:ext>
                  </a:extLst>
                </a:gridCol>
              </a:tblGrid>
              <a:tr h="169005">
                <a:tc>
                  <a:txBody>
                    <a:bodyPr/>
                    <a:lstStyle/>
                    <a:p>
                      <a:pPr algn="ctr" fontAlgn="b"/>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圖例</a:t>
                      </a:r>
                    </a:p>
                  </a:txBody>
                  <a:tcPr marL="7144" marR="7144" marT="7144" marB="0" anchor="ctr">
                    <a:lnL>
                      <a:noFill/>
                    </a:lnL>
                    <a:lnR>
                      <a:noFill/>
                    </a:lnR>
                    <a:lnT>
                      <a:noFill/>
                    </a:lnT>
                    <a:lnB>
                      <a:noFill/>
                    </a:lnB>
                    <a:noFill/>
                  </a:tcPr>
                </a:tc>
                <a:extLst>
                  <a:ext uri="{0D108BD9-81ED-4DB2-BD59-A6C34878D82A}">
                    <a16:rowId xmlns:a16="http://schemas.microsoft.com/office/drawing/2014/main" xmlns="" val="3542600704"/>
                  </a:ext>
                </a:extLst>
              </a:tr>
            </a:tbl>
          </a:graphicData>
        </a:graphic>
      </p:graphicFrame>
      <p:grpSp>
        <p:nvGrpSpPr>
          <p:cNvPr id="42" name="群組 41">
            <a:extLst>
              <a:ext uri="{FF2B5EF4-FFF2-40B4-BE49-F238E27FC236}">
                <a16:creationId xmlns:a16="http://schemas.microsoft.com/office/drawing/2014/main" xmlns="" id="{120DB6ED-58A9-4096-8FA0-D249C6C8849E}"/>
              </a:ext>
            </a:extLst>
          </p:cNvPr>
          <p:cNvGrpSpPr/>
          <p:nvPr/>
        </p:nvGrpSpPr>
        <p:grpSpPr>
          <a:xfrm>
            <a:off x="6183810" y="1185056"/>
            <a:ext cx="282672" cy="502096"/>
            <a:chOff x="7616661" y="5430242"/>
            <a:chExt cx="206320" cy="442986"/>
          </a:xfrm>
        </p:grpSpPr>
        <p:sp>
          <p:nvSpPr>
            <p:cNvPr id="43" name="矩形 42">
              <a:extLst>
                <a:ext uri="{FF2B5EF4-FFF2-40B4-BE49-F238E27FC236}">
                  <a16:creationId xmlns:a16="http://schemas.microsoft.com/office/drawing/2014/main" xmlns="" id="{D0F239A0-A2B9-4310-99D1-A1F27A4F9F3B}"/>
                </a:ext>
              </a:extLst>
            </p:cNvPr>
            <p:cNvSpPr/>
            <p:nvPr/>
          </p:nvSpPr>
          <p:spPr>
            <a:xfrm>
              <a:off x="7616661" y="5430242"/>
              <a:ext cx="206320" cy="101022"/>
            </a:xfrm>
            <a:prstGeom prst="rect">
              <a:avLst/>
            </a:prstGeom>
            <a:solidFill>
              <a:srgbClr val="97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xmlns="" id="{86B47CD4-1E09-4964-8339-5A1943227039}"/>
                </a:ext>
              </a:extLst>
            </p:cNvPr>
            <p:cNvSpPr/>
            <p:nvPr/>
          </p:nvSpPr>
          <p:spPr>
            <a:xfrm>
              <a:off x="7616661" y="5601224"/>
              <a:ext cx="206320" cy="101022"/>
            </a:xfrm>
            <a:prstGeom prst="rect">
              <a:avLst/>
            </a:prstGeom>
            <a:solidFill>
              <a:srgbClr val="FF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a:extLst>
                <a:ext uri="{FF2B5EF4-FFF2-40B4-BE49-F238E27FC236}">
                  <a16:creationId xmlns:a16="http://schemas.microsoft.com/office/drawing/2014/main" xmlns="" id="{8116453C-1F9A-4C61-8CCA-13A0FAC4BE3E}"/>
                </a:ext>
              </a:extLst>
            </p:cNvPr>
            <p:cNvSpPr/>
            <p:nvPr/>
          </p:nvSpPr>
          <p:spPr>
            <a:xfrm>
              <a:off x="7616661" y="5772206"/>
              <a:ext cx="206320" cy="101022"/>
            </a:xfrm>
            <a:prstGeom prst="rect">
              <a:avLst/>
            </a:prstGeom>
            <a:solidFill>
              <a:srgbClr val="FFF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Text Box 3">
            <a:extLst>
              <a:ext uri="{FF2B5EF4-FFF2-40B4-BE49-F238E27FC236}">
                <a16:creationId xmlns:a16="http://schemas.microsoft.com/office/drawing/2014/main" xmlns="" id="{37753D2C-4E9A-4028-ACDF-9CA4C8709007}"/>
              </a:ext>
            </a:extLst>
          </p:cNvPr>
          <p:cNvSpPr txBox="1">
            <a:spLocks noChangeArrowheads="1"/>
          </p:cNvSpPr>
          <p:nvPr/>
        </p:nvSpPr>
        <p:spPr bwMode="auto">
          <a:xfrm>
            <a:off x="5978606" y="1838088"/>
            <a:ext cx="3050548" cy="1018227"/>
          </a:xfrm>
          <a:prstGeom prst="rect">
            <a:avLst/>
          </a:prstGeom>
          <a:solidFill>
            <a:srgbClr val="FFFFFF"/>
          </a:solidFill>
          <a:ln w="19050">
            <a:solidFill>
              <a:srgbClr val="92D050"/>
            </a:solidFill>
          </a:ln>
          <a:effectLst>
            <a:outerShdw blurRad="50800" dist="38100" dir="2700000" algn="tl" rotWithShape="0">
              <a:prstClr val="black">
                <a:alpha val="40000"/>
              </a:prstClr>
            </a:outerShdw>
          </a:effectLst>
        </p:spPr>
        <p:txBody>
          <a:bodyPr wrap="square">
            <a:spAutoFit/>
          </a:bodyPr>
          <a:lstStyle/>
          <a:p>
            <a:pPr algn="ctr">
              <a:spcBef>
                <a:spcPts val="900"/>
              </a:spcBef>
              <a:buClr>
                <a:srgbClr val="FF0000"/>
              </a:buClr>
              <a:buSzPct val="100000"/>
              <a:defRPr/>
            </a:pP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其餘區域維持供灌</a:t>
            </a:r>
            <a:endParaRPr lang="en-US" altLang="zh-TW" sz="2800" b="1" dirty="0">
              <a:solidFill>
                <a:schemeClr val="accent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ts val="450"/>
              </a:spcBef>
              <a:buClr>
                <a:srgbClr val="FF0000"/>
              </a:buClr>
              <a:buSzPct val="100000"/>
              <a:defRPr/>
            </a:pPr>
            <a:r>
              <a:rPr lang="en-US" altLang="zh-TW" sz="28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28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萬</a:t>
            </a:r>
            <a:r>
              <a:rPr lang="en-US" altLang="zh-TW" sz="28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8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千公頃</a:t>
            </a:r>
            <a:endParaRPr lang="en-US" altLang="zh-TW" sz="28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6" name="投影片編號版面配置區 1">
            <a:extLst>
              <a:ext uri="{FF2B5EF4-FFF2-40B4-BE49-F238E27FC236}">
                <a16:creationId xmlns:a16="http://schemas.microsoft.com/office/drawing/2014/main" xmlns="" id="{1C142F33-FC51-40B4-983E-6D7F3890E33B}"/>
              </a:ext>
            </a:extLst>
          </p:cNvPr>
          <p:cNvSpPr txBox="1">
            <a:spLocks/>
          </p:cNvSpPr>
          <p:nvPr/>
        </p:nvSpPr>
        <p:spPr>
          <a:xfrm>
            <a:off x="6886695" y="6415780"/>
            <a:ext cx="2057400" cy="365125"/>
          </a:xfrm>
          <a:prstGeom prst="rect">
            <a:avLst/>
          </a:prstGeom>
        </p:spPr>
        <p:txBody>
          <a:bodyPr vert="horz" wrap="square" lIns="91440" tIns="45720" rIns="91440" bIns="45720" numCol="1" anchor="t" anchorCtr="0" compatLnSpc="1">
            <a:prstTxWarp prst="textNoShape">
              <a:avLst/>
            </a:prstTxWarp>
          </a:bodyPr>
          <a:lstStyle>
            <a:defPPr>
              <a:defRPr lang="zh-TW"/>
            </a:defPPr>
            <a:lvl1pPr algn="r" rtl="0" eaLnBrk="1" fontAlgn="base" hangingPunct="1">
              <a:spcBef>
                <a:spcPct val="0"/>
              </a:spcBef>
              <a:spcAft>
                <a:spcPct val="0"/>
              </a:spcAft>
              <a:defRPr kumimoji="0" sz="1800" b="1" kern="1200">
                <a:solidFill>
                  <a:schemeClr val="bg1"/>
                </a:solidFill>
                <a:effectLst/>
                <a:latin typeface="+mn-lt"/>
                <a:ea typeface="微軟正黑體" pitchFamily="34" charset="-120"/>
                <a:cs typeface="Times New Roman" panose="02020603050405020304" pitchFamily="18" charset="0"/>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9pPr>
          </a:lstStyle>
          <a:p>
            <a:pPr>
              <a:defRPr/>
            </a:pPr>
            <a:fld id="{8E227029-EB7E-4B68-B2DF-0A764ACA71FF}" type="slidenum">
              <a:rPr lang="zh-TW" altLang="en-US" smtClean="0">
                <a:latin typeface="Microsoft YaHei" panose="020B0503020204020204" pitchFamily="34" charset="-122"/>
                <a:ea typeface="Microsoft YaHei" panose="020B0503020204020204" pitchFamily="34" charset="-122"/>
              </a:rPr>
              <a:pPr>
                <a:defRPr/>
              </a:pPr>
              <a:t>5</a:t>
            </a:fld>
            <a:endParaRPr lang="zh-TW" altLang="en-US" dirty="0">
              <a:latin typeface="Microsoft YaHei" panose="020B0503020204020204" pitchFamily="34" charset="-122"/>
              <a:ea typeface="Microsoft YaHei" panose="020B0503020204020204" pitchFamily="34" charset="-122"/>
            </a:endParaRPr>
          </a:p>
        </p:txBody>
      </p:sp>
      <p:sp>
        <p:nvSpPr>
          <p:cNvPr id="47" name="Text Box 3">
            <a:extLst>
              <a:ext uri="{FF2B5EF4-FFF2-40B4-BE49-F238E27FC236}">
                <a16:creationId xmlns:a16="http://schemas.microsoft.com/office/drawing/2014/main" xmlns="" id="{37753D2C-4E9A-4028-ACDF-9CA4C8709007}"/>
              </a:ext>
            </a:extLst>
          </p:cNvPr>
          <p:cNvSpPr txBox="1">
            <a:spLocks noChangeArrowheads="1"/>
          </p:cNvSpPr>
          <p:nvPr/>
        </p:nvSpPr>
        <p:spPr bwMode="auto">
          <a:xfrm>
            <a:off x="264936" y="4555328"/>
            <a:ext cx="3113577" cy="1449628"/>
          </a:xfrm>
          <a:prstGeom prst="rect">
            <a:avLst/>
          </a:prstGeom>
          <a:solidFill>
            <a:srgbClr val="FFFFFF"/>
          </a:solidFill>
          <a:ln w="19050">
            <a:solidFill>
              <a:srgbClr val="92D050"/>
            </a:solidFill>
          </a:ln>
          <a:effectLst>
            <a:outerShdw blurRad="50800" dist="38100" dir="2700000" algn="tl" rotWithShape="0">
              <a:prstClr val="black">
                <a:alpha val="40000"/>
              </a:prstClr>
            </a:outerShdw>
          </a:effectLst>
        </p:spPr>
        <p:txBody>
          <a:bodyPr wrap="square">
            <a:spAutoFit/>
          </a:bodyPr>
          <a:lstStyle/>
          <a:p>
            <a:pPr algn="ctr">
              <a:lnSpc>
                <a:spcPts val="2700"/>
              </a:lnSpc>
              <a:spcBef>
                <a:spcPts val="900"/>
              </a:spcBef>
              <a:buClr>
                <a:srgbClr val="FF0000"/>
              </a:buClr>
              <a:buSzPct val="100000"/>
              <a:defRPr/>
            </a:pP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非供灌區域</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31.8</a:t>
            </a: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萬公頃農牧用地，除少數有儲水灌溉設備其餘多數看天田，受乾旱影響較大。</a:t>
            </a: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960086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84899CDE-2DBD-446C-8020-DB31868FEE58}"/>
              </a:ext>
            </a:extLst>
          </p:cNvPr>
          <p:cNvSpPr>
            <a:spLocks noGrp="1"/>
          </p:cNvSpPr>
          <p:nvPr>
            <p:ph type="sldNum" sz="quarter" idx="12"/>
          </p:nvPr>
        </p:nvSpPr>
        <p:spPr>
          <a:xfrm>
            <a:off x="6878274" y="6446735"/>
            <a:ext cx="2057400" cy="365125"/>
          </a:xfrm>
        </p:spPr>
        <p:txBody>
          <a:bodyPr/>
          <a:lstStyle/>
          <a:p>
            <a:pPr>
              <a:defRPr/>
            </a:pPr>
            <a:fld id="{8E227029-EB7E-4B68-B2DF-0A764ACA71FF}" type="slidenum">
              <a:rPr lang="zh-TW" altLang="en-US" sz="1700">
                <a:latin typeface="Microsoft YaHei" panose="020B0503020204020204" pitchFamily="34" charset="-122"/>
                <a:ea typeface="Microsoft YaHei" panose="020B0503020204020204" pitchFamily="34" charset="-122"/>
              </a:rPr>
              <a:pPr>
                <a:defRPr/>
              </a:pPr>
              <a:t>6</a:t>
            </a:fld>
            <a:endParaRPr lang="zh-TW" altLang="en-US" sz="1700" dirty="0">
              <a:latin typeface="Microsoft YaHei" panose="020B0503020204020204" pitchFamily="34" charset="-122"/>
              <a:ea typeface="Microsoft YaHei" panose="020B0503020204020204" pitchFamily="34" charset="-122"/>
            </a:endParaRPr>
          </a:p>
        </p:txBody>
      </p:sp>
      <p:sp>
        <p:nvSpPr>
          <p:cNvPr id="5" name="標題 2">
            <a:extLst>
              <a:ext uri="{FF2B5EF4-FFF2-40B4-BE49-F238E27FC236}">
                <a16:creationId xmlns:a16="http://schemas.microsoft.com/office/drawing/2014/main" xmlns="" id="{F3F26B80-A2D9-4808-BBDF-CEC976786B59}"/>
              </a:ext>
            </a:extLst>
          </p:cNvPr>
          <p:cNvSpPr>
            <a:spLocks noGrp="1"/>
          </p:cNvSpPr>
          <p:nvPr>
            <p:ph type="title"/>
          </p:nvPr>
        </p:nvSpPr>
        <p:spPr>
          <a:xfrm>
            <a:off x="628650" y="260649"/>
            <a:ext cx="7886700" cy="648072"/>
          </a:xfrm>
        </p:spPr>
        <p:txBody>
          <a:bodyPr/>
          <a:lstStyle/>
          <a:p>
            <a:pPr algn="ct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供灌區域水資源調度及乾旱因應措施</a:t>
            </a:r>
          </a:p>
        </p:txBody>
      </p:sp>
      <p:sp>
        <p:nvSpPr>
          <p:cNvPr id="46" name="矩形 45">
            <a:extLst>
              <a:ext uri="{FF2B5EF4-FFF2-40B4-BE49-F238E27FC236}">
                <a16:creationId xmlns:a16="http://schemas.microsoft.com/office/drawing/2014/main" xmlns="" id="{0FB8C8FE-A603-4E14-8145-61BA13F58E8B}"/>
              </a:ext>
            </a:extLst>
          </p:cNvPr>
          <p:cNvSpPr/>
          <p:nvPr/>
        </p:nvSpPr>
        <p:spPr>
          <a:xfrm>
            <a:off x="310520" y="838688"/>
            <a:ext cx="6480720" cy="830997"/>
          </a:xfrm>
          <a:prstGeom prst="rect">
            <a:avLst/>
          </a:prstGeom>
          <a:ln>
            <a:noFill/>
          </a:ln>
        </p:spPr>
        <p:txBody>
          <a:bodyPr vert="horz" wrap="square">
            <a:spAutoFit/>
          </a:bodyPr>
          <a:lstStyle/>
          <a:p>
            <a:pPr>
              <a:lnSpc>
                <a:spcPct val="150000"/>
              </a:lnSpc>
            </a:pPr>
            <a:r>
              <a:rPr lang="zh-TW" altLang="en-US"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水情吃緊地區</a:t>
            </a:r>
            <a:r>
              <a:rPr lang="en-US" altLang="zh-TW"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實施抗旱灌溉</a:t>
            </a:r>
            <a:r>
              <a:rPr lang="en-US" altLang="zh-TW"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(1/3)</a:t>
            </a:r>
          </a:p>
        </p:txBody>
      </p:sp>
      <p:sp>
        <p:nvSpPr>
          <p:cNvPr id="47" name="Content Placeholder 2">
            <a:extLst>
              <a:ext uri="{FF2B5EF4-FFF2-40B4-BE49-F238E27FC236}">
                <a16:creationId xmlns:a16="http://schemas.microsoft.com/office/drawing/2014/main" xmlns="" id="{01B6CE2F-2A6E-45CB-AD71-F41E5E6723A9}"/>
              </a:ext>
            </a:extLst>
          </p:cNvPr>
          <p:cNvSpPr txBox="1"/>
          <p:nvPr/>
        </p:nvSpPr>
        <p:spPr>
          <a:xfrm>
            <a:off x="346702" y="1897840"/>
            <a:ext cx="4081285" cy="4156215"/>
          </a:xfrm>
          <a:prstGeom prst="roundRect">
            <a:avLst>
              <a:gd name="adj" fmla="val 4999"/>
            </a:avLst>
          </a:prstGeom>
          <a:solidFill>
            <a:schemeClr val="bg1"/>
          </a:solidFill>
          <a:ln w="28575">
            <a:solidFill>
              <a:srgbClr val="694407"/>
            </a:solidFill>
          </a:ln>
        </p:spPr>
        <p:txBody>
          <a:bodyPr vert="horz" lIns="180000" tIns="252000" rIns="180000" bIns="7200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000" indent="-288000" algn="just">
              <a:lnSpc>
                <a:spcPts val="2000"/>
              </a:lnSpc>
              <a:spcBef>
                <a:spcPts val="600"/>
              </a:spcBef>
              <a:spcAft>
                <a:spcPts val="600"/>
              </a:spcAft>
              <a:buFont typeface="Wingdings" panose="05000000000000000000" pitchFamily="2" charset="2"/>
              <a:buChar char="ü"/>
            </a:pPr>
            <a:r>
              <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3/10</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已完成整田插秧。</a:t>
            </a:r>
            <a:endPar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288000" indent="-288000" algn="just">
              <a:lnSpc>
                <a:spcPts val="2000"/>
              </a:lnSpc>
              <a:spcBef>
                <a:spcPts val="600"/>
              </a:spcBef>
              <a:buFont typeface="Wingdings" panose="05000000000000000000" pitchFamily="2" charset="2"/>
              <a:buChar char="ü"/>
            </a:pPr>
            <a:r>
              <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烏溪水系實施輪流灌溉及啟用地下水井，以補助灌溉用水</a:t>
            </a:r>
            <a:r>
              <a:rPr lang="zh-TW" altLang="en-US" sz="2000" b="1" kern="100" dirty="0">
                <a:solidFill>
                  <a:schemeClr val="tx1"/>
                </a:solidFill>
                <a:latin typeface="細明體" panose="02020509000000000000" pitchFamily="49" charset="-120"/>
                <a:ea typeface="細明體" panose="02020509000000000000" pitchFamily="49" charset="-120"/>
                <a:cs typeface="Times New Roman" panose="02020603050405020304" pitchFamily="18" charset="0"/>
                <a:sym typeface="+mn-ea"/>
              </a:rPr>
              <a:t>：</a:t>
            </a:r>
            <a:endParaRPr lang="en-US" altLang="zh-TW" sz="2000" b="1" kern="100" dirty="0">
              <a:solidFill>
                <a:schemeClr val="tx1"/>
              </a:solidFill>
              <a:latin typeface="細明體" panose="02020509000000000000" pitchFamily="49" charset="-120"/>
              <a:ea typeface="細明體" panose="02020509000000000000" pitchFamily="49" charset="-120"/>
              <a:cs typeface="Times New Roman" panose="02020603050405020304" pitchFamily="18" charset="0"/>
              <a:sym typeface="+mn-ea"/>
            </a:endParaRPr>
          </a:p>
          <a:p>
            <a:pPr marL="468000" lvl="1" indent="-252000" algn="just">
              <a:lnSpc>
                <a:spcPts val="2000"/>
              </a:lnSpc>
              <a:spcBef>
                <a:spcPts val="600"/>
              </a:spcBef>
              <a:buSzPct val="80000"/>
              <a:buFont typeface="Wingdings" panose="05000000000000000000" pitchFamily="2" charset="2"/>
              <a:buChar char="l"/>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輪流灌溉</a:t>
            </a:r>
            <a:endPar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守城份圳及北烘圳，分</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區供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1</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1</a:t>
            </a: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南烘圳，分</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區，供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1</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及供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1</a:t>
            </a: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茄荖媽助圳，分</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區，供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p>
          <a:p>
            <a:pPr marL="468000" lvl="1" indent="-252000" algn="just">
              <a:lnSpc>
                <a:spcPts val="2000"/>
              </a:lnSpc>
              <a:spcBef>
                <a:spcPts val="1200"/>
              </a:spcBef>
              <a:buSzPct val="80000"/>
              <a:buFont typeface="Wingdings" panose="05000000000000000000" pitchFamily="2" charset="2"/>
              <a:buChar char="l"/>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啟用地下水井</a:t>
            </a:r>
            <a:r>
              <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28</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口</a:t>
            </a:r>
            <a:r>
              <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，抽水量約</a:t>
            </a:r>
            <a:r>
              <a:rPr lang="en-US" altLang="zh-TW"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1.16cms</a:t>
            </a:r>
          </a:p>
        </p:txBody>
      </p:sp>
      <p:sp>
        <p:nvSpPr>
          <p:cNvPr id="48" name="矩形 47">
            <a:extLst>
              <a:ext uri="{FF2B5EF4-FFF2-40B4-BE49-F238E27FC236}">
                <a16:creationId xmlns:a16="http://schemas.microsoft.com/office/drawing/2014/main" xmlns="" id="{70B9556A-E67A-4D83-A3EC-213634FB1A7F}"/>
              </a:ext>
            </a:extLst>
          </p:cNvPr>
          <p:cNvSpPr/>
          <p:nvPr/>
        </p:nvSpPr>
        <p:spPr>
          <a:xfrm>
            <a:off x="461095" y="1488732"/>
            <a:ext cx="4352288" cy="692497"/>
          </a:xfrm>
          <a:prstGeom prst="rect">
            <a:avLst/>
          </a:prstGeom>
          <a:ln>
            <a:noFill/>
          </a:ln>
        </p:spPr>
        <p:txBody>
          <a:bodyPr vert="horz" wrap="square">
            <a:spAutoFit/>
          </a:bodyPr>
          <a:lstStyle/>
          <a:p>
            <a:pPr>
              <a:lnSpc>
                <a:spcPct val="150000"/>
              </a:lnSpc>
            </a:pPr>
            <a:r>
              <a:rPr lang="zh-TW" altLang="en-US"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南投管理處</a:t>
            </a:r>
            <a:endParaRPr lang="en-US" altLang="zh-TW"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0" name="Content Placeholder 2">
            <a:extLst>
              <a:ext uri="{FF2B5EF4-FFF2-40B4-BE49-F238E27FC236}">
                <a16:creationId xmlns:a16="http://schemas.microsoft.com/office/drawing/2014/main" xmlns="" id="{E6B287AA-DAE1-4560-A087-3AB957DC6C91}"/>
              </a:ext>
            </a:extLst>
          </p:cNvPr>
          <p:cNvSpPr txBox="1"/>
          <p:nvPr/>
        </p:nvSpPr>
        <p:spPr>
          <a:xfrm>
            <a:off x="4554105" y="1899369"/>
            <a:ext cx="4081286" cy="4154691"/>
          </a:xfrm>
          <a:prstGeom prst="roundRect">
            <a:avLst>
              <a:gd name="adj" fmla="val 4022"/>
            </a:avLst>
          </a:prstGeom>
          <a:solidFill>
            <a:schemeClr val="bg1"/>
          </a:solidFill>
          <a:ln w="28575">
            <a:solidFill>
              <a:srgbClr val="694407"/>
            </a:solidFill>
          </a:ln>
        </p:spPr>
        <p:txBody>
          <a:bodyPr vert="horz" lIns="180000" tIns="252000" rIns="180000" bIns="7200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000" indent="-288000" algn="just">
              <a:lnSpc>
                <a:spcPts val="2000"/>
              </a:lnSpc>
              <a:spcBef>
                <a:spcPts val="600"/>
              </a:spcBef>
              <a:spcAft>
                <a:spcPts val="600"/>
              </a:spcAft>
              <a:buFont typeface="Wingdings" panose="05000000000000000000" pitchFamily="2" charset="2"/>
              <a:buChar char="ü"/>
            </a:pPr>
            <a:r>
              <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3/24</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已完成整田插秧。</a:t>
            </a:r>
          </a:p>
          <a:p>
            <a:pPr marL="288000" indent="-288000" algn="just">
              <a:lnSpc>
                <a:spcPts val="2000"/>
              </a:lnSpc>
              <a:spcBef>
                <a:spcPts val="600"/>
              </a:spcBef>
              <a:buFont typeface="Wingdings" panose="05000000000000000000" pitchFamily="2" charset="2"/>
              <a:buChar char="ü"/>
            </a:pPr>
            <a:r>
              <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實施輪流灌溉、間歇灌溉及啟用抗旱水井等措施：</a:t>
            </a:r>
            <a:endParaRPr lang="en-US" altLang="zh-TW"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468000" lvl="1" indent="-252000" algn="just">
              <a:lnSpc>
                <a:spcPts val="2000"/>
              </a:lnSpc>
              <a:spcBef>
                <a:spcPts val="600"/>
              </a:spcBef>
              <a:buSzPct val="80000"/>
              <a:buFont typeface="Wingdings" panose="05000000000000000000" pitchFamily="2" charset="2"/>
              <a:buChar char="l"/>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輪流灌溉</a:t>
            </a:r>
            <a:endPar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八堡圳分</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區，八堡一圳供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天</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8</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小時，八堡二圳供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天</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16</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小時</a:t>
            </a:r>
            <a:endPar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莿仔埤圳系統，採供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4</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6</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間歇灌溉</a:t>
            </a:r>
            <a:endPar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福馬圳系統分</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區，採供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輪流灌溉</a:t>
            </a:r>
          </a:p>
          <a:p>
            <a:pPr marL="468000" lvl="1" indent="-252000" algn="just">
              <a:lnSpc>
                <a:spcPts val="2000"/>
              </a:lnSpc>
              <a:spcBef>
                <a:spcPts val="600"/>
              </a:spcBef>
              <a:buSzPct val="80000"/>
              <a:buFont typeface="Wingdings" panose="05000000000000000000" pitchFamily="2" charset="2"/>
              <a:buChar char="l"/>
            </a:pPr>
            <a:r>
              <a:rPr lang="zh-TW" altLang="en-US" sz="18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啟用地下水井</a:t>
            </a:r>
            <a:r>
              <a:rPr lang="en-US" altLang="zh-TW" sz="18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31</a:t>
            </a:r>
            <a:r>
              <a:rPr lang="zh-TW" altLang="en-US" sz="18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口，補助灌溉用水</a:t>
            </a:r>
          </a:p>
        </p:txBody>
      </p:sp>
      <p:sp>
        <p:nvSpPr>
          <p:cNvPr id="49" name="矩形 48">
            <a:extLst>
              <a:ext uri="{FF2B5EF4-FFF2-40B4-BE49-F238E27FC236}">
                <a16:creationId xmlns:a16="http://schemas.microsoft.com/office/drawing/2014/main" xmlns="" id="{E45D642B-7D92-42C4-8741-0351571F7642}"/>
              </a:ext>
            </a:extLst>
          </p:cNvPr>
          <p:cNvSpPr/>
          <p:nvPr/>
        </p:nvSpPr>
        <p:spPr>
          <a:xfrm>
            <a:off x="4667111" y="1486754"/>
            <a:ext cx="3142337" cy="692497"/>
          </a:xfrm>
          <a:prstGeom prst="rect">
            <a:avLst/>
          </a:prstGeom>
          <a:ln>
            <a:noFill/>
          </a:ln>
        </p:spPr>
        <p:txBody>
          <a:bodyPr vert="horz" wrap="square">
            <a:spAutoFit/>
          </a:bodyPr>
          <a:lstStyle/>
          <a:p>
            <a:pPr>
              <a:lnSpc>
                <a:spcPct val="150000"/>
              </a:lnSpc>
            </a:pPr>
            <a:r>
              <a:rPr lang="zh-TW" altLang="en-US"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彰化管理處</a:t>
            </a:r>
            <a:endParaRPr lang="en-US" altLang="zh-TW"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733671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84899CDE-2DBD-446C-8020-DB31868FEE58}"/>
              </a:ext>
            </a:extLst>
          </p:cNvPr>
          <p:cNvSpPr>
            <a:spLocks noGrp="1"/>
          </p:cNvSpPr>
          <p:nvPr>
            <p:ph type="sldNum" sz="quarter" idx="12"/>
          </p:nvPr>
        </p:nvSpPr>
        <p:spPr>
          <a:xfrm>
            <a:off x="6889322" y="6460722"/>
            <a:ext cx="2057400" cy="365125"/>
          </a:xfrm>
        </p:spPr>
        <p:txBody>
          <a:bodyPr/>
          <a:lstStyle/>
          <a:p>
            <a:pPr>
              <a:defRPr/>
            </a:pPr>
            <a:fld id="{8E227029-EB7E-4B68-B2DF-0A764ACA71FF}" type="slidenum">
              <a:rPr lang="zh-TW" altLang="en-US" sz="1700">
                <a:latin typeface="Microsoft YaHei" panose="020B0503020204020204" pitchFamily="34" charset="-122"/>
                <a:ea typeface="Microsoft YaHei" panose="020B0503020204020204" pitchFamily="34" charset="-122"/>
              </a:rPr>
              <a:pPr>
                <a:defRPr/>
              </a:pPr>
              <a:t>7</a:t>
            </a:fld>
            <a:endParaRPr lang="zh-TW" altLang="en-US" sz="1700" dirty="0">
              <a:latin typeface="Microsoft YaHei" panose="020B0503020204020204" pitchFamily="34" charset="-122"/>
              <a:ea typeface="Microsoft YaHei" panose="020B0503020204020204" pitchFamily="34" charset="-122"/>
            </a:endParaRPr>
          </a:p>
        </p:txBody>
      </p:sp>
      <p:sp>
        <p:nvSpPr>
          <p:cNvPr id="5" name="標題 2">
            <a:extLst>
              <a:ext uri="{FF2B5EF4-FFF2-40B4-BE49-F238E27FC236}">
                <a16:creationId xmlns:a16="http://schemas.microsoft.com/office/drawing/2014/main" xmlns="" id="{F3F26B80-A2D9-4808-BBDF-CEC976786B59}"/>
              </a:ext>
            </a:extLst>
          </p:cNvPr>
          <p:cNvSpPr>
            <a:spLocks noGrp="1"/>
          </p:cNvSpPr>
          <p:nvPr>
            <p:ph type="title"/>
          </p:nvPr>
        </p:nvSpPr>
        <p:spPr>
          <a:xfrm>
            <a:off x="628650" y="260649"/>
            <a:ext cx="7886700" cy="648072"/>
          </a:xfrm>
        </p:spPr>
        <p:txBody>
          <a:bodyPr/>
          <a:lstStyle/>
          <a:p>
            <a:pPr algn="ct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供灌區域水資源調度及</a:t>
            </a: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rPr>
              <a:t>乾</a:t>
            </a: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旱因應措施</a:t>
            </a:r>
          </a:p>
        </p:txBody>
      </p:sp>
      <p:sp>
        <p:nvSpPr>
          <p:cNvPr id="46" name="矩形 45">
            <a:extLst>
              <a:ext uri="{FF2B5EF4-FFF2-40B4-BE49-F238E27FC236}">
                <a16:creationId xmlns:a16="http://schemas.microsoft.com/office/drawing/2014/main" xmlns="" id="{0FB8C8FE-A603-4E14-8145-61BA13F58E8B}"/>
              </a:ext>
            </a:extLst>
          </p:cNvPr>
          <p:cNvSpPr/>
          <p:nvPr/>
        </p:nvSpPr>
        <p:spPr>
          <a:xfrm>
            <a:off x="310520" y="838688"/>
            <a:ext cx="6480720" cy="830997"/>
          </a:xfrm>
          <a:prstGeom prst="rect">
            <a:avLst/>
          </a:prstGeom>
          <a:ln>
            <a:noFill/>
          </a:ln>
        </p:spPr>
        <p:txBody>
          <a:bodyPr vert="horz" wrap="square">
            <a:spAutoFit/>
          </a:bodyPr>
          <a:lstStyle/>
          <a:p>
            <a:pPr>
              <a:lnSpc>
                <a:spcPct val="150000"/>
              </a:lnSpc>
            </a:pPr>
            <a:r>
              <a:rPr lang="zh-TW" altLang="en-US"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水情吃緊地區</a:t>
            </a:r>
            <a:r>
              <a:rPr lang="en-US" altLang="zh-TW"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實施抗旱灌溉</a:t>
            </a:r>
            <a:r>
              <a:rPr lang="en-US" altLang="zh-TW"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(2/3)</a:t>
            </a:r>
          </a:p>
        </p:txBody>
      </p:sp>
      <p:sp>
        <p:nvSpPr>
          <p:cNvPr id="47" name="Content Placeholder 2">
            <a:extLst>
              <a:ext uri="{FF2B5EF4-FFF2-40B4-BE49-F238E27FC236}">
                <a16:creationId xmlns:a16="http://schemas.microsoft.com/office/drawing/2014/main" xmlns="" id="{01B6CE2F-2A6E-45CB-AD71-F41E5E6723A9}"/>
              </a:ext>
            </a:extLst>
          </p:cNvPr>
          <p:cNvSpPr txBox="1"/>
          <p:nvPr/>
        </p:nvSpPr>
        <p:spPr>
          <a:xfrm>
            <a:off x="346699" y="1897840"/>
            <a:ext cx="4009278" cy="4267464"/>
          </a:xfrm>
          <a:prstGeom prst="roundRect">
            <a:avLst>
              <a:gd name="adj" fmla="val 4999"/>
            </a:avLst>
          </a:prstGeom>
          <a:solidFill>
            <a:schemeClr val="bg1"/>
          </a:solidFill>
          <a:ln w="28575">
            <a:solidFill>
              <a:srgbClr val="694407"/>
            </a:solidFill>
          </a:ln>
        </p:spPr>
        <p:txBody>
          <a:bodyPr vert="horz" lIns="180000" tIns="252000" rIns="180000" bIns="7200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000" indent="-288000" algn="just">
              <a:lnSpc>
                <a:spcPts val="2000"/>
              </a:lnSpc>
              <a:spcBef>
                <a:spcPts val="600"/>
              </a:spcBef>
              <a:spcAft>
                <a:spcPts val="600"/>
              </a:spcAft>
              <a:buFont typeface="Wingdings" panose="05000000000000000000" pitchFamily="2" charset="2"/>
              <a:buChar char="ü"/>
            </a:pPr>
            <a:r>
              <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3/10</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已完成整田插秧。</a:t>
            </a:r>
          </a:p>
          <a:p>
            <a:pPr marL="288000" indent="-288000" algn="just">
              <a:lnSpc>
                <a:spcPts val="2000"/>
              </a:lnSpc>
              <a:spcBef>
                <a:spcPts val="600"/>
              </a:spcBef>
              <a:spcAft>
                <a:spcPts val="0"/>
              </a:spcAft>
              <a:buFont typeface="Wingdings" panose="05000000000000000000" pitchFamily="2" charset="2"/>
              <a:buChar char="ü"/>
            </a:pPr>
            <a:r>
              <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實施輪流灌溉、啟用抗旱水井及抽取回歸水利用等措施：</a:t>
            </a:r>
          </a:p>
          <a:p>
            <a:pPr marL="468000" lvl="1" indent="-252000" algn="just">
              <a:lnSpc>
                <a:spcPts val="2000"/>
              </a:lnSpc>
              <a:spcBef>
                <a:spcPts val="600"/>
              </a:spcBef>
              <a:buSzPct val="80000"/>
              <a:buFont typeface="Wingdings" panose="05000000000000000000" pitchFamily="2" charset="2"/>
              <a:buChar char="l"/>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輪流灌溉</a:t>
            </a:r>
            <a:endPar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鹿場課圳系統分</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區，採供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輪流灌溉</a:t>
            </a: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林內圳系統分</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4</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區，供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及供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p>
          <a:p>
            <a:pPr marL="468000" lvl="1" indent="-252000" algn="just">
              <a:lnSpc>
                <a:spcPts val="2000"/>
              </a:lnSpc>
              <a:spcBef>
                <a:spcPts val="1200"/>
              </a:spcBef>
              <a:buSzPct val="80000"/>
              <a:buFont typeface="Wingdings" panose="05000000000000000000" pitchFamily="2" charset="2"/>
              <a:buChar char="l"/>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啟動地下水井</a:t>
            </a:r>
            <a:r>
              <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175</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口</a:t>
            </a:r>
            <a:r>
              <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，以補充灌溉用水，抽水量約</a:t>
            </a:r>
            <a:r>
              <a:rPr lang="en-US" altLang="zh-TW"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2.17cms</a:t>
            </a:r>
            <a:endPar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468000" lvl="1" indent="-252000" algn="just">
              <a:lnSpc>
                <a:spcPts val="2000"/>
              </a:lnSpc>
              <a:spcBef>
                <a:spcPts val="1200"/>
              </a:spcBef>
              <a:buSzPct val="80000"/>
              <a:buFont typeface="Wingdings" panose="05000000000000000000" pitchFamily="2" charset="2"/>
              <a:buChar char="l"/>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抽取回歸水</a:t>
            </a:r>
            <a:r>
              <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，補充灌溉水源</a:t>
            </a:r>
          </a:p>
        </p:txBody>
      </p:sp>
      <p:sp>
        <p:nvSpPr>
          <p:cNvPr id="48" name="矩形 47">
            <a:extLst>
              <a:ext uri="{FF2B5EF4-FFF2-40B4-BE49-F238E27FC236}">
                <a16:creationId xmlns:a16="http://schemas.microsoft.com/office/drawing/2014/main" xmlns="" id="{70B9556A-E67A-4D83-A3EC-213634FB1A7F}"/>
              </a:ext>
            </a:extLst>
          </p:cNvPr>
          <p:cNvSpPr/>
          <p:nvPr/>
        </p:nvSpPr>
        <p:spPr>
          <a:xfrm>
            <a:off x="461095" y="1488732"/>
            <a:ext cx="4352288" cy="692497"/>
          </a:xfrm>
          <a:prstGeom prst="rect">
            <a:avLst/>
          </a:prstGeom>
          <a:ln>
            <a:noFill/>
          </a:ln>
        </p:spPr>
        <p:txBody>
          <a:bodyPr vert="horz" wrap="square">
            <a:spAutoFit/>
          </a:bodyPr>
          <a:lstStyle/>
          <a:p>
            <a:pPr>
              <a:lnSpc>
                <a:spcPct val="150000"/>
              </a:lnSpc>
            </a:pPr>
            <a:r>
              <a:rPr lang="zh-TW" altLang="en-US"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雲林管理處</a:t>
            </a:r>
            <a:endParaRPr lang="en-US" altLang="zh-TW"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0" name="Content Placeholder 2">
            <a:extLst>
              <a:ext uri="{FF2B5EF4-FFF2-40B4-BE49-F238E27FC236}">
                <a16:creationId xmlns:a16="http://schemas.microsoft.com/office/drawing/2014/main" xmlns="" id="{E6B287AA-DAE1-4560-A087-3AB957DC6C91}"/>
              </a:ext>
            </a:extLst>
          </p:cNvPr>
          <p:cNvSpPr txBox="1"/>
          <p:nvPr/>
        </p:nvSpPr>
        <p:spPr>
          <a:xfrm>
            <a:off x="4470373" y="1899364"/>
            <a:ext cx="4326928" cy="4265940"/>
          </a:xfrm>
          <a:prstGeom prst="roundRect">
            <a:avLst>
              <a:gd name="adj" fmla="val 4022"/>
            </a:avLst>
          </a:prstGeom>
          <a:solidFill>
            <a:schemeClr val="bg1"/>
          </a:solidFill>
          <a:ln w="28575">
            <a:solidFill>
              <a:srgbClr val="694407"/>
            </a:solidFill>
          </a:ln>
        </p:spPr>
        <p:txBody>
          <a:bodyPr vert="horz" lIns="180000" tIns="252000" rIns="180000" bIns="7200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000" indent="-288000" algn="just">
              <a:lnSpc>
                <a:spcPts val="2000"/>
              </a:lnSpc>
              <a:spcBef>
                <a:spcPts val="600"/>
              </a:spcBef>
              <a:spcAft>
                <a:spcPts val="600"/>
              </a:spcAft>
              <a:buFont typeface="Wingdings" panose="05000000000000000000" pitchFamily="2" charset="2"/>
              <a:buChar char="ü"/>
            </a:pPr>
            <a:r>
              <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2/20</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已完成整田插秧。</a:t>
            </a:r>
          </a:p>
          <a:p>
            <a:pPr marL="288000" indent="-288000" algn="just">
              <a:lnSpc>
                <a:spcPts val="2000"/>
              </a:lnSpc>
              <a:spcBef>
                <a:spcPts val="600"/>
              </a:spcBef>
              <a:spcAft>
                <a:spcPts val="0"/>
              </a:spcAft>
              <a:buFont typeface="Wingdings" panose="05000000000000000000" pitchFamily="2" charset="2"/>
              <a:buChar char="ü"/>
            </a:pPr>
            <a:r>
              <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實施輪流灌溉及抽取回歸水利用等措施：</a:t>
            </a:r>
          </a:p>
          <a:p>
            <a:pPr marL="468000" lvl="1" indent="-252000" algn="just">
              <a:lnSpc>
                <a:spcPts val="2000"/>
              </a:lnSpc>
              <a:spcBef>
                <a:spcPts val="600"/>
              </a:spcBef>
              <a:buSzPct val="80000"/>
              <a:buFont typeface="Wingdings" panose="05000000000000000000" pitchFamily="2" charset="2"/>
              <a:buChar char="l"/>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輪流灌溉</a:t>
            </a:r>
            <a:endPar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576000" lvl="2" indent="-252000" algn="just">
              <a:lnSpc>
                <a:spcPts val="22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曹公圳灌區分組輪流灌溉</a:t>
            </a:r>
            <a:endPar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576000" lvl="2" indent="-252000" algn="just">
              <a:lnSpc>
                <a:spcPts val="2200"/>
              </a:lnSpc>
              <a:spcBef>
                <a:spcPts val="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復興渠灌區採供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5</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4</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間歇灌溉</a:t>
            </a:r>
          </a:p>
          <a:p>
            <a:pPr marL="576000" lvl="2" indent="-252000" algn="just">
              <a:lnSpc>
                <a:spcPts val="2200"/>
              </a:lnSpc>
              <a:spcBef>
                <a:spcPts val="0"/>
              </a:spcBef>
              <a:buSzPct val="80000"/>
              <a:buFont typeface="Wingdings" panose="05000000000000000000" pitchFamily="2" charset="2"/>
              <a:buChar char="l"/>
            </a:pPr>
            <a:r>
              <a:rPr lang="zh-TW" altLang="en-US" sz="175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旗山溪水系分</a:t>
            </a:r>
            <a:r>
              <a:rPr lang="en-US" altLang="zh-TW" sz="175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75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組輪流灌溉，旗山站、月眉站對輪供</a:t>
            </a:r>
            <a:r>
              <a:rPr lang="en-US" altLang="zh-TW" sz="175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3.5</a:t>
            </a:r>
            <a:r>
              <a:rPr lang="zh-TW" altLang="en-US" sz="175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天停</a:t>
            </a:r>
            <a:r>
              <a:rPr lang="en-US" altLang="zh-TW" sz="175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3.5</a:t>
            </a:r>
            <a:r>
              <a:rPr lang="zh-TW" altLang="en-US" sz="175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天</a:t>
            </a:r>
          </a:p>
          <a:p>
            <a:pPr marL="576000" lvl="2" indent="-252000" algn="just">
              <a:lnSpc>
                <a:spcPts val="2200"/>
              </a:lnSpc>
              <a:spcBef>
                <a:spcPts val="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獅子頭圳系統</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站供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4</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4</a:t>
            </a:r>
          </a:p>
          <a:p>
            <a:pPr marL="468000" lvl="1" indent="-252000" algn="just">
              <a:lnSpc>
                <a:spcPts val="2000"/>
              </a:lnSpc>
              <a:spcBef>
                <a:spcPts val="1200"/>
              </a:spcBef>
              <a:buSzPct val="80000"/>
              <a:buFont typeface="Wingdings" panose="05000000000000000000" pitchFamily="2" charset="2"/>
              <a:buChar char="l"/>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抽取回歸水</a:t>
            </a:r>
            <a:r>
              <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，補充灌溉水源</a:t>
            </a:r>
            <a:endPar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p:txBody>
      </p:sp>
      <p:sp>
        <p:nvSpPr>
          <p:cNvPr id="49" name="矩形 48">
            <a:extLst>
              <a:ext uri="{FF2B5EF4-FFF2-40B4-BE49-F238E27FC236}">
                <a16:creationId xmlns:a16="http://schemas.microsoft.com/office/drawing/2014/main" xmlns="" id="{E45D642B-7D92-42C4-8741-0351571F7642}"/>
              </a:ext>
            </a:extLst>
          </p:cNvPr>
          <p:cNvSpPr/>
          <p:nvPr/>
        </p:nvSpPr>
        <p:spPr>
          <a:xfrm>
            <a:off x="4572004" y="1486754"/>
            <a:ext cx="3142337" cy="692497"/>
          </a:xfrm>
          <a:prstGeom prst="rect">
            <a:avLst/>
          </a:prstGeom>
          <a:ln>
            <a:noFill/>
          </a:ln>
        </p:spPr>
        <p:txBody>
          <a:bodyPr vert="horz" wrap="square">
            <a:spAutoFit/>
          </a:bodyPr>
          <a:lstStyle/>
          <a:p>
            <a:pPr>
              <a:lnSpc>
                <a:spcPct val="150000"/>
              </a:lnSpc>
            </a:pPr>
            <a:r>
              <a:rPr lang="zh-TW" altLang="en-US"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高雄管理處</a:t>
            </a:r>
            <a:endParaRPr lang="en-US" altLang="zh-TW"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769093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84899CDE-2DBD-446C-8020-DB31868FEE58}"/>
              </a:ext>
            </a:extLst>
          </p:cNvPr>
          <p:cNvSpPr>
            <a:spLocks noGrp="1"/>
          </p:cNvSpPr>
          <p:nvPr>
            <p:ph type="sldNum" sz="quarter" idx="12"/>
          </p:nvPr>
        </p:nvSpPr>
        <p:spPr>
          <a:xfrm>
            <a:off x="6874810" y="6436475"/>
            <a:ext cx="2057400" cy="365125"/>
          </a:xfrm>
        </p:spPr>
        <p:txBody>
          <a:bodyPr/>
          <a:lstStyle/>
          <a:p>
            <a:pPr>
              <a:defRPr/>
            </a:pPr>
            <a:fld id="{8E227029-EB7E-4B68-B2DF-0A764ACA71FF}" type="slidenum">
              <a:rPr lang="zh-TW" altLang="en-US" sz="1700">
                <a:latin typeface="Microsoft YaHei" panose="020B0503020204020204" pitchFamily="34" charset="-122"/>
                <a:ea typeface="Microsoft YaHei" panose="020B0503020204020204" pitchFamily="34" charset="-122"/>
              </a:rPr>
              <a:pPr>
                <a:defRPr/>
              </a:pPr>
              <a:t>8</a:t>
            </a:fld>
            <a:endParaRPr lang="zh-TW" altLang="en-US" sz="1700" dirty="0">
              <a:latin typeface="Microsoft YaHei" panose="020B0503020204020204" pitchFamily="34" charset="-122"/>
              <a:ea typeface="Microsoft YaHei" panose="020B0503020204020204" pitchFamily="34" charset="-122"/>
            </a:endParaRPr>
          </a:p>
        </p:txBody>
      </p:sp>
      <p:sp>
        <p:nvSpPr>
          <p:cNvPr id="5" name="標題 2">
            <a:extLst>
              <a:ext uri="{FF2B5EF4-FFF2-40B4-BE49-F238E27FC236}">
                <a16:creationId xmlns:a16="http://schemas.microsoft.com/office/drawing/2014/main" xmlns="" id="{F3F26B80-A2D9-4808-BBDF-CEC976786B59}"/>
              </a:ext>
            </a:extLst>
          </p:cNvPr>
          <p:cNvSpPr>
            <a:spLocks noGrp="1"/>
          </p:cNvSpPr>
          <p:nvPr>
            <p:ph type="title"/>
          </p:nvPr>
        </p:nvSpPr>
        <p:spPr>
          <a:xfrm>
            <a:off x="628650" y="260649"/>
            <a:ext cx="7886700" cy="648072"/>
          </a:xfrm>
        </p:spPr>
        <p:txBody>
          <a:bodyPr/>
          <a:lstStyle/>
          <a:p>
            <a:pPr algn="ct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供灌區域水資源調度及</a:t>
            </a: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rPr>
              <a:t>乾</a:t>
            </a:r>
            <a:r>
              <a:rPr kumimoji="1" lang="zh-TW" altLang="en-US" sz="3600" b="1" dirty="0">
                <a:solidFill>
                  <a:schemeClr val="accent2">
                    <a:lumMod val="50000"/>
                  </a:schemeClr>
                </a:solidFill>
                <a:latin typeface="微軟正黑體" panose="020B0604030504040204" pitchFamily="34" charset="-120"/>
                <a:ea typeface="微軟正黑體" panose="020B0604030504040204" pitchFamily="34" charset="-120"/>
                <a:cs typeface="+mn-cs"/>
              </a:rPr>
              <a:t>旱因應措施</a:t>
            </a:r>
          </a:p>
        </p:txBody>
      </p:sp>
      <p:sp>
        <p:nvSpPr>
          <p:cNvPr id="46" name="矩形 45">
            <a:extLst>
              <a:ext uri="{FF2B5EF4-FFF2-40B4-BE49-F238E27FC236}">
                <a16:creationId xmlns:a16="http://schemas.microsoft.com/office/drawing/2014/main" xmlns="" id="{0FB8C8FE-A603-4E14-8145-61BA13F58E8B}"/>
              </a:ext>
            </a:extLst>
          </p:cNvPr>
          <p:cNvSpPr/>
          <p:nvPr/>
        </p:nvSpPr>
        <p:spPr>
          <a:xfrm>
            <a:off x="310520" y="838688"/>
            <a:ext cx="6480720" cy="830997"/>
          </a:xfrm>
          <a:prstGeom prst="rect">
            <a:avLst/>
          </a:prstGeom>
          <a:ln>
            <a:noFill/>
          </a:ln>
        </p:spPr>
        <p:txBody>
          <a:bodyPr vert="horz" wrap="square">
            <a:spAutoFit/>
          </a:bodyPr>
          <a:lstStyle/>
          <a:p>
            <a:pPr>
              <a:lnSpc>
                <a:spcPct val="150000"/>
              </a:lnSpc>
            </a:pPr>
            <a:r>
              <a:rPr lang="zh-TW" altLang="en-US"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水情吃緊地區</a:t>
            </a:r>
            <a:r>
              <a:rPr lang="en-US" altLang="zh-TW"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實施抗旱灌溉</a:t>
            </a:r>
            <a:r>
              <a:rPr lang="en-US" altLang="zh-TW" sz="3200" b="1" kern="100" dirty="0">
                <a:solidFill>
                  <a:srgbClr val="FFC000"/>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(3/3)</a:t>
            </a:r>
          </a:p>
        </p:txBody>
      </p:sp>
      <p:sp>
        <p:nvSpPr>
          <p:cNvPr id="47" name="Content Placeholder 2">
            <a:extLst>
              <a:ext uri="{FF2B5EF4-FFF2-40B4-BE49-F238E27FC236}">
                <a16:creationId xmlns:a16="http://schemas.microsoft.com/office/drawing/2014/main" xmlns="" id="{01B6CE2F-2A6E-45CB-AD71-F41E5E6723A9}"/>
              </a:ext>
            </a:extLst>
          </p:cNvPr>
          <p:cNvSpPr txBox="1"/>
          <p:nvPr/>
        </p:nvSpPr>
        <p:spPr>
          <a:xfrm>
            <a:off x="346702" y="1897841"/>
            <a:ext cx="4081285" cy="4121479"/>
          </a:xfrm>
          <a:prstGeom prst="roundRect">
            <a:avLst>
              <a:gd name="adj" fmla="val 4999"/>
            </a:avLst>
          </a:prstGeom>
          <a:solidFill>
            <a:schemeClr val="bg1"/>
          </a:solidFill>
          <a:ln w="28575">
            <a:solidFill>
              <a:srgbClr val="694407"/>
            </a:solidFill>
          </a:ln>
        </p:spPr>
        <p:txBody>
          <a:bodyPr vert="horz" lIns="180000" tIns="252000" rIns="180000" bIns="7200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000" indent="-288000" algn="just">
              <a:lnSpc>
                <a:spcPts val="2000"/>
              </a:lnSpc>
              <a:spcBef>
                <a:spcPts val="600"/>
              </a:spcBef>
              <a:spcAft>
                <a:spcPts val="600"/>
              </a:spcAft>
              <a:buFont typeface="Wingdings" panose="05000000000000000000" pitchFamily="2" charset="2"/>
              <a:buChar char="ü"/>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已完成整田插秧，用水高峰已過，持續加強灌溉管理。</a:t>
            </a:r>
          </a:p>
          <a:p>
            <a:pPr marL="288000" indent="-288000" algn="just">
              <a:lnSpc>
                <a:spcPts val="2000"/>
              </a:lnSpc>
              <a:spcBef>
                <a:spcPts val="600"/>
              </a:spcBef>
              <a:spcAft>
                <a:spcPts val="600"/>
              </a:spcAft>
              <a:buFont typeface="Wingdings" panose="05000000000000000000" pitchFamily="2" charset="2"/>
              <a:buChar char="ü"/>
            </a:pPr>
            <a:r>
              <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實施輪流灌溉、啟用地下水井：</a:t>
            </a:r>
          </a:p>
          <a:p>
            <a:pPr marL="468000" lvl="1" indent="-252000" algn="just">
              <a:lnSpc>
                <a:spcPts val="2000"/>
              </a:lnSpc>
              <a:spcBef>
                <a:spcPts val="600"/>
              </a:spcBef>
              <a:spcAft>
                <a:spcPts val="0"/>
              </a:spcAft>
              <a:buSzPct val="80000"/>
              <a:buFont typeface="Wingdings" panose="05000000000000000000" pitchFamily="2" charset="2"/>
              <a:buChar char="l"/>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輪流灌溉</a:t>
            </a:r>
            <a:endPar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池上圳系統分</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區，採供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輪流灌溉</a:t>
            </a: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關山圳系統分</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區，上區供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11</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，下區供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11</a:t>
            </a:r>
          </a:p>
          <a:p>
            <a:pPr marL="576000" lvl="2" indent="-252000" algn="just">
              <a:lnSpc>
                <a:spcPts val="20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豐源圳系統分</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區，採供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停</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輪流灌溉</a:t>
            </a:r>
            <a:endPar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468000" lvl="1" indent="-252000" algn="just">
              <a:lnSpc>
                <a:spcPts val="2200"/>
              </a:lnSpc>
              <a:spcBef>
                <a:spcPts val="600"/>
              </a:spcBef>
              <a:spcAft>
                <a:spcPts val="0"/>
              </a:spcAft>
              <a:buSzPct val="80000"/>
              <a:buFont typeface="Wingdings" panose="05000000000000000000" pitchFamily="2" charset="2"/>
              <a:buChar char="l"/>
            </a:pPr>
            <a:r>
              <a:rPr lang="zh-TW" altLang="en-US" sz="185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啟用地下水井</a:t>
            </a:r>
            <a:r>
              <a:rPr lang="zh-TW" altLang="en-US" sz="185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，補充灌溉水源</a:t>
            </a:r>
          </a:p>
        </p:txBody>
      </p:sp>
      <p:sp>
        <p:nvSpPr>
          <p:cNvPr id="48" name="矩形 47">
            <a:extLst>
              <a:ext uri="{FF2B5EF4-FFF2-40B4-BE49-F238E27FC236}">
                <a16:creationId xmlns:a16="http://schemas.microsoft.com/office/drawing/2014/main" xmlns="" id="{70B9556A-E67A-4D83-A3EC-213634FB1A7F}"/>
              </a:ext>
            </a:extLst>
          </p:cNvPr>
          <p:cNvSpPr/>
          <p:nvPr/>
        </p:nvSpPr>
        <p:spPr>
          <a:xfrm>
            <a:off x="461095" y="1488732"/>
            <a:ext cx="4352288" cy="692497"/>
          </a:xfrm>
          <a:prstGeom prst="rect">
            <a:avLst/>
          </a:prstGeom>
          <a:ln>
            <a:noFill/>
          </a:ln>
        </p:spPr>
        <p:txBody>
          <a:bodyPr vert="horz" wrap="square">
            <a:spAutoFit/>
          </a:bodyPr>
          <a:lstStyle/>
          <a:p>
            <a:pPr>
              <a:lnSpc>
                <a:spcPct val="150000"/>
              </a:lnSpc>
            </a:pPr>
            <a:r>
              <a:rPr lang="zh-TW" altLang="en-US"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rPr>
              <a:t>臺東管理處</a:t>
            </a:r>
            <a:endParaRPr lang="en-US" altLang="zh-TW" sz="2600" b="1" kern="100" dirty="0">
              <a:solidFill>
                <a:srgbClr val="FFFF73"/>
              </a:solidFill>
              <a:effectLst>
                <a:glow rad="101600">
                  <a:srgbClr val="694407"/>
                </a:glo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0" name="Content Placeholder 2">
            <a:extLst>
              <a:ext uri="{FF2B5EF4-FFF2-40B4-BE49-F238E27FC236}">
                <a16:creationId xmlns:a16="http://schemas.microsoft.com/office/drawing/2014/main" xmlns="" id="{E6B287AA-DAE1-4560-A087-3AB957DC6C91}"/>
              </a:ext>
            </a:extLst>
          </p:cNvPr>
          <p:cNvSpPr txBox="1"/>
          <p:nvPr/>
        </p:nvSpPr>
        <p:spPr>
          <a:xfrm>
            <a:off x="4542384" y="1897841"/>
            <a:ext cx="4140525" cy="4121479"/>
          </a:xfrm>
          <a:prstGeom prst="roundRect">
            <a:avLst>
              <a:gd name="adj" fmla="val 4022"/>
            </a:avLst>
          </a:prstGeom>
          <a:solidFill>
            <a:schemeClr val="bg1"/>
          </a:solidFill>
          <a:ln w="28575">
            <a:solidFill>
              <a:srgbClr val="84041D"/>
            </a:solidFill>
          </a:ln>
        </p:spPr>
        <p:txBody>
          <a:bodyPr vert="horz" lIns="180000" tIns="252000" rIns="180000" bIns="7200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000" indent="-288000" algn="just">
              <a:lnSpc>
                <a:spcPts val="2000"/>
              </a:lnSpc>
              <a:spcBef>
                <a:spcPts val="600"/>
              </a:spcBef>
              <a:spcAft>
                <a:spcPts val="600"/>
              </a:spcAft>
              <a:buFont typeface="Wingdings" panose="05000000000000000000" pitchFamily="2" charset="2"/>
              <a:buChar char="ü"/>
            </a:pPr>
            <a:r>
              <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3</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月中旬累計插秧面積</a:t>
            </a:r>
            <a:r>
              <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4,020</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公頃，插秧進度</a:t>
            </a:r>
            <a:r>
              <a:rPr lang="en-US" altLang="zh-TW"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75%</a:t>
            </a: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a:t>
            </a:r>
          </a:p>
          <a:p>
            <a:pPr marL="288000" indent="-288000" algn="just">
              <a:lnSpc>
                <a:spcPts val="2000"/>
              </a:lnSpc>
              <a:spcBef>
                <a:spcPts val="600"/>
              </a:spcBef>
              <a:buFont typeface="Wingdings" panose="05000000000000000000" pitchFamily="2" charset="2"/>
              <a:buChar char="ü"/>
            </a:pPr>
            <a:r>
              <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錯開整田及抽取埤塘回歸水利用等措施：</a:t>
            </a:r>
          </a:p>
          <a:p>
            <a:pPr marL="468000" lvl="1" indent="-252000" algn="just">
              <a:lnSpc>
                <a:spcPts val="2000"/>
              </a:lnSpc>
              <a:spcBef>
                <a:spcPts val="600"/>
              </a:spcBef>
              <a:buSzPct val="80000"/>
              <a:buFont typeface="Wingdings" panose="05000000000000000000" pitchFamily="2" charset="2"/>
              <a:buChar char="l"/>
            </a:pPr>
            <a:r>
              <a:rPr lang="zh-TW" altLang="en-US" sz="20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錯開整田期</a:t>
            </a:r>
          </a:p>
          <a:p>
            <a:pPr marL="576000" lvl="2" indent="-252000" algn="just">
              <a:lnSpc>
                <a:spcPts val="22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整田期延至二月中旬至三月下旬。</a:t>
            </a:r>
          </a:p>
          <a:p>
            <a:pPr marL="468000" lvl="1" indent="-252000" algn="just">
              <a:lnSpc>
                <a:spcPts val="2000"/>
              </a:lnSpc>
              <a:spcBef>
                <a:spcPts val="600"/>
              </a:spcBef>
              <a:buSzPct val="80000"/>
              <a:buFont typeface="Wingdings" panose="05000000000000000000" pitchFamily="2" charset="2"/>
              <a:buChar char="l"/>
            </a:pPr>
            <a:r>
              <a:rPr lang="zh-TW" altLang="en-US" sz="18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rPr>
              <a:t>抽取埤塘用水及使用河川迴歸水</a:t>
            </a:r>
            <a:endParaRPr lang="en-US" altLang="zh-TW" sz="18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a:p>
            <a:pPr marL="576000" lvl="2" indent="-252000" algn="just">
              <a:lnSpc>
                <a:spcPts val="2200"/>
              </a:lnSpc>
              <a:spcBef>
                <a:spcPts val="60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布設</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5</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台</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12</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英吋抽水機，每日可提供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5.76</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萬噸</a:t>
            </a:r>
          </a:p>
          <a:p>
            <a:pPr marL="576000" lvl="2" indent="-252000" algn="just">
              <a:lnSpc>
                <a:spcPts val="2200"/>
              </a:lnSpc>
              <a:spcBef>
                <a:spcPts val="0"/>
              </a:spcBef>
              <a:buSzPct val="80000"/>
              <a:buFont typeface="Wingdings" panose="05000000000000000000" pitchFamily="2" charset="2"/>
              <a:buChar char="l"/>
            </a:pP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至</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110</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年</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4</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月下旬可提供</a:t>
            </a:r>
            <a:r>
              <a:rPr lang="en-US" altLang="zh-TW"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345.6</a:t>
            </a:r>
            <a:r>
              <a:rPr lang="zh-TW" altLang="en-US" sz="18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rPr>
              <a:t>萬噸補充水量</a:t>
            </a:r>
            <a:endParaRPr lang="zh-TW" altLang="en-US" sz="2000" b="1"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mn-ea"/>
            </a:endParaRPr>
          </a:p>
        </p:txBody>
      </p:sp>
      <p:sp>
        <p:nvSpPr>
          <p:cNvPr id="9" name="矩形 8">
            <a:extLst>
              <a:ext uri="{FF2B5EF4-FFF2-40B4-BE49-F238E27FC236}">
                <a16:creationId xmlns:a16="http://schemas.microsoft.com/office/drawing/2014/main" xmlns="" id="{54C14389-1B4B-4069-8E40-02C25AE56DF0}"/>
              </a:ext>
            </a:extLst>
          </p:cNvPr>
          <p:cNvSpPr/>
          <p:nvPr/>
        </p:nvSpPr>
        <p:spPr>
          <a:xfrm>
            <a:off x="4637835" y="1486754"/>
            <a:ext cx="3142337" cy="692497"/>
          </a:xfrm>
          <a:prstGeom prst="rect">
            <a:avLst/>
          </a:prstGeom>
          <a:ln>
            <a:noFill/>
          </a:ln>
        </p:spPr>
        <p:txBody>
          <a:bodyPr vert="horz" wrap="square">
            <a:spAutoFit/>
          </a:bodyPr>
          <a:lstStyle/>
          <a:p>
            <a:pPr eaLnBrk="1" hangingPunct="1">
              <a:lnSpc>
                <a:spcPct val="150000"/>
              </a:lnSpc>
            </a:pPr>
            <a:r>
              <a:rPr lang="zh-TW" altLang="en-US" sz="2600" b="1" kern="100" dirty="0">
                <a:solidFill>
                  <a:srgbClr val="FFC1C1"/>
                </a:solidFill>
                <a:effectLst>
                  <a:glow rad="101600">
                    <a:srgbClr val="820019"/>
                  </a:glow>
                </a:effectLst>
                <a:latin typeface="Times New Roman" panose="02020603050405020304" pitchFamily="18" charset="0"/>
                <a:ea typeface="微軟正黑體" panose="020B0604030504040204" pitchFamily="34" charset="-120"/>
                <a:cs typeface="Times New Roman" panose="02020603050405020304" pitchFamily="18" charset="0"/>
              </a:rPr>
              <a:t>桃園管理處 </a:t>
            </a:r>
            <a:r>
              <a:rPr lang="en-US" altLang="zh-TW" b="1" kern="100" dirty="0">
                <a:solidFill>
                  <a:srgbClr val="FFC1C1"/>
                </a:solidFill>
                <a:effectLst>
                  <a:glow rad="101600">
                    <a:srgbClr val="820019"/>
                  </a:glow>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b="1" kern="100" dirty="0">
                <a:solidFill>
                  <a:srgbClr val="FFC1C1"/>
                </a:solidFill>
                <a:effectLst>
                  <a:glow rad="101600">
                    <a:srgbClr val="820019"/>
                  </a:glow>
                </a:effectLst>
                <a:latin typeface="Times New Roman" panose="02020603050405020304" pitchFamily="18" charset="0"/>
                <a:ea typeface="微軟正黑體" panose="020B0604030504040204" pitchFamily="34" charset="-120"/>
                <a:cs typeface="Times New Roman" panose="02020603050405020304" pitchFamily="18" charset="0"/>
              </a:rPr>
              <a:t>桃三灌區</a:t>
            </a:r>
            <a:r>
              <a:rPr lang="en-US" altLang="zh-TW" b="1" kern="100" dirty="0">
                <a:solidFill>
                  <a:srgbClr val="FFC1C1"/>
                </a:solidFill>
                <a:effectLst>
                  <a:glow rad="101600">
                    <a:srgbClr val="820019"/>
                  </a:glow>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400" b="1" kern="100" dirty="0">
              <a:solidFill>
                <a:srgbClr val="FFC1C1"/>
              </a:solidFill>
              <a:effectLst>
                <a:glow rad="101600">
                  <a:srgbClr val="820019"/>
                </a:glo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031764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佈景主題">
  <a:themeElements>
    <a:clrScheme name="天使綠">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F79646"/>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天使綠">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F79646"/>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佈景主題">
  <a:themeElements>
    <a:clrScheme name="天使綠">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F79646"/>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佈景主題">
  <a:themeElements>
    <a:clrScheme name="天使綠">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F79646"/>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佈景主題">
  <a:themeElements>
    <a:clrScheme name="天使綠">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F79646"/>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4632</Words>
  <Application>Microsoft Office PowerPoint</Application>
  <PresentationFormat>如螢幕大小 (4:3)</PresentationFormat>
  <Paragraphs>816</Paragraphs>
  <Slides>27</Slides>
  <Notes>11</Notes>
  <HiddenSlides>0</HiddenSlides>
  <MMClips>0</MMClips>
  <ScaleCrop>false</ScaleCrop>
  <HeadingPairs>
    <vt:vector size="4" baseType="variant">
      <vt:variant>
        <vt:lpstr>佈景主題</vt:lpstr>
      </vt:variant>
      <vt:variant>
        <vt:i4>6</vt:i4>
      </vt:variant>
      <vt:variant>
        <vt:lpstr>投影片標題</vt:lpstr>
      </vt:variant>
      <vt:variant>
        <vt:i4>27</vt:i4>
      </vt:variant>
    </vt:vector>
  </HeadingPairs>
  <TitlesOfParts>
    <vt:vector size="33" baseType="lpstr">
      <vt:lpstr>Office Theme</vt:lpstr>
      <vt:lpstr>Office 佈景主題</vt:lpstr>
      <vt:lpstr>1_Office 佈景主題</vt:lpstr>
      <vt:lpstr>2_Office 佈景主題</vt:lpstr>
      <vt:lpstr>3_Office 佈景主題</vt:lpstr>
      <vt:lpstr>4_Office 佈景主題</vt:lpstr>
      <vt:lpstr>行政院農業委員會 110年3月26日</vt:lpstr>
      <vt:lpstr>PowerPoint 簡報</vt:lpstr>
      <vt:lpstr>PowerPoint 簡報</vt:lpstr>
      <vt:lpstr>PowerPoint 簡報</vt:lpstr>
      <vt:lpstr>當前農業水情</vt:lpstr>
      <vt:lpstr>農業水資源調度情況</vt:lpstr>
      <vt:lpstr>供灌區域水資源調度及乾旱因應措施</vt:lpstr>
      <vt:lpstr>供灌區域水資源調度及乾旱因應措施</vt:lpstr>
      <vt:lpstr>供灌區域水資源調度及乾旱因應措施</vt:lpstr>
      <vt:lpstr>農塘及防砂設施強化水源利用 </vt:lpstr>
      <vt:lpstr>乾旱影響農業生產因應措施</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協助農民建置省水灌溉設備</vt:lpstr>
      <vt:lpstr>PowerPoint 簡報</vt:lpstr>
      <vt:lpstr>結語</vt:lpstr>
      <vt:lpstr>PowerPoint 簡報</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Boyce-VAIO</dc:creator>
  <cp:lastModifiedBy>公關科江文德</cp:lastModifiedBy>
  <cp:revision>749</cp:revision>
  <cp:lastPrinted>2021-03-24T10:51:50Z</cp:lastPrinted>
  <dcterms:created xsi:type="dcterms:W3CDTF">2012-08-07T09:42:44Z</dcterms:created>
  <dcterms:modified xsi:type="dcterms:W3CDTF">2021-03-26T01:45:22Z</dcterms:modified>
</cp:coreProperties>
</file>