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256" r:id="rId2"/>
    <p:sldId id="262" r:id="rId3"/>
    <p:sldId id="261" r:id="rId4"/>
    <p:sldId id="263" r:id="rId5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3366CC"/>
    <a:srgbClr val="996633"/>
    <a:srgbClr val="996600"/>
    <a:srgbClr val="6699FF"/>
    <a:srgbClr val="909AF4"/>
    <a:srgbClr val="CC9900"/>
    <a:srgbClr val="F1A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92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71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920081C-F092-4160-8C9C-89E341A78B93}" type="datetimeFigureOut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1" y="4716463"/>
            <a:ext cx="5438775" cy="44672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D0E29E38-114E-42C7-B4F9-C45549958F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558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29E38-114E-42C7-B4F9-C45549958F0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29E38-114E-42C7-B4F9-C45549958F0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29E38-114E-42C7-B4F9-C45549958F0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551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FF74850-A20A-46D3-B052-C6E925B83654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94BF-E153-4134-BD3F-0EA2D35FE0D0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5C53-D89D-4475-BE87-AB761895F1E9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2C-F873-4DFF-A32C-E241F5F9C517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351440" y="6349429"/>
            <a:ext cx="1981200" cy="365760"/>
          </a:xfrm>
        </p:spPr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06DB05A-63BE-400D-96FA-3743563E7558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4A72-FFCA-4336-AB49-1007B23F167C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ECC-9C06-4951-B4C4-155FAE43EF19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486B-208F-46BD-86E2-EDA66028C614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2B65-48CD-46E4-931B-940559ED09E0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90F2-040E-4678-93E2-548E28DD5725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5A86B-E783-4207-A643-CEC916A755B2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1F8CA5-AA65-40EF-9B7E-1AD485429CF2}" type="datetime1">
              <a:rPr lang="zh-TW" altLang="en-US" smtClean="0"/>
              <a:t>2022/2/7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726065" y="6349429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09A97B-11D7-4776-8F55-E04B300BC3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104;p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" y="0"/>
            <a:ext cx="1145907" cy="104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78904" y="404664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b="1" dirty="0" smtClean="0">
                <a:latin typeface="+mj-ea"/>
              </a:rPr>
              <a:t>4</a:t>
            </a:r>
            <a:r>
              <a:rPr lang="zh-TW" altLang="en-US" sz="3600" b="1" dirty="0" smtClean="0">
                <a:latin typeface="+mj-ea"/>
              </a:rPr>
              <a:t>月</a:t>
            </a:r>
            <a:r>
              <a:rPr lang="en-US" altLang="zh-TW" sz="3600" b="1" dirty="0" smtClean="0">
                <a:latin typeface="+mj-ea"/>
              </a:rPr>
              <a:t>30</a:t>
            </a:r>
            <a:r>
              <a:rPr lang="zh-TW" altLang="en-US" sz="3600" b="1" dirty="0" smtClean="0">
                <a:latin typeface="+mj-ea"/>
              </a:rPr>
              <a:t>日前調降貨品稅目表</a:t>
            </a:r>
            <a:endParaRPr lang="zh-TW" altLang="en-US" sz="3600" b="1" dirty="0">
              <a:latin typeface="+mj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1</a:t>
            </a:fld>
            <a:endParaRPr lang="zh-TW" altLang="en-US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772575"/>
              </p:ext>
            </p:extLst>
          </p:nvPr>
        </p:nvGraphicFramePr>
        <p:xfrm>
          <a:off x="572955" y="1556792"/>
          <a:ext cx="7887477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810"/>
                <a:gridCol w="1831021"/>
                <a:gridCol w="2232374"/>
                <a:gridCol w="2448272"/>
              </a:tblGrid>
              <a:tr h="13089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稅目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CC9900">
                        <a:alpha val="5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996600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現行稅率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CC9900">
                        <a:alpha val="5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zh-TW" altLang="en-US" sz="2000" b="1" kern="1200" dirty="0" smtClean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調降後稅率</a:t>
                      </a:r>
                      <a:endParaRPr kumimoji="0" lang="en-US" altLang="zh-TW" sz="2000" b="1" kern="1200" dirty="0" smtClean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algn="ctr" rtl="0" eaLnBrk="1" latinLnBrk="0" hangingPunct="1"/>
                      <a:r>
                        <a:rPr kumimoji="0" lang="en-US" altLang="zh-TW" sz="2000" b="1" kern="1200" dirty="0" smtClean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kumimoji="0" lang="zh-TW" altLang="en-US" sz="2000" b="1" kern="1200" dirty="0" smtClean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調降幅度</a:t>
                      </a:r>
                      <a:r>
                        <a:rPr kumimoji="0" lang="en-US" altLang="zh-TW" sz="2000" b="1" kern="1200" dirty="0" smtClean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kumimoji="0"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996633">
                        <a:alpha val="44000"/>
                      </a:srgbClr>
                    </a:solidFill>
                  </a:tcPr>
                </a:tc>
              </a:tr>
              <a:tr h="739824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營業稅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6699FF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黃豆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3366CC">
                        <a:alpha val="47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</a:t>
                      </a:r>
                      <a:endParaRPr lang="zh-TW" altLang="en-US" sz="20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6699FF">
                        <a:alpha val="47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0%(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全免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3366CC">
                        <a:alpha val="47000"/>
                      </a:srgbClr>
                    </a:solidFill>
                  </a:tcPr>
                </a:tc>
              </a:tr>
              <a:tr h="7398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小麥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6699FF">
                        <a:alpha val="47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</a:tr>
              <a:tr h="7398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玉米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3366CC">
                        <a:alpha val="47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標題 3"/>
          <p:cNvSpPr txBox="1">
            <a:spLocks/>
          </p:cNvSpPr>
          <p:nvPr/>
        </p:nvSpPr>
        <p:spPr>
          <a:xfrm>
            <a:off x="1514413" y="5445224"/>
            <a:ext cx="6153931" cy="389049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b="1" dirty="0" smtClean="0"/>
              <a:t>每公斤飼料可減少</a:t>
            </a:r>
            <a:r>
              <a:rPr lang="en-US" altLang="zh-TW" sz="2400" b="1" dirty="0" smtClean="0"/>
              <a:t>0.6</a:t>
            </a:r>
            <a:r>
              <a:rPr lang="zh-TW" altLang="en-US" sz="2400" b="1" dirty="0" smtClean="0"/>
              <a:t>元負擔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8969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104;p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" y="0"/>
            <a:ext cx="1145907" cy="104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78904" y="260648"/>
            <a:ext cx="8229600" cy="778098"/>
          </a:xfrm>
        </p:spPr>
        <p:txBody>
          <a:bodyPr>
            <a:normAutofit/>
          </a:bodyPr>
          <a:lstStyle/>
          <a:p>
            <a:r>
              <a:rPr lang="zh-TW" altLang="zh-TW" b="1" dirty="0"/>
              <a:t>因應氣候</a:t>
            </a:r>
            <a:r>
              <a:rPr lang="zh-TW" altLang="zh-TW" b="1" dirty="0" smtClean="0"/>
              <a:t>變異</a:t>
            </a:r>
            <a:r>
              <a:rPr lang="zh-TW" altLang="en-US" b="1" dirty="0" smtClean="0"/>
              <a:t>  </a:t>
            </a:r>
            <a:r>
              <a:rPr lang="zh-TW" altLang="zh-TW" b="1" dirty="0" smtClean="0"/>
              <a:t>提升</a:t>
            </a:r>
            <a:r>
              <a:rPr lang="zh-TW" altLang="zh-TW" b="1" dirty="0"/>
              <a:t>蛋雞生產效率輔導計晝</a:t>
            </a:r>
            <a:endParaRPr lang="zh-TW" altLang="en-US" b="1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467544" y="1160917"/>
            <a:ext cx="8496944" cy="464434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zh-TW" sz="3500" b="1" dirty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工作</a:t>
            </a:r>
            <a:r>
              <a:rPr lang="zh-TW" altLang="zh-TW" sz="3500" b="1" dirty="0" smtClean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項目</a:t>
            </a:r>
            <a:endParaRPr lang="en-US" altLang="zh-TW" sz="3500" b="1" dirty="0">
              <a:solidFill>
                <a:srgbClr val="F1A00D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lnSpc>
                <a:spcPct val="90000"/>
              </a:lnSpc>
              <a:buNone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一、生產成本與損失補貼：蛋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價維持產地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lnSpc>
                <a:spcPct val="90000"/>
              </a:lnSpc>
              <a:buNone/>
            </a:pP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 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價格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34.5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台斤時，補貼蛋農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出售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lnSpc>
                <a:spcPct val="90000"/>
              </a:lnSpc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雞蛋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每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台斤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，經費計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11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萬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5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千箱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天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lnSpc>
                <a:spcPct val="90000"/>
              </a:lnSpc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x60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箱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x30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天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=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207,000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千元。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3500" b="1" dirty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預期</a:t>
            </a:r>
            <a:r>
              <a:rPr lang="zh-TW" altLang="zh-TW" sz="3500" b="1" dirty="0" smtClean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效益</a:t>
            </a:r>
            <a:endParaRPr lang="en-US" altLang="zh-TW" sz="3500" b="1" dirty="0">
              <a:solidFill>
                <a:srgbClr val="F1A00D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spcBef>
                <a:spcPts val="0"/>
              </a:spcBef>
              <a:buNone/>
            </a:pP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政策而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影響蛋農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收益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lvl="1" indent="0">
              <a:spcBef>
                <a:spcPts val="0"/>
              </a:spcBef>
              <a:buNone/>
            </a:pP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掌握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即時、動態生產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lvl="1" indent="0">
              <a:spcBef>
                <a:spcPts val="0"/>
              </a:spcBef>
              <a:buNone/>
            </a:pP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減少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蛋農因市場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加價搶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蛋而私下交易之亂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69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104;p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" y="0"/>
            <a:ext cx="1145907" cy="104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78904" y="260648"/>
            <a:ext cx="8229600" cy="778098"/>
          </a:xfrm>
        </p:spPr>
        <p:txBody>
          <a:bodyPr>
            <a:normAutofit/>
          </a:bodyPr>
          <a:lstStyle/>
          <a:p>
            <a:r>
              <a:rPr lang="zh-TW" altLang="zh-TW" b="1" dirty="0"/>
              <a:t>因應氣候</a:t>
            </a:r>
            <a:r>
              <a:rPr lang="zh-TW" altLang="zh-TW" b="1" dirty="0" smtClean="0"/>
              <a:t>變異</a:t>
            </a:r>
            <a:r>
              <a:rPr lang="zh-TW" altLang="en-US" b="1" dirty="0" smtClean="0"/>
              <a:t>  </a:t>
            </a:r>
            <a:r>
              <a:rPr lang="zh-TW" altLang="zh-TW" b="1" dirty="0" smtClean="0"/>
              <a:t>提升</a:t>
            </a:r>
            <a:r>
              <a:rPr lang="zh-TW" altLang="zh-TW" b="1" dirty="0"/>
              <a:t>蛋雞生產效率輔導計晝</a:t>
            </a:r>
            <a:endParaRPr lang="zh-TW" altLang="en-US" b="1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467544" y="1160917"/>
            <a:ext cx="8352928" cy="435631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zh-TW" sz="3500" b="1" dirty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工作</a:t>
            </a:r>
            <a:r>
              <a:rPr lang="zh-TW" altLang="zh-TW" sz="3500" b="1" dirty="0" smtClean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項目</a:t>
            </a:r>
            <a:endParaRPr lang="en-US" altLang="zh-TW" sz="3500" b="1" dirty="0">
              <a:solidFill>
                <a:srgbClr val="F1A00D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二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、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蛋中雞代養費用補貼：雛雞至產蛋代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養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時間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長，成本由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130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隻漲至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180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隻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隻補助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25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元，經費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3,000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千隻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x25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元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/</a:t>
            </a:r>
          </a:p>
          <a:p>
            <a:pPr marL="274320" lvl="1" indent="0"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隻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=75,000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千元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。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zh-TW" altLang="zh-TW" sz="3500" b="1" dirty="0">
                <a:solidFill>
                  <a:srgbClr val="F1A00D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預期效益</a:t>
            </a:r>
            <a:endParaRPr lang="en-US" altLang="zh-TW" sz="3500" b="1" dirty="0">
              <a:solidFill>
                <a:srgbClr val="F1A00D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274320" lvl="1" indent="0">
              <a:spcBef>
                <a:spcPts val="0"/>
              </a:spcBef>
              <a:buNone/>
            </a:pP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鼓勵蛋農加速復養，儘速投入生產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鼓勵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蛋種雞業者依排程生產，維持產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銷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74320" lvl="1" indent="0">
              <a:spcBef>
                <a:spcPts val="0"/>
              </a:spcBef>
              <a:buNone/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制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序</a:t>
            </a:r>
          </a:p>
          <a:p>
            <a:pPr marL="274320" lvl="1" indent="0">
              <a:buNone/>
            </a:pPr>
            <a:endParaRPr lang="en-US" altLang="zh-TW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38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104;p1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" y="0"/>
            <a:ext cx="1145907" cy="104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78904" y="332656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en-US" altLang="zh-TW" sz="2400" b="1" dirty="0"/>
              <a:t>111</a:t>
            </a:r>
            <a:r>
              <a:rPr lang="zh-TW" altLang="zh-TW" sz="2400" b="1" dirty="0"/>
              <a:t>年農曆春節後</a:t>
            </a:r>
            <a:r>
              <a:rPr lang="en-US" altLang="zh-TW" sz="2400" b="1" dirty="0"/>
              <a:t>(2/7</a:t>
            </a:r>
            <a:r>
              <a:rPr lang="zh-TW" altLang="zh-TW" sz="2400" b="1" dirty="0"/>
              <a:t>起</a:t>
            </a:r>
            <a:r>
              <a:rPr lang="en-US" altLang="zh-TW" sz="2400" b="1" dirty="0"/>
              <a:t>)</a:t>
            </a:r>
            <a:r>
              <a:rPr lang="zh-TW" altLang="zh-TW" sz="2400" b="1" dirty="0"/>
              <a:t>雞蛋之需求量、供應</a:t>
            </a:r>
            <a:r>
              <a:rPr lang="zh-TW" altLang="zh-TW" sz="2400" b="1" dirty="0" smtClean="0"/>
              <a:t>量</a:t>
            </a:r>
            <a:r>
              <a:rPr lang="en-US" altLang="zh-TW" sz="2400" b="1" dirty="0" smtClean="0"/>
              <a:t/>
            </a:r>
            <a:br>
              <a:rPr lang="en-US" altLang="zh-TW" sz="2400" b="1" dirty="0" smtClean="0"/>
            </a:br>
            <a:r>
              <a:rPr lang="zh-TW" altLang="zh-TW" sz="2400" b="1" dirty="0" smtClean="0"/>
              <a:t>與</a:t>
            </a:r>
            <a:r>
              <a:rPr lang="zh-TW" altLang="zh-TW" sz="2400" b="1" dirty="0"/>
              <a:t>缺口及填補方案</a:t>
            </a:r>
            <a:endParaRPr lang="zh-TW" altLang="en-US" sz="2400" b="1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A97B-11D7-4776-8F55-E04B300BC3DB}" type="slidenum">
              <a:rPr lang="zh-TW" altLang="en-US" smtClean="0"/>
              <a:t>4</a:t>
            </a:fld>
            <a:endParaRPr lang="zh-TW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513845"/>
              </p:ext>
            </p:extLst>
          </p:nvPr>
        </p:nvGraphicFramePr>
        <p:xfrm>
          <a:off x="395536" y="1412776"/>
          <a:ext cx="8352928" cy="4236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3062551"/>
                <a:gridCol w="313013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20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+mj-ea"/>
                          <a:ea typeface="+mj-ea"/>
                        </a:rPr>
                        <a:t>日</a:t>
                      </a:r>
                      <a:r>
                        <a:rPr lang="zh-TW" sz="2000" kern="100" dirty="0" smtClean="0">
                          <a:effectLst/>
                          <a:latin typeface="+mj-ea"/>
                          <a:ea typeface="+mj-ea"/>
                        </a:rPr>
                        <a:t>需求量</a:t>
                      </a:r>
                      <a:endParaRPr lang="en-US" altLang="zh-TW" sz="20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+mj-ea"/>
                          <a:ea typeface="+mj-ea"/>
                        </a:rPr>
                        <a:t>現有在養雞蛋</a:t>
                      </a:r>
                      <a:r>
                        <a:rPr lang="zh-TW" sz="2000" kern="100" dirty="0" smtClean="0">
                          <a:effectLst/>
                          <a:latin typeface="+mj-ea"/>
                          <a:ea typeface="+mj-ea"/>
                        </a:rPr>
                        <a:t>供應量</a:t>
                      </a:r>
                      <a:endParaRPr lang="en-US" altLang="zh-TW" sz="2000" kern="100" dirty="0" smtClean="0"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缺口及填補方案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88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約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117,000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箱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日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約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107,000-110,000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箱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日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因過年增加之換羽雞隻逐漸回產，加上天氣回穩漸暖，產蛋率回升，供應量小幅增加。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+mj-ea"/>
                          <a:ea typeface="+mj-ea"/>
                        </a:rPr>
                        <a:t>缺口</a:t>
                      </a:r>
                      <a:r>
                        <a:rPr kumimoji="0" lang="en-US" altLang="zh-TW" sz="20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7,000-</a:t>
                      </a:r>
                      <a:r>
                        <a:rPr kumimoji="0" lang="en-US" sz="20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r>
                        <a:rPr kumimoji="0" lang="en-US" altLang="zh-TW" sz="20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</a:t>
                      </a:r>
                      <a:r>
                        <a:rPr kumimoji="0" lang="en-US" sz="20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,000</a:t>
                      </a:r>
                      <a:r>
                        <a:rPr kumimoji="0" lang="zh-TW" sz="2000" kern="1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箱</a:t>
                      </a:r>
                      <a:r>
                        <a:rPr kumimoji="0" lang="en-US" sz="2000" kern="1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日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天年假及休市致各地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尤其北部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蛋商銷售量減少，累積庫存約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6-8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萬箱，擬平均填補每日需求。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協調加工業者調度加工用原料蛋，優先供應家庭鮮蛋需求。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美、日、澳進口雞蛋於</a:t>
                      </a:r>
                      <a:r>
                        <a:rPr lang="en-US" sz="2000" kern="100" dirty="0"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TW" sz="2000" kern="100" dirty="0">
                          <a:effectLst/>
                          <a:latin typeface="+mj-ea"/>
                          <a:ea typeface="+mj-ea"/>
                        </a:rPr>
                        <a:t>月底陸續到貨供應。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01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565</TotalTime>
  <Words>383</Words>
  <Application>Microsoft Office PowerPoint</Application>
  <PresentationFormat>如螢幕大小 (4:3)</PresentationFormat>
  <Paragraphs>52</Paragraphs>
  <Slides>4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原創</vt:lpstr>
      <vt:lpstr>4月30日前調降貨品稅目表</vt:lpstr>
      <vt:lpstr>因應氣候變異  提升蛋雞生產效率輔導計晝</vt:lpstr>
      <vt:lpstr>因應氣候變異  提升蛋雞生產效率輔導計晝</vt:lpstr>
      <vt:lpstr>111年農曆春節後(2/7起)雞蛋之需求量、供應量 與缺口及填補方案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家禽生產科蔡明哲</dc:creator>
  <cp:lastModifiedBy>家禽生產科曾惠鈴</cp:lastModifiedBy>
  <cp:revision>79</cp:revision>
  <cp:lastPrinted>2022-02-07T03:56:37Z</cp:lastPrinted>
  <dcterms:created xsi:type="dcterms:W3CDTF">2022-01-27T06:27:09Z</dcterms:created>
  <dcterms:modified xsi:type="dcterms:W3CDTF">2022-02-07T06:22:42Z</dcterms:modified>
</cp:coreProperties>
</file>