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243" r:id="rId2"/>
    <p:sldId id="1245" r:id="rId3"/>
    <p:sldId id="257" r:id="rId4"/>
    <p:sldId id="1241" r:id="rId5"/>
    <p:sldId id="258" r:id="rId6"/>
    <p:sldId id="1234" r:id="rId7"/>
    <p:sldId id="260" r:id="rId8"/>
    <p:sldId id="1242" r:id="rId9"/>
    <p:sldId id="1247" r:id="rId10"/>
    <p:sldId id="1257" r:id="rId11"/>
    <p:sldId id="1256" r:id="rId12"/>
    <p:sldId id="1254" r:id="rId13"/>
    <p:sldId id="1252" r:id="rId14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66FF"/>
    <a:srgbClr val="0000FF"/>
    <a:srgbClr val="E9EBF5"/>
    <a:srgbClr val="F02E5F"/>
    <a:srgbClr val="E6E6E6"/>
    <a:srgbClr val="666699"/>
    <a:srgbClr val="42439D"/>
    <a:srgbClr val="4472C4"/>
    <a:srgbClr val="C7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4"/>
    <p:restoredTop sz="93048"/>
  </p:normalViewPr>
  <p:slideViewPr>
    <p:cSldViewPr snapToGrid="0" snapToObjects="1">
      <p:cViewPr varScale="1">
        <p:scale>
          <a:sx n="115" d="100"/>
          <a:sy n="115" d="100"/>
        </p:scale>
        <p:origin x="-870" y="-114"/>
      </p:cViewPr>
      <p:guideLst>
        <p:guide orient="horz" pos="2160"/>
        <p:guide pos="384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F32B150-B419-DB42-B0E8-FE97143BD1CC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DFBA2BD4-1486-DF4A-8A36-737F7C79B0B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457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1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146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10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826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11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72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12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901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13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36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7"/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4307"/>
              <a:t>2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62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A2BD4-1486-DF4A-8A36-737F7C79B0B5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328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4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666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A2BD4-1486-DF4A-8A36-737F7C79B0B5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400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6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888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A2BD4-1486-DF4A-8A36-737F7C79B0B5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2576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8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1648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027">
              <a:defRPr/>
            </a:pPr>
            <a:fld id="{DFBA2BD4-1486-DF4A-8A36-737F7C79B0B5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13027">
                <a:defRPr/>
              </a:pPr>
              <a:t>9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811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9C245EB-7008-064D-A46F-9E7C54035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8299957-D8D1-CD41-9644-A12D8F589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85586D2-CA82-814D-BB65-EE1CE3EA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5BC16DD-BCE6-AD4E-BF38-C0F82F7A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4C91E73-E091-3449-B062-9CC04443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685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F4A6A20-3593-1440-94D9-F4F30193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C6EA8090-21CC-EC43-A1FE-F263B6B29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70B7007-5275-3D44-8BE2-68F78C4B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47D749E-CAC5-A940-B088-41E3E3EA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8E8D352-801C-AE49-BCEA-19CF28D0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341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66F081BC-376B-DB4B-AFAC-BBC322A72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B3FD2B0-70B3-7C46-B68B-023D16725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08B262F-7EF7-D940-B7A5-B42E5584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4F1DFC0-246B-EB46-AE2F-E0E9D8CE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EDC15AA-A4CB-8149-B41B-AFC64E67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8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7CC26D4-E68A-6144-87C2-3AC72867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C668F5F-FA6C-0B42-969E-27659084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DE1CB89-B166-0A45-9019-8AA2F705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C768DB6-6F9F-CB46-9F54-B0A97D9D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060462E-4C35-8344-9E01-2A3869EE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995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0520FF-9859-6247-B4C0-24D60CAC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DBAFA84-AB2E-DA46-B48A-49ADF056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010F0CC-A382-0747-BCD1-D78CDB56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8F552F0-00C1-F64C-B8A6-354D720B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5D98CFC-4712-0040-894E-B647D80D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18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2A3C16B-3424-DC40-82EF-25B233C1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26F3137-0423-3749-89E7-8702F3A38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E8A2D4EF-02C2-B840-9C84-66ED8B87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A8C6911-CD44-814C-835B-CA39B357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C0EEC49E-C806-144A-B454-E6F5A57F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0F44A840-0B0C-B945-82CD-CAB89F15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555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138557C-097B-9B4A-89E4-BBF51307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ADF00B5-B275-264F-9053-F6CAA646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F925D172-BBD3-A548-B1CD-383D9F086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F940F865-47DD-1A48-9638-485303577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29DB61E1-63E9-334C-8C9A-F90065CF3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85BA4922-1D25-484A-A580-DFFCC74B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AFCEB696-A392-6B49-BCDA-C603DAAC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CD769468-169C-974B-AD94-556D3714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264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72AC507-97C8-C34A-87CD-544FE402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F299C74D-A3B2-8E41-9147-5844C9D8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53134162-2916-C144-A87A-52BCC54C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3F9FC448-73E1-B549-B77F-40FE2DFD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93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C1BCB0E6-7043-E749-83F4-1FF03117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6CC2A0C6-55D4-3C46-B742-CDF56B1A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490B0F3-D8FB-5B49-BF11-B0D36197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499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3A98BCF-A0F0-A34C-9D14-78E26D43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E77ED67-3509-614C-A462-A05EF1D9C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C8119D6-4AC5-3B4E-8B58-3E396B57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0435918-1E93-7D42-A627-138BF50B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F980D63-B99F-8D40-AE88-28D0C7DA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F653B77-3F0A-E542-B224-D341EA20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110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91B494E-7C5C-E845-B39C-7472012B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ADD9CC6E-EF73-1C4D-9AF5-F4038C89F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4CE60EA-0D10-7743-B75F-9A430BA9F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F3D8B30-4D9E-794A-99CC-C027B776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92158F2-A659-7345-8DC3-9BC0C9FB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352F170-0362-C449-A3E8-2FA9CA3A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307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6F2446E4-CFBF-7645-8929-B24BC18A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8212C3B-7120-CA4D-A29A-3C99C5FBD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77E9BB1-4511-D34F-83CB-AD9ACAA85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E837-8483-8146-827F-7CCDF98E7A2B}" type="datetimeFigureOut">
              <a:rPr kumimoji="1" lang="zh-TW" altLang="en-US" smtClean="0"/>
              <a:t>2020/11/25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25D83AE-3120-A84A-ADCD-F184A8E1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A65CEFE-CAA7-DA4A-BF8F-8AE5C1399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E20E-2633-8F4F-82AD-4DFA6DC0E01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628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21.svg"/><Relationship Id="rId4" Type="http://schemas.openxmlformats.org/officeDocument/2006/relationships/image" Target="../media/image15.WMF"/><Relationship Id="rId9" Type="http://schemas.openxmlformats.org/officeDocument/2006/relationships/image" Target="../media/image18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4E250E8-982C-9D4D-A593-93D87691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CD054C6-59A0-1840-BB59-5E9FDBB11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661" y="4287016"/>
            <a:ext cx="2556244" cy="36756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2AD510C-8D6E-467D-AF5B-459A6BC96542}"/>
              </a:ext>
            </a:extLst>
          </p:cNvPr>
          <p:cNvSpPr txBox="1"/>
          <p:nvPr/>
        </p:nvSpPr>
        <p:spPr>
          <a:xfrm>
            <a:off x="4890990" y="5044224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109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日</a:t>
            </a:r>
          </a:p>
        </p:txBody>
      </p:sp>
      <p:sp>
        <p:nvSpPr>
          <p:cNvPr id="4" name="手繪多邊形: 圖案 3">
            <a:extLst>
              <a:ext uri="{FF2B5EF4-FFF2-40B4-BE49-F238E27FC236}">
                <a16:creationId xmlns:a16="http://schemas.microsoft.com/office/drawing/2014/main" xmlns="" id="{BC3B5C0C-03CB-4FE2-852F-04C976641090}"/>
              </a:ext>
            </a:extLst>
          </p:cNvPr>
          <p:cNvSpPr/>
          <p:nvPr/>
        </p:nvSpPr>
        <p:spPr>
          <a:xfrm>
            <a:off x="4642451" y="935420"/>
            <a:ext cx="3011035" cy="1731396"/>
          </a:xfrm>
          <a:custGeom>
            <a:avLst/>
            <a:gdLst>
              <a:gd name="connsiteX0" fmla="*/ 0 w 3011035"/>
              <a:gd name="connsiteY0" fmla="*/ 1693333 h 1731396"/>
              <a:gd name="connsiteX1" fmla="*/ 0 w 3011035"/>
              <a:gd name="connsiteY1" fmla="*/ 1693333 h 1731396"/>
              <a:gd name="connsiteX2" fmla="*/ 50800 w 3011035"/>
              <a:gd name="connsiteY2" fmla="*/ 1697567 h 1731396"/>
              <a:gd name="connsiteX3" fmla="*/ 101600 w 3011035"/>
              <a:gd name="connsiteY3" fmla="*/ 1706033 h 1731396"/>
              <a:gd name="connsiteX4" fmla="*/ 575733 w 3011035"/>
              <a:gd name="connsiteY4" fmla="*/ 1706033 h 1731396"/>
              <a:gd name="connsiteX5" fmla="*/ 588433 w 3011035"/>
              <a:gd name="connsiteY5" fmla="*/ 1701800 h 1731396"/>
              <a:gd name="connsiteX6" fmla="*/ 660400 w 3011035"/>
              <a:gd name="connsiteY6" fmla="*/ 1697567 h 1731396"/>
              <a:gd name="connsiteX7" fmla="*/ 762000 w 3011035"/>
              <a:gd name="connsiteY7" fmla="*/ 1689100 h 1731396"/>
              <a:gd name="connsiteX8" fmla="*/ 808566 w 3011035"/>
              <a:gd name="connsiteY8" fmla="*/ 1680633 h 1731396"/>
              <a:gd name="connsiteX9" fmla="*/ 893233 w 3011035"/>
              <a:gd name="connsiteY9" fmla="*/ 1676400 h 1731396"/>
              <a:gd name="connsiteX10" fmla="*/ 1045633 w 3011035"/>
              <a:gd name="connsiteY10" fmla="*/ 1663700 h 1731396"/>
              <a:gd name="connsiteX11" fmla="*/ 1113366 w 3011035"/>
              <a:gd name="connsiteY11" fmla="*/ 1659467 h 1731396"/>
              <a:gd name="connsiteX12" fmla="*/ 1126066 w 3011035"/>
              <a:gd name="connsiteY12" fmla="*/ 1655233 h 1731396"/>
              <a:gd name="connsiteX13" fmla="*/ 1143000 w 3011035"/>
              <a:gd name="connsiteY13" fmla="*/ 1651000 h 1731396"/>
              <a:gd name="connsiteX14" fmla="*/ 1159933 w 3011035"/>
              <a:gd name="connsiteY14" fmla="*/ 1642533 h 1731396"/>
              <a:gd name="connsiteX15" fmla="*/ 1214966 w 3011035"/>
              <a:gd name="connsiteY15" fmla="*/ 1634067 h 1731396"/>
              <a:gd name="connsiteX16" fmla="*/ 1227666 w 3011035"/>
              <a:gd name="connsiteY16" fmla="*/ 1629833 h 1731396"/>
              <a:gd name="connsiteX17" fmla="*/ 1248833 w 3011035"/>
              <a:gd name="connsiteY17" fmla="*/ 1625600 h 1731396"/>
              <a:gd name="connsiteX18" fmla="*/ 1265766 w 3011035"/>
              <a:gd name="connsiteY18" fmla="*/ 1621367 h 1731396"/>
              <a:gd name="connsiteX19" fmla="*/ 1291166 w 3011035"/>
              <a:gd name="connsiteY19" fmla="*/ 1608667 h 1731396"/>
              <a:gd name="connsiteX20" fmla="*/ 1303866 w 3011035"/>
              <a:gd name="connsiteY20" fmla="*/ 1600200 h 1731396"/>
              <a:gd name="connsiteX21" fmla="*/ 1325033 w 3011035"/>
              <a:gd name="connsiteY21" fmla="*/ 1595967 h 1731396"/>
              <a:gd name="connsiteX22" fmla="*/ 1375833 w 3011035"/>
              <a:gd name="connsiteY22" fmla="*/ 1583267 h 1731396"/>
              <a:gd name="connsiteX23" fmla="*/ 1401233 w 3011035"/>
              <a:gd name="connsiteY23" fmla="*/ 1574800 h 1731396"/>
              <a:gd name="connsiteX24" fmla="*/ 1413933 w 3011035"/>
              <a:gd name="connsiteY24" fmla="*/ 1566333 h 1731396"/>
              <a:gd name="connsiteX25" fmla="*/ 1439333 w 3011035"/>
              <a:gd name="connsiteY25" fmla="*/ 1557867 h 1731396"/>
              <a:gd name="connsiteX26" fmla="*/ 1452033 w 3011035"/>
              <a:gd name="connsiteY26" fmla="*/ 1549400 h 1731396"/>
              <a:gd name="connsiteX27" fmla="*/ 1511300 w 3011035"/>
              <a:gd name="connsiteY27" fmla="*/ 1536700 h 1731396"/>
              <a:gd name="connsiteX28" fmla="*/ 1549400 w 3011035"/>
              <a:gd name="connsiteY28" fmla="*/ 1519767 h 1731396"/>
              <a:gd name="connsiteX29" fmla="*/ 1562100 w 3011035"/>
              <a:gd name="connsiteY29" fmla="*/ 1515533 h 1731396"/>
              <a:gd name="connsiteX30" fmla="*/ 1587500 w 3011035"/>
              <a:gd name="connsiteY30" fmla="*/ 1498600 h 1731396"/>
              <a:gd name="connsiteX31" fmla="*/ 1612900 w 3011035"/>
              <a:gd name="connsiteY31" fmla="*/ 1490133 h 1731396"/>
              <a:gd name="connsiteX32" fmla="*/ 1638300 w 3011035"/>
              <a:gd name="connsiteY32" fmla="*/ 1477433 h 1731396"/>
              <a:gd name="connsiteX33" fmla="*/ 1663700 w 3011035"/>
              <a:gd name="connsiteY33" fmla="*/ 1460500 h 1731396"/>
              <a:gd name="connsiteX34" fmla="*/ 1689100 w 3011035"/>
              <a:gd name="connsiteY34" fmla="*/ 1443567 h 1731396"/>
              <a:gd name="connsiteX35" fmla="*/ 1701800 w 3011035"/>
              <a:gd name="connsiteY35" fmla="*/ 1439333 h 1731396"/>
              <a:gd name="connsiteX36" fmla="*/ 1714500 w 3011035"/>
              <a:gd name="connsiteY36" fmla="*/ 1430867 h 1731396"/>
              <a:gd name="connsiteX37" fmla="*/ 1735666 w 3011035"/>
              <a:gd name="connsiteY37" fmla="*/ 1426633 h 1731396"/>
              <a:gd name="connsiteX38" fmla="*/ 1773766 w 3011035"/>
              <a:gd name="connsiteY38" fmla="*/ 1413933 h 1731396"/>
              <a:gd name="connsiteX39" fmla="*/ 1786466 w 3011035"/>
              <a:gd name="connsiteY39" fmla="*/ 1409700 h 1731396"/>
              <a:gd name="connsiteX40" fmla="*/ 1824566 w 3011035"/>
              <a:gd name="connsiteY40" fmla="*/ 1392767 h 1731396"/>
              <a:gd name="connsiteX41" fmla="*/ 1837266 w 3011035"/>
              <a:gd name="connsiteY41" fmla="*/ 1388533 h 1731396"/>
              <a:gd name="connsiteX42" fmla="*/ 1875366 w 3011035"/>
              <a:gd name="connsiteY42" fmla="*/ 1371600 h 1731396"/>
              <a:gd name="connsiteX43" fmla="*/ 1888066 w 3011035"/>
              <a:gd name="connsiteY43" fmla="*/ 1367367 h 1731396"/>
              <a:gd name="connsiteX44" fmla="*/ 1934633 w 3011035"/>
              <a:gd name="connsiteY44" fmla="*/ 1354667 h 1731396"/>
              <a:gd name="connsiteX45" fmla="*/ 1947333 w 3011035"/>
              <a:gd name="connsiteY45" fmla="*/ 1350433 h 1731396"/>
              <a:gd name="connsiteX46" fmla="*/ 1976966 w 3011035"/>
              <a:gd name="connsiteY46" fmla="*/ 1337733 h 1731396"/>
              <a:gd name="connsiteX47" fmla="*/ 1993900 w 3011035"/>
              <a:gd name="connsiteY47" fmla="*/ 1329267 h 1731396"/>
              <a:gd name="connsiteX48" fmla="*/ 2019300 w 3011035"/>
              <a:gd name="connsiteY48" fmla="*/ 1320800 h 1731396"/>
              <a:gd name="connsiteX49" fmla="*/ 2032000 w 3011035"/>
              <a:gd name="connsiteY49" fmla="*/ 1316567 h 1731396"/>
              <a:gd name="connsiteX50" fmla="*/ 2070100 w 3011035"/>
              <a:gd name="connsiteY50" fmla="*/ 1299633 h 1731396"/>
              <a:gd name="connsiteX51" fmla="*/ 2082800 w 3011035"/>
              <a:gd name="connsiteY51" fmla="*/ 1295400 h 1731396"/>
              <a:gd name="connsiteX52" fmla="*/ 2095500 w 3011035"/>
              <a:gd name="connsiteY52" fmla="*/ 1291167 h 1731396"/>
              <a:gd name="connsiteX53" fmla="*/ 2112433 w 3011035"/>
              <a:gd name="connsiteY53" fmla="*/ 1286933 h 1731396"/>
              <a:gd name="connsiteX54" fmla="*/ 2142066 w 3011035"/>
              <a:gd name="connsiteY54" fmla="*/ 1278467 h 1731396"/>
              <a:gd name="connsiteX55" fmla="*/ 2154766 w 3011035"/>
              <a:gd name="connsiteY55" fmla="*/ 1270000 h 1731396"/>
              <a:gd name="connsiteX56" fmla="*/ 2167466 w 3011035"/>
              <a:gd name="connsiteY56" fmla="*/ 1265767 h 1731396"/>
              <a:gd name="connsiteX57" fmla="*/ 2205566 w 3011035"/>
              <a:gd name="connsiteY57" fmla="*/ 1257300 h 1731396"/>
              <a:gd name="connsiteX58" fmla="*/ 2243666 w 3011035"/>
              <a:gd name="connsiteY58" fmla="*/ 1244600 h 1731396"/>
              <a:gd name="connsiteX59" fmla="*/ 2256366 w 3011035"/>
              <a:gd name="connsiteY59" fmla="*/ 1240367 h 1731396"/>
              <a:gd name="connsiteX60" fmla="*/ 2307166 w 3011035"/>
              <a:gd name="connsiteY60" fmla="*/ 1231900 h 1731396"/>
              <a:gd name="connsiteX61" fmla="*/ 2319866 w 3011035"/>
              <a:gd name="connsiteY61" fmla="*/ 1227667 h 1731396"/>
              <a:gd name="connsiteX62" fmla="*/ 2336800 w 3011035"/>
              <a:gd name="connsiteY62" fmla="*/ 1223433 h 1731396"/>
              <a:gd name="connsiteX63" fmla="*/ 2366433 w 3011035"/>
              <a:gd name="connsiteY63" fmla="*/ 1214967 h 1731396"/>
              <a:gd name="connsiteX64" fmla="*/ 2396066 w 3011035"/>
              <a:gd name="connsiteY64" fmla="*/ 1210733 h 1731396"/>
              <a:gd name="connsiteX65" fmla="*/ 2421466 w 3011035"/>
              <a:gd name="connsiteY65" fmla="*/ 1202267 h 1731396"/>
              <a:gd name="connsiteX66" fmla="*/ 2489200 w 3011035"/>
              <a:gd name="connsiteY66" fmla="*/ 1193800 h 1731396"/>
              <a:gd name="connsiteX67" fmla="*/ 2523066 w 3011035"/>
              <a:gd name="connsiteY67" fmla="*/ 1185333 h 1731396"/>
              <a:gd name="connsiteX68" fmla="*/ 2535766 w 3011035"/>
              <a:gd name="connsiteY68" fmla="*/ 1181100 h 1731396"/>
              <a:gd name="connsiteX69" fmla="*/ 2556933 w 3011035"/>
              <a:gd name="connsiteY69" fmla="*/ 1176867 h 1731396"/>
              <a:gd name="connsiteX70" fmla="*/ 2582333 w 3011035"/>
              <a:gd name="connsiteY70" fmla="*/ 1168400 h 1731396"/>
              <a:gd name="connsiteX71" fmla="*/ 2595033 w 3011035"/>
              <a:gd name="connsiteY71" fmla="*/ 1164167 h 1731396"/>
              <a:gd name="connsiteX72" fmla="*/ 2628900 w 3011035"/>
              <a:gd name="connsiteY72" fmla="*/ 1159933 h 1731396"/>
              <a:gd name="connsiteX73" fmla="*/ 2645833 w 3011035"/>
              <a:gd name="connsiteY73" fmla="*/ 1155700 h 1731396"/>
              <a:gd name="connsiteX74" fmla="*/ 2688166 w 3011035"/>
              <a:gd name="connsiteY74" fmla="*/ 1151467 h 1731396"/>
              <a:gd name="connsiteX75" fmla="*/ 2717800 w 3011035"/>
              <a:gd name="connsiteY75" fmla="*/ 1147233 h 1731396"/>
              <a:gd name="connsiteX76" fmla="*/ 2743200 w 3011035"/>
              <a:gd name="connsiteY76" fmla="*/ 1138767 h 1731396"/>
              <a:gd name="connsiteX77" fmla="*/ 2760133 w 3011035"/>
              <a:gd name="connsiteY77" fmla="*/ 1130300 h 1731396"/>
              <a:gd name="connsiteX78" fmla="*/ 2781300 w 3011035"/>
              <a:gd name="connsiteY78" fmla="*/ 1126067 h 1731396"/>
              <a:gd name="connsiteX79" fmla="*/ 2827866 w 3011035"/>
              <a:gd name="connsiteY79" fmla="*/ 1113367 h 1731396"/>
              <a:gd name="connsiteX80" fmla="*/ 2849033 w 3011035"/>
              <a:gd name="connsiteY80" fmla="*/ 1104900 h 1731396"/>
              <a:gd name="connsiteX81" fmla="*/ 2870200 w 3011035"/>
              <a:gd name="connsiteY81" fmla="*/ 1100667 h 1731396"/>
              <a:gd name="connsiteX82" fmla="*/ 2882900 w 3011035"/>
              <a:gd name="connsiteY82" fmla="*/ 1096433 h 1731396"/>
              <a:gd name="connsiteX83" fmla="*/ 2916766 w 3011035"/>
              <a:gd name="connsiteY83" fmla="*/ 1087967 h 1731396"/>
              <a:gd name="connsiteX84" fmla="*/ 2933700 w 3011035"/>
              <a:gd name="connsiteY84" fmla="*/ 1083733 h 1731396"/>
              <a:gd name="connsiteX85" fmla="*/ 2946400 w 3011035"/>
              <a:gd name="connsiteY85" fmla="*/ 1079500 h 1731396"/>
              <a:gd name="connsiteX86" fmla="*/ 3001433 w 3011035"/>
              <a:gd name="connsiteY86" fmla="*/ 1066800 h 1731396"/>
              <a:gd name="connsiteX87" fmla="*/ 3005666 w 3011035"/>
              <a:gd name="connsiteY87" fmla="*/ 1020233 h 1731396"/>
              <a:gd name="connsiteX88" fmla="*/ 2997200 w 3011035"/>
              <a:gd name="connsiteY88" fmla="*/ 973667 h 1731396"/>
              <a:gd name="connsiteX89" fmla="*/ 2988733 w 3011035"/>
              <a:gd name="connsiteY89" fmla="*/ 939800 h 1731396"/>
              <a:gd name="connsiteX90" fmla="*/ 2980266 w 3011035"/>
              <a:gd name="connsiteY90" fmla="*/ 927100 h 1731396"/>
              <a:gd name="connsiteX91" fmla="*/ 2967566 w 3011035"/>
              <a:gd name="connsiteY91" fmla="*/ 884767 h 1731396"/>
              <a:gd name="connsiteX92" fmla="*/ 2963333 w 3011035"/>
              <a:gd name="connsiteY92" fmla="*/ 863600 h 1731396"/>
              <a:gd name="connsiteX93" fmla="*/ 2950633 w 3011035"/>
              <a:gd name="connsiteY93" fmla="*/ 842433 h 1731396"/>
              <a:gd name="connsiteX94" fmla="*/ 2937933 w 3011035"/>
              <a:gd name="connsiteY94" fmla="*/ 817033 h 1731396"/>
              <a:gd name="connsiteX95" fmla="*/ 2908300 w 3011035"/>
              <a:gd name="connsiteY95" fmla="*/ 774700 h 1731396"/>
              <a:gd name="connsiteX96" fmla="*/ 2878666 w 3011035"/>
              <a:gd name="connsiteY96" fmla="*/ 745067 h 1731396"/>
              <a:gd name="connsiteX97" fmla="*/ 2857500 w 3011035"/>
              <a:gd name="connsiteY97" fmla="*/ 723900 h 1731396"/>
              <a:gd name="connsiteX98" fmla="*/ 2844800 w 3011035"/>
              <a:gd name="connsiteY98" fmla="*/ 711200 h 1731396"/>
              <a:gd name="connsiteX99" fmla="*/ 2806700 w 3011035"/>
              <a:gd name="connsiteY99" fmla="*/ 694267 h 1731396"/>
              <a:gd name="connsiteX100" fmla="*/ 2794000 w 3011035"/>
              <a:gd name="connsiteY100" fmla="*/ 685800 h 1731396"/>
              <a:gd name="connsiteX101" fmla="*/ 2772833 w 3011035"/>
              <a:gd name="connsiteY101" fmla="*/ 664633 h 1731396"/>
              <a:gd name="connsiteX102" fmla="*/ 2743200 w 3011035"/>
              <a:gd name="connsiteY102" fmla="*/ 635000 h 1731396"/>
              <a:gd name="connsiteX103" fmla="*/ 2730500 w 3011035"/>
              <a:gd name="connsiteY103" fmla="*/ 622300 h 1731396"/>
              <a:gd name="connsiteX104" fmla="*/ 2713566 w 3011035"/>
              <a:gd name="connsiteY104" fmla="*/ 609600 h 1731396"/>
              <a:gd name="connsiteX105" fmla="*/ 2683933 w 3011035"/>
              <a:gd name="connsiteY105" fmla="*/ 588433 h 1731396"/>
              <a:gd name="connsiteX106" fmla="*/ 2654300 w 3011035"/>
              <a:gd name="connsiteY106" fmla="*/ 558800 h 1731396"/>
              <a:gd name="connsiteX107" fmla="*/ 2620433 w 3011035"/>
              <a:gd name="connsiteY107" fmla="*/ 529167 h 1731396"/>
              <a:gd name="connsiteX108" fmla="*/ 2595033 w 3011035"/>
              <a:gd name="connsiteY108" fmla="*/ 503767 h 1731396"/>
              <a:gd name="connsiteX109" fmla="*/ 2569633 w 3011035"/>
              <a:gd name="connsiteY109" fmla="*/ 478367 h 1731396"/>
              <a:gd name="connsiteX110" fmla="*/ 2561166 w 3011035"/>
              <a:gd name="connsiteY110" fmla="*/ 465667 h 1731396"/>
              <a:gd name="connsiteX111" fmla="*/ 2548466 w 3011035"/>
              <a:gd name="connsiteY111" fmla="*/ 448733 h 1731396"/>
              <a:gd name="connsiteX112" fmla="*/ 2535766 w 3011035"/>
              <a:gd name="connsiteY112" fmla="*/ 440267 h 1731396"/>
              <a:gd name="connsiteX113" fmla="*/ 2506133 w 3011035"/>
              <a:gd name="connsiteY113" fmla="*/ 410633 h 1731396"/>
              <a:gd name="connsiteX114" fmla="*/ 2451100 w 3011035"/>
              <a:gd name="connsiteY114" fmla="*/ 376767 h 1731396"/>
              <a:gd name="connsiteX115" fmla="*/ 2425700 w 3011035"/>
              <a:gd name="connsiteY115" fmla="*/ 347133 h 1731396"/>
              <a:gd name="connsiteX116" fmla="*/ 2413000 w 3011035"/>
              <a:gd name="connsiteY116" fmla="*/ 338667 h 1731396"/>
              <a:gd name="connsiteX117" fmla="*/ 2391833 w 3011035"/>
              <a:gd name="connsiteY117" fmla="*/ 321733 h 1731396"/>
              <a:gd name="connsiteX118" fmla="*/ 2374900 w 3011035"/>
              <a:gd name="connsiteY118" fmla="*/ 304800 h 1731396"/>
              <a:gd name="connsiteX119" fmla="*/ 2357966 w 3011035"/>
              <a:gd name="connsiteY119" fmla="*/ 292100 h 1731396"/>
              <a:gd name="connsiteX120" fmla="*/ 2307166 w 3011035"/>
              <a:gd name="connsiteY120" fmla="*/ 241300 h 1731396"/>
              <a:gd name="connsiteX121" fmla="*/ 2264833 w 3011035"/>
              <a:gd name="connsiteY121" fmla="*/ 211667 h 1731396"/>
              <a:gd name="connsiteX122" fmla="*/ 2252133 w 3011035"/>
              <a:gd name="connsiteY122" fmla="*/ 203200 h 1731396"/>
              <a:gd name="connsiteX123" fmla="*/ 2235200 w 3011035"/>
              <a:gd name="connsiteY123" fmla="*/ 190500 h 1731396"/>
              <a:gd name="connsiteX124" fmla="*/ 2209800 w 3011035"/>
              <a:gd name="connsiteY124" fmla="*/ 182033 h 1731396"/>
              <a:gd name="connsiteX125" fmla="*/ 2180166 w 3011035"/>
              <a:gd name="connsiteY125" fmla="*/ 160867 h 1731396"/>
              <a:gd name="connsiteX126" fmla="*/ 2154766 w 3011035"/>
              <a:gd name="connsiteY126" fmla="*/ 152400 h 1731396"/>
              <a:gd name="connsiteX127" fmla="*/ 2142066 w 3011035"/>
              <a:gd name="connsiteY127" fmla="*/ 139700 h 1731396"/>
              <a:gd name="connsiteX128" fmla="*/ 2087033 w 3011035"/>
              <a:gd name="connsiteY128" fmla="*/ 114300 h 1731396"/>
              <a:gd name="connsiteX129" fmla="*/ 2074333 w 3011035"/>
              <a:gd name="connsiteY129" fmla="*/ 110067 h 1731396"/>
              <a:gd name="connsiteX130" fmla="*/ 2044700 w 3011035"/>
              <a:gd name="connsiteY130" fmla="*/ 105833 h 1731396"/>
              <a:gd name="connsiteX131" fmla="*/ 2023533 w 3011035"/>
              <a:gd name="connsiteY131" fmla="*/ 93133 h 1731396"/>
              <a:gd name="connsiteX132" fmla="*/ 1993900 w 3011035"/>
              <a:gd name="connsiteY132" fmla="*/ 88900 h 1731396"/>
              <a:gd name="connsiteX133" fmla="*/ 1968500 w 3011035"/>
              <a:gd name="connsiteY133" fmla="*/ 84667 h 1731396"/>
              <a:gd name="connsiteX134" fmla="*/ 1905000 w 3011035"/>
              <a:gd name="connsiteY134" fmla="*/ 71967 h 1731396"/>
              <a:gd name="connsiteX135" fmla="*/ 1892300 w 3011035"/>
              <a:gd name="connsiteY135" fmla="*/ 67733 h 1731396"/>
              <a:gd name="connsiteX136" fmla="*/ 1866900 w 3011035"/>
              <a:gd name="connsiteY136" fmla="*/ 55033 h 1731396"/>
              <a:gd name="connsiteX137" fmla="*/ 1824566 w 3011035"/>
              <a:gd name="connsiteY137" fmla="*/ 46567 h 1731396"/>
              <a:gd name="connsiteX138" fmla="*/ 1807633 w 3011035"/>
              <a:gd name="connsiteY138" fmla="*/ 38100 h 1731396"/>
              <a:gd name="connsiteX139" fmla="*/ 1722966 w 3011035"/>
              <a:gd name="connsiteY139" fmla="*/ 25400 h 1731396"/>
              <a:gd name="connsiteX140" fmla="*/ 1693333 w 3011035"/>
              <a:gd name="connsiteY140" fmla="*/ 16933 h 1731396"/>
              <a:gd name="connsiteX141" fmla="*/ 1663700 w 3011035"/>
              <a:gd name="connsiteY141" fmla="*/ 12700 h 1731396"/>
              <a:gd name="connsiteX142" fmla="*/ 1583266 w 3011035"/>
              <a:gd name="connsiteY142" fmla="*/ 0 h 1731396"/>
              <a:gd name="connsiteX143" fmla="*/ 1422400 w 3011035"/>
              <a:gd name="connsiteY143" fmla="*/ 4233 h 1731396"/>
              <a:gd name="connsiteX144" fmla="*/ 1320800 w 3011035"/>
              <a:gd name="connsiteY144" fmla="*/ 12700 h 1731396"/>
              <a:gd name="connsiteX145" fmla="*/ 1278466 w 3011035"/>
              <a:gd name="connsiteY145" fmla="*/ 21167 h 1731396"/>
              <a:gd name="connsiteX146" fmla="*/ 1185333 w 3011035"/>
              <a:gd name="connsiteY146" fmla="*/ 29633 h 1731396"/>
              <a:gd name="connsiteX147" fmla="*/ 1147233 w 3011035"/>
              <a:gd name="connsiteY147" fmla="*/ 38100 h 1731396"/>
              <a:gd name="connsiteX148" fmla="*/ 1130300 w 3011035"/>
              <a:gd name="connsiteY148" fmla="*/ 42333 h 1731396"/>
              <a:gd name="connsiteX149" fmla="*/ 1083733 w 3011035"/>
              <a:gd name="connsiteY149" fmla="*/ 46567 h 1731396"/>
              <a:gd name="connsiteX150" fmla="*/ 1041400 w 3011035"/>
              <a:gd name="connsiteY150" fmla="*/ 55033 h 1731396"/>
              <a:gd name="connsiteX151" fmla="*/ 1024466 w 3011035"/>
              <a:gd name="connsiteY151" fmla="*/ 59267 h 1731396"/>
              <a:gd name="connsiteX152" fmla="*/ 1003300 w 3011035"/>
              <a:gd name="connsiteY152" fmla="*/ 63500 h 1731396"/>
              <a:gd name="connsiteX153" fmla="*/ 986366 w 3011035"/>
              <a:gd name="connsiteY153" fmla="*/ 67733 h 1731396"/>
              <a:gd name="connsiteX154" fmla="*/ 910166 w 3011035"/>
              <a:gd name="connsiteY154" fmla="*/ 80433 h 1731396"/>
              <a:gd name="connsiteX155" fmla="*/ 884766 w 3011035"/>
              <a:gd name="connsiteY155" fmla="*/ 84667 h 1731396"/>
              <a:gd name="connsiteX156" fmla="*/ 850900 w 3011035"/>
              <a:gd name="connsiteY156" fmla="*/ 88900 h 1731396"/>
              <a:gd name="connsiteX157" fmla="*/ 821266 w 3011035"/>
              <a:gd name="connsiteY157" fmla="*/ 97367 h 1731396"/>
              <a:gd name="connsiteX158" fmla="*/ 745066 w 3011035"/>
              <a:gd name="connsiteY158" fmla="*/ 105833 h 1731396"/>
              <a:gd name="connsiteX159" fmla="*/ 711200 w 3011035"/>
              <a:gd name="connsiteY159" fmla="*/ 110067 h 1731396"/>
              <a:gd name="connsiteX160" fmla="*/ 681566 w 3011035"/>
              <a:gd name="connsiteY160" fmla="*/ 122767 h 1731396"/>
              <a:gd name="connsiteX161" fmla="*/ 651933 w 3011035"/>
              <a:gd name="connsiteY161" fmla="*/ 135467 h 1731396"/>
              <a:gd name="connsiteX162" fmla="*/ 630766 w 3011035"/>
              <a:gd name="connsiteY162" fmla="*/ 139700 h 1731396"/>
              <a:gd name="connsiteX163" fmla="*/ 609600 w 3011035"/>
              <a:gd name="connsiteY163" fmla="*/ 152400 h 1731396"/>
              <a:gd name="connsiteX164" fmla="*/ 596900 w 3011035"/>
              <a:gd name="connsiteY164" fmla="*/ 156633 h 1731396"/>
              <a:gd name="connsiteX165" fmla="*/ 575733 w 3011035"/>
              <a:gd name="connsiteY165" fmla="*/ 169333 h 1731396"/>
              <a:gd name="connsiteX166" fmla="*/ 546100 w 3011035"/>
              <a:gd name="connsiteY166" fmla="*/ 186267 h 1731396"/>
              <a:gd name="connsiteX167" fmla="*/ 533400 w 3011035"/>
              <a:gd name="connsiteY167" fmla="*/ 198967 h 1731396"/>
              <a:gd name="connsiteX168" fmla="*/ 508000 w 3011035"/>
              <a:gd name="connsiteY168" fmla="*/ 220133 h 1731396"/>
              <a:gd name="connsiteX169" fmla="*/ 495300 w 3011035"/>
              <a:gd name="connsiteY169" fmla="*/ 228600 h 1731396"/>
              <a:gd name="connsiteX170" fmla="*/ 469900 w 3011035"/>
              <a:gd name="connsiteY170" fmla="*/ 254000 h 1731396"/>
              <a:gd name="connsiteX171" fmla="*/ 444500 w 3011035"/>
              <a:gd name="connsiteY171" fmla="*/ 275167 h 1731396"/>
              <a:gd name="connsiteX172" fmla="*/ 419100 w 3011035"/>
              <a:gd name="connsiteY172" fmla="*/ 309033 h 1731396"/>
              <a:gd name="connsiteX173" fmla="*/ 402166 w 3011035"/>
              <a:gd name="connsiteY173" fmla="*/ 330200 h 1731396"/>
              <a:gd name="connsiteX174" fmla="*/ 393700 w 3011035"/>
              <a:gd name="connsiteY174" fmla="*/ 342900 h 1731396"/>
              <a:gd name="connsiteX175" fmla="*/ 372533 w 3011035"/>
              <a:gd name="connsiteY175" fmla="*/ 364067 h 1731396"/>
              <a:gd name="connsiteX176" fmla="*/ 359833 w 3011035"/>
              <a:gd name="connsiteY176" fmla="*/ 385233 h 1731396"/>
              <a:gd name="connsiteX177" fmla="*/ 342900 w 3011035"/>
              <a:gd name="connsiteY177" fmla="*/ 397933 h 1731396"/>
              <a:gd name="connsiteX178" fmla="*/ 325966 w 3011035"/>
              <a:gd name="connsiteY178" fmla="*/ 423333 h 1731396"/>
              <a:gd name="connsiteX179" fmla="*/ 313266 w 3011035"/>
              <a:gd name="connsiteY179" fmla="*/ 440267 h 1731396"/>
              <a:gd name="connsiteX180" fmla="*/ 300566 w 3011035"/>
              <a:gd name="connsiteY180" fmla="*/ 461433 h 1731396"/>
              <a:gd name="connsiteX181" fmla="*/ 279400 w 3011035"/>
              <a:gd name="connsiteY181" fmla="*/ 482600 h 1731396"/>
              <a:gd name="connsiteX182" fmla="*/ 232833 w 3011035"/>
              <a:gd name="connsiteY182" fmla="*/ 524933 h 1731396"/>
              <a:gd name="connsiteX183" fmla="*/ 224366 w 3011035"/>
              <a:gd name="connsiteY183" fmla="*/ 537633 h 1731396"/>
              <a:gd name="connsiteX184" fmla="*/ 215900 w 3011035"/>
              <a:gd name="connsiteY184" fmla="*/ 558800 h 1731396"/>
              <a:gd name="connsiteX185" fmla="*/ 203200 w 3011035"/>
              <a:gd name="connsiteY185" fmla="*/ 567267 h 1731396"/>
              <a:gd name="connsiteX186" fmla="*/ 186266 w 3011035"/>
              <a:gd name="connsiteY186" fmla="*/ 601133 h 1731396"/>
              <a:gd name="connsiteX187" fmla="*/ 182033 w 3011035"/>
              <a:gd name="connsiteY187" fmla="*/ 613833 h 1731396"/>
              <a:gd name="connsiteX188" fmla="*/ 169333 w 3011035"/>
              <a:gd name="connsiteY188" fmla="*/ 630767 h 1731396"/>
              <a:gd name="connsiteX189" fmla="*/ 139700 w 3011035"/>
              <a:gd name="connsiteY189" fmla="*/ 681567 h 1731396"/>
              <a:gd name="connsiteX190" fmla="*/ 135466 w 3011035"/>
              <a:gd name="connsiteY190" fmla="*/ 694267 h 1731396"/>
              <a:gd name="connsiteX191" fmla="*/ 118533 w 3011035"/>
              <a:gd name="connsiteY191" fmla="*/ 728133 h 1731396"/>
              <a:gd name="connsiteX192" fmla="*/ 101600 w 3011035"/>
              <a:gd name="connsiteY192" fmla="*/ 770467 h 1731396"/>
              <a:gd name="connsiteX193" fmla="*/ 93133 w 3011035"/>
              <a:gd name="connsiteY193" fmla="*/ 812800 h 1731396"/>
              <a:gd name="connsiteX194" fmla="*/ 80433 w 3011035"/>
              <a:gd name="connsiteY194" fmla="*/ 825500 h 1731396"/>
              <a:gd name="connsiteX195" fmla="*/ 67733 w 3011035"/>
              <a:gd name="connsiteY195" fmla="*/ 880533 h 1731396"/>
              <a:gd name="connsiteX196" fmla="*/ 63500 w 3011035"/>
              <a:gd name="connsiteY196" fmla="*/ 901700 h 1731396"/>
              <a:gd name="connsiteX197" fmla="*/ 59266 w 3011035"/>
              <a:gd name="connsiteY197" fmla="*/ 914400 h 1731396"/>
              <a:gd name="connsiteX198" fmla="*/ 50800 w 3011035"/>
              <a:gd name="connsiteY198" fmla="*/ 999067 h 1731396"/>
              <a:gd name="connsiteX199" fmla="*/ 46566 w 3011035"/>
              <a:gd name="connsiteY199" fmla="*/ 1037167 h 1731396"/>
              <a:gd name="connsiteX200" fmla="*/ 33866 w 3011035"/>
              <a:gd name="connsiteY200" fmla="*/ 1104900 h 1731396"/>
              <a:gd name="connsiteX201" fmla="*/ 25400 w 3011035"/>
              <a:gd name="connsiteY201" fmla="*/ 1176867 h 1731396"/>
              <a:gd name="connsiteX202" fmla="*/ 16933 w 3011035"/>
              <a:gd name="connsiteY202" fmla="*/ 1240367 h 1731396"/>
              <a:gd name="connsiteX203" fmla="*/ 12700 w 3011035"/>
              <a:gd name="connsiteY203" fmla="*/ 1253067 h 1731396"/>
              <a:gd name="connsiteX204" fmla="*/ 4233 w 3011035"/>
              <a:gd name="connsiteY204" fmla="*/ 1655233 h 1731396"/>
              <a:gd name="connsiteX205" fmla="*/ 0 w 3011035"/>
              <a:gd name="connsiteY205" fmla="*/ 1693333 h 173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3011035" h="1731396">
                <a:moveTo>
                  <a:pt x="0" y="1693333"/>
                </a:moveTo>
                <a:lnTo>
                  <a:pt x="0" y="1693333"/>
                </a:lnTo>
                <a:cubicBezTo>
                  <a:pt x="16933" y="1694744"/>
                  <a:pt x="33939" y="1695459"/>
                  <a:pt x="50800" y="1697567"/>
                </a:cubicBezTo>
                <a:cubicBezTo>
                  <a:pt x="67834" y="1699696"/>
                  <a:pt x="101600" y="1706033"/>
                  <a:pt x="101600" y="1706033"/>
                </a:cubicBezTo>
                <a:cubicBezTo>
                  <a:pt x="259888" y="1758804"/>
                  <a:pt x="121354" y="1714147"/>
                  <a:pt x="575733" y="1706033"/>
                </a:cubicBezTo>
                <a:cubicBezTo>
                  <a:pt x="580195" y="1705953"/>
                  <a:pt x="583993" y="1702244"/>
                  <a:pt x="588433" y="1701800"/>
                </a:cubicBezTo>
                <a:cubicBezTo>
                  <a:pt x="612344" y="1699409"/>
                  <a:pt x="636411" y="1698978"/>
                  <a:pt x="660400" y="1697567"/>
                </a:cubicBezTo>
                <a:cubicBezTo>
                  <a:pt x="734819" y="1686934"/>
                  <a:pt x="629503" y="1701144"/>
                  <a:pt x="762000" y="1689100"/>
                </a:cubicBezTo>
                <a:cubicBezTo>
                  <a:pt x="847523" y="1681326"/>
                  <a:pt x="709334" y="1688267"/>
                  <a:pt x="808566" y="1680633"/>
                </a:cubicBezTo>
                <a:cubicBezTo>
                  <a:pt x="836740" y="1678466"/>
                  <a:pt x="865011" y="1677811"/>
                  <a:pt x="893233" y="1676400"/>
                </a:cubicBezTo>
                <a:cubicBezTo>
                  <a:pt x="963615" y="1656290"/>
                  <a:pt x="907107" y="1669856"/>
                  <a:pt x="1045633" y="1663700"/>
                </a:cubicBezTo>
                <a:cubicBezTo>
                  <a:pt x="1068232" y="1662696"/>
                  <a:pt x="1090788" y="1660878"/>
                  <a:pt x="1113366" y="1659467"/>
                </a:cubicBezTo>
                <a:cubicBezTo>
                  <a:pt x="1117599" y="1658056"/>
                  <a:pt x="1121775" y="1656459"/>
                  <a:pt x="1126066" y="1655233"/>
                </a:cubicBezTo>
                <a:cubicBezTo>
                  <a:pt x="1131660" y="1653635"/>
                  <a:pt x="1137552" y="1653043"/>
                  <a:pt x="1143000" y="1651000"/>
                </a:cubicBezTo>
                <a:cubicBezTo>
                  <a:pt x="1148909" y="1648784"/>
                  <a:pt x="1153889" y="1644346"/>
                  <a:pt x="1159933" y="1642533"/>
                </a:cubicBezTo>
                <a:cubicBezTo>
                  <a:pt x="1165272" y="1640931"/>
                  <a:pt x="1211598" y="1634548"/>
                  <a:pt x="1214966" y="1634067"/>
                </a:cubicBezTo>
                <a:cubicBezTo>
                  <a:pt x="1219199" y="1632656"/>
                  <a:pt x="1223337" y="1630915"/>
                  <a:pt x="1227666" y="1629833"/>
                </a:cubicBezTo>
                <a:cubicBezTo>
                  <a:pt x="1234647" y="1628088"/>
                  <a:pt x="1241809" y="1627161"/>
                  <a:pt x="1248833" y="1625600"/>
                </a:cubicBezTo>
                <a:cubicBezTo>
                  <a:pt x="1254513" y="1624338"/>
                  <a:pt x="1260122" y="1622778"/>
                  <a:pt x="1265766" y="1621367"/>
                </a:cubicBezTo>
                <a:cubicBezTo>
                  <a:pt x="1302163" y="1597101"/>
                  <a:pt x="1256112" y="1626194"/>
                  <a:pt x="1291166" y="1608667"/>
                </a:cubicBezTo>
                <a:cubicBezTo>
                  <a:pt x="1295717" y="1606392"/>
                  <a:pt x="1299102" y="1601986"/>
                  <a:pt x="1303866" y="1600200"/>
                </a:cubicBezTo>
                <a:cubicBezTo>
                  <a:pt x="1310603" y="1597674"/>
                  <a:pt x="1318091" y="1597860"/>
                  <a:pt x="1325033" y="1595967"/>
                </a:cubicBezTo>
                <a:cubicBezTo>
                  <a:pt x="1377746" y="1581591"/>
                  <a:pt x="1323193" y="1592040"/>
                  <a:pt x="1375833" y="1583267"/>
                </a:cubicBezTo>
                <a:cubicBezTo>
                  <a:pt x="1384300" y="1580445"/>
                  <a:pt x="1393807" y="1579751"/>
                  <a:pt x="1401233" y="1574800"/>
                </a:cubicBezTo>
                <a:cubicBezTo>
                  <a:pt x="1405466" y="1571978"/>
                  <a:pt x="1409284" y="1568399"/>
                  <a:pt x="1413933" y="1566333"/>
                </a:cubicBezTo>
                <a:cubicBezTo>
                  <a:pt x="1422088" y="1562708"/>
                  <a:pt x="1439333" y="1557867"/>
                  <a:pt x="1439333" y="1557867"/>
                </a:cubicBezTo>
                <a:cubicBezTo>
                  <a:pt x="1443566" y="1555045"/>
                  <a:pt x="1447384" y="1551466"/>
                  <a:pt x="1452033" y="1549400"/>
                </a:cubicBezTo>
                <a:cubicBezTo>
                  <a:pt x="1475638" y="1538909"/>
                  <a:pt x="1484624" y="1540034"/>
                  <a:pt x="1511300" y="1536700"/>
                </a:cubicBezTo>
                <a:cubicBezTo>
                  <a:pt x="1531427" y="1523281"/>
                  <a:pt x="1519171" y="1529843"/>
                  <a:pt x="1549400" y="1519767"/>
                </a:cubicBezTo>
                <a:cubicBezTo>
                  <a:pt x="1553633" y="1518356"/>
                  <a:pt x="1558387" y="1518008"/>
                  <a:pt x="1562100" y="1515533"/>
                </a:cubicBezTo>
                <a:cubicBezTo>
                  <a:pt x="1570567" y="1509889"/>
                  <a:pt x="1577847" y="1501818"/>
                  <a:pt x="1587500" y="1498600"/>
                </a:cubicBezTo>
                <a:cubicBezTo>
                  <a:pt x="1595967" y="1495778"/>
                  <a:pt x="1605474" y="1495083"/>
                  <a:pt x="1612900" y="1490133"/>
                </a:cubicBezTo>
                <a:cubicBezTo>
                  <a:pt x="1629313" y="1479192"/>
                  <a:pt x="1620773" y="1483276"/>
                  <a:pt x="1638300" y="1477433"/>
                </a:cubicBezTo>
                <a:cubicBezTo>
                  <a:pt x="1666485" y="1449248"/>
                  <a:pt x="1636131" y="1475816"/>
                  <a:pt x="1663700" y="1460500"/>
                </a:cubicBezTo>
                <a:cubicBezTo>
                  <a:pt x="1672595" y="1455558"/>
                  <a:pt x="1680633" y="1449211"/>
                  <a:pt x="1689100" y="1443567"/>
                </a:cubicBezTo>
                <a:cubicBezTo>
                  <a:pt x="1692813" y="1441092"/>
                  <a:pt x="1697809" y="1441329"/>
                  <a:pt x="1701800" y="1439333"/>
                </a:cubicBezTo>
                <a:cubicBezTo>
                  <a:pt x="1706351" y="1437058"/>
                  <a:pt x="1709736" y="1432653"/>
                  <a:pt x="1714500" y="1430867"/>
                </a:cubicBezTo>
                <a:cubicBezTo>
                  <a:pt x="1721237" y="1428341"/>
                  <a:pt x="1728724" y="1428526"/>
                  <a:pt x="1735666" y="1426633"/>
                </a:cubicBezTo>
                <a:cubicBezTo>
                  <a:pt x="1735713" y="1426620"/>
                  <a:pt x="1767393" y="1416057"/>
                  <a:pt x="1773766" y="1413933"/>
                </a:cubicBezTo>
                <a:lnTo>
                  <a:pt x="1786466" y="1409700"/>
                </a:lnTo>
                <a:cubicBezTo>
                  <a:pt x="1806593" y="1396281"/>
                  <a:pt x="1794337" y="1402843"/>
                  <a:pt x="1824566" y="1392767"/>
                </a:cubicBezTo>
                <a:cubicBezTo>
                  <a:pt x="1828799" y="1391356"/>
                  <a:pt x="1833553" y="1391008"/>
                  <a:pt x="1837266" y="1388533"/>
                </a:cubicBezTo>
                <a:cubicBezTo>
                  <a:pt x="1857391" y="1375117"/>
                  <a:pt x="1845141" y="1381675"/>
                  <a:pt x="1875366" y="1371600"/>
                </a:cubicBezTo>
                <a:cubicBezTo>
                  <a:pt x="1879599" y="1370189"/>
                  <a:pt x="1883690" y="1368242"/>
                  <a:pt x="1888066" y="1367367"/>
                </a:cubicBezTo>
                <a:cubicBezTo>
                  <a:pt x="1917979" y="1361384"/>
                  <a:pt x="1902413" y="1365407"/>
                  <a:pt x="1934633" y="1354667"/>
                </a:cubicBezTo>
                <a:cubicBezTo>
                  <a:pt x="1938866" y="1353256"/>
                  <a:pt x="1943620" y="1352908"/>
                  <a:pt x="1947333" y="1350433"/>
                </a:cubicBezTo>
                <a:cubicBezTo>
                  <a:pt x="1973068" y="1333278"/>
                  <a:pt x="1945727" y="1349448"/>
                  <a:pt x="1976966" y="1337733"/>
                </a:cubicBezTo>
                <a:cubicBezTo>
                  <a:pt x="1982875" y="1335517"/>
                  <a:pt x="1988041" y="1331611"/>
                  <a:pt x="1993900" y="1329267"/>
                </a:cubicBezTo>
                <a:cubicBezTo>
                  <a:pt x="2002186" y="1325953"/>
                  <a:pt x="2010833" y="1323622"/>
                  <a:pt x="2019300" y="1320800"/>
                </a:cubicBezTo>
                <a:lnTo>
                  <a:pt x="2032000" y="1316567"/>
                </a:lnTo>
                <a:cubicBezTo>
                  <a:pt x="2052125" y="1303150"/>
                  <a:pt x="2039874" y="1309708"/>
                  <a:pt x="2070100" y="1299633"/>
                </a:cubicBezTo>
                <a:lnTo>
                  <a:pt x="2082800" y="1295400"/>
                </a:lnTo>
                <a:cubicBezTo>
                  <a:pt x="2087033" y="1293989"/>
                  <a:pt x="2091171" y="1292249"/>
                  <a:pt x="2095500" y="1291167"/>
                </a:cubicBezTo>
                <a:cubicBezTo>
                  <a:pt x="2101144" y="1289756"/>
                  <a:pt x="2106839" y="1288531"/>
                  <a:pt x="2112433" y="1286933"/>
                </a:cubicBezTo>
                <a:cubicBezTo>
                  <a:pt x="2154905" y="1274798"/>
                  <a:pt x="2089184" y="1291687"/>
                  <a:pt x="2142066" y="1278467"/>
                </a:cubicBezTo>
                <a:cubicBezTo>
                  <a:pt x="2146299" y="1275645"/>
                  <a:pt x="2150215" y="1272275"/>
                  <a:pt x="2154766" y="1270000"/>
                </a:cubicBezTo>
                <a:cubicBezTo>
                  <a:pt x="2158757" y="1268004"/>
                  <a:pt x="2163137" y="1266849"/>
                  <a:pt x="2167466" y="1265767"/>
                </a:cubicBezTo>
                <a:cubicBezTo>
                  <a:pt x="2191613" y="1259730"/>
                  <a:pt x="2183856" y="1263813"/>
                  <a:pt x="2205566" y="1257300"/>
                </a:cubicBezTo>
                <a:cubicBezTo>
                  <a:pt x="2218388" y="1253453"/>
                  <a:pt x="2230966" y="1248833"/>
                  <a:pt x="2243666" y="1244600"/>
                </a:cubicBezTo>
                <a:cubicBezTo>
                  <a:pt x="2247899" y="1243189"/>
                  <a:pt x="2251949" y="1240998"/>
                  <a:pt x="2256366" y="1240367"/>
                </a:cubicBezTo>
                <a:cubicBezTo>
                  <a:pt x="2273088" y="1237978"/>
                  <a:pt x="2290662" y="1236026"/>
                  <a:pt x="2307166" y="1231900"/>
                </a:cubicBezTo>
                <a:cubicBezTo>
                  <a:pt x="2311495" y="1230818"/>
                  <a:pt x="2315575" y="1228893"/>
                  <a:pt x="2319866" y="1227667"/>
                </a:cubicBezTo>
                <a:cubicBezTo>
                  <a:pt x="2325461" y="1226069"/>
                  <a:pt x="2331205" y="1225031"/>
                  <a:pt x="2336800" y="1223433"/>
                </a:cubicBezTo>
                <a:cubicBezTo>
                  <a:pt x="2352667" y="1218900"/>
                  <a:pt x="2348239" y="1218275"/>
                  <a:pt x="2366433" y="1214967"/>
                </a:cubicBezTo>
                <a:cubicBezTo>
                  <a:pt x="2376250" y="1213182"/>
                  <a:pt x="2386188" y="1212144"/>
                  <a:pt x="2396066" y="1210733"/>
                </a:cubicBezTo>
                <a:cubicBezTo>
                  <a:pt x="2404533" y="1207911"/>
                  <a:pt x="2412596" y="1203253"/>
                  <a:pt x="2421466" y="1202267"/>
                </a:cubicBezTo>
                <a:cubicBezTo>
                  <a:pt x="2469483" y="1196931"/>
                  <a:pt x="2446916" y="1199840"/>
                  <a:pt x="2489200" y="1193800"/>
                </a:cubicBezTo>
                <a:cubicBezTo>
                  <a:pt x="2518231" y="1184124"/>
                  <a:pt x="2482199" y="1195550"/>
                  <a:pt x="2523066" y="1185333"/>
                </a:cubicBezTo>
                <a:cubicBezTo>
                  <a:pt x="2527395" y="1184251"/>
                  <a:pt x="2531437" y="1182182"/>
                  <a:pt x="2535766" y="1181100"/>
                </a:cubicBezTo>
                <a:cubicBezTo>
                  <a:pt x="2542747" y="1179355"/>
                  <a:pt x="2549991" y="1178760"/>
                  <a:pt x="2556933" y="1176867"/>
                </a:cubicBezTo>
                <a:cubicBezTo>
                  <a:pt x="2565543" y="1174519"/>
                  <a:pt x="2573866" y="1171222"/>
                  <a:pt x="2582333" y="1168400"/>
                </a:cubicBezTo>
                <a:cubicBezTo>
                  <a:pt x="2586566" y="1166989"/>
                  <a:pt x="2590605" y="1164721"/>
                  <a:pt x="2595033" y="1164167"/>
                </a:cubicBezTo>
                <a:cubicBezTo>
                  <a:pt x="2606322" y="1162756"/>
                  <a:pt x="2617678" y="1161803"/>
                  <a:pt x="2628900" y="1159933"/>
                </a:cubicBezTo>
                <a:cubicBezTo>
                  <a:pt x="2634639" y="1158976"/>
                  <a:pt x="2640073" y="1156523"/>
                  <a:pt x="2645833" y="1155700"/>
                </a:cubicBezTo>
                <a:cubicBezTo>
                  <a:pt x="2659872" y="1153695"/>
                  <a:pt x="2674082" y="1153124"/>
                  <a:pt x="2688166" y="1151467"/>
                </a:cubicBezTo>
                <a:cubicBezTo>
                  <a:pt x="2698076" y="1150301"/>
                  <a:pt x="2707922" y="1148644"/>
                  <a:pt x="2717800" y="1147233"/>
                </a:cubicBezTo>
                <a:cubicBezTo>
                  <a:pt x="2726267" y="1144411"/>
                  <a:pt x="2735218" y="1142758"/>
                  <a:pt x="2743200" y="1138767"/>
                </a:cubicBezTo>
                <a:cubicBezTo>
                  <a:pt x="2748844" y="1135945"/>
                  <a:pt x="2754146" y="1132296"/>
                  <a:pt x="2760133" y="1130300"/>
                </a:cubicBezTo>
                <a:cubicBezTo>
                  <a:pt x="2766959" y="1128025"/>
                  <a:pt x="2774244" y="1127478"/>
                  <a:pt x="2781300" y="1126067"/>
                </a:cubicBezTo>
                <a:cubicBezTo>
                  <a:pt x="2834701" y="1104705"/>
                  <a:pt x="2767561" y="1129814"/>
                  <a:pt x="2827866" y="1113367"/>
                </a:cubicBezTo>
                <a:cubicBezTo>
                  <a:pt x="2835197" y="1111368"/>
                  <a:pt x="2841754" y="1107084"/>
                  <a:pt x="2849033" y="1104900"/>
                </a:cubicBezTo>
                <a:cubicBezTo>
                  <a:pt x="2855925" y="1102832"/>
                  <a:pt x="2863219" y="1102412"/>
                  <a:pt x="2870200" y="1100667"/>
                </a:cubicBezTo>
                <a:cubicBezTo>
                  <a:pt x="2874529" y="1099585"/>
                  <a:pt x="2878595" y="1097607"/>
                  <a:pt x="2882900" y="1096433"/>
                </a:cubicBezTo>
                <a:cubicBezTo>
                  <a:pt x="2894126" y="1093371"/>
                  <a:pt x="2905477" y="1090789"/>
                  <a:pt x="2916766" y="1087967"/>
                </a:cubicBezTo>
                <a:cubicBezTo>
                  <a:pt x="2922411" y="1086556"/>
                  <a:pt x="2928180" y="1085573"/>
                  <a:pt x="2933700" y="1083733"/>
                </a:cubicBezTo>
                <a:cubicBezTo>
                  <a:pt x="2937933" y="1082322"/>
                  <a:pt x="2942052" y="1080503"/>
                  <a:pt x="2946400" y="1079500"/>
                </a:cubicBezTo>
                <a:cubicBezTo>
                  <a:pt x="3007121" y="1065487"/>
                  <a:pt x="2970736" y="1077032"/>
                  <a:pt x="3001433" y="1066800"/>
                </a:cubicBezTo>
                <a:cubicBezTo>
                  <a:pt x="3015955" y="1045018"/>
                  <a:pt x="3011103" y="1058291"/>
                  <a:pt x="3005666" y="1020233"/>
                </a:cubicBezTo>
                <a:cubicBezTo>
                  <a:pt x="3004045" y="1008888"/>
                  <a:pt x="2999935" y="985519"/>
                  <a:pt x="2997200" y="973667"/>
                </a:cubicBezTo>
                <a:cubicBezTo>
                  <a:pt x="2994583" y="962329"/>
                  <a:pt x="2992710" y="950736"/>
                  <a:pt x="2988733" y="939800"/>
                </a:cubicBezTo>
                <a:cubicBezTo>
                  <a:pt x="2986994" y="935018"/>
                  <a:pt x="2983088" y="931333"/>
                  <a:pt x="2980266" y="927100"/>
                </a:cubicBezTo>
                <a:cubicBezTo>
                  <a:pt x="2974891" y="910974"/>
                  <a:pt x="2972410" y="904141"/>
                  <a:pt x="2967566" y="884767"/>
                </a:cubicBezTo>
                <a:cubicBezTo>
                  <a:pt x="2965821" y="877786"/>
                  <a:pt x="2966005" y="870281"/>
                  <a:pt x="2963333" y="863600"/>
                </a:cubicBezTo>
                <a:cubicBezTo>
                  <a:pt x="2960277" y="855960"/>
                  <a:pt x="2954573" y="849657"/>
                  <a:pt x="2950633" y="842433"/>
                </a:cubicBezTo>
                <a:cubicBezTo>
                  <a:pt x="2946100" y="834123"/>
                  <a:pt x="2942703" y="825210"/>
                  <a:pt x="2937933" y="817033"/>
                </a:cubicBezTo>
                <a:cubicBezTo>
                  <a:pt x="2934659" y="811420"/>
                  <a:pt x="2914921" y="781983"/>
                  <a:pt x="2908300" y="774700"/>
                </a:cubicBezTo>
                <a:cubicBezTo>
                  <a:pt x="2898903" y="764364"/>
                  <a:pt x="2888544" y="754945"/>
                  <a:pt x="2878666" y="745067"/>
                </a:cubicBezTo>
                <a:lnTo>
                  <a:pt x="2857500" y="723900"/>
                </a:lnTo>
                <a:cubicBezTo>
                  <a:pt x="2853267" y="719667"/>
                  <a:pt x="2850359" y="713424"/>
                  <a:pt x="2844800" y="711200"/>
                </a:cubicBezTo>
                <a:cubicBezTo>
                  <a:pt x="2829686" y="705154"/>
                  <a:pt x="2820538" y="702175"/>
                  <a:pt x="2806700" y="694267"/>
                </a:cubicBezTo>
                <a:cubicBezTo>
                  <a:pt x="2802282" y="691743"/>
                  <a:pt x="2798233" y="688622"/>
                  <a:pt x="2794000" y="685800"/>
                </a:cubicBezTo>
                <a:cubicBezTo>
                  <a:pt x="2776125" y="658989"/>
                  <a:pt x="2796352" y="685800"/>
                  <a:pt x="2772833" y="664633"/>
                </a:cubicBezTo>
                <a:cubicBezTo>
                  <a:pt x="2762450" y="655288"/>
                  <a:pt x="2753078" y="644878"/>
                  <a:pt x="2743200" y="635000"/>
                </a:cubicBezTo>
                <a:cubicBezTo>
                  <a:pt x="2738967" y="630767"/>
                  <a:pt x="2735290" y="625892"/>
                  <a:pt x="2730500" y="622300"/>
                </a:cubicBezTo>
                <a:cubicBezTo>
                  <a:pt x="2724855" y="618067"/>
                  <a:pt x="2719307" y="613701"/>
                  <a:pt x="2713566" y="609600"/>
                </a:cubicBezTo>
                <a:cubicBezTo>
                  <a:pt x="2702827" y="601930"/>
                  <a:pt x="2694076" y="597654"/>
                  <a:pt x="2683933" y="588433"/>
                </a:cubicBezTo>
                <a:cubicBezTo>
                  <a:pt x="2673597" y="579036"/>
                  <a:pt x="2665475" y="567181"/>
                  <a:pt x="2654300" y="558800"/>
                </a:cubicBezTo>
                <a:cubicBezTo>
                  <a:pt x="2638027" y="546595"/>
                  <a:pt x="2634383" y="545110"/>
                  <a:pt x="2620433" y="529167"/>
                </a:cubicBezTo>
                <a:cubicBezTo>
                  <a:pt x="2598380" y="503962"/>
                  <a:pt x="2618147" y="519175"/>
                  <a:pt x="2595033" y="503767"/>
                </a:cubicBezTo>
                <a:cubicBezTo>
                  <a:pt x="2553533" y="448432"/>
                  <a:pt x="2606769" y="515502"/>
                  <a:pt x="2569633" y="478367"/>
                </a:cubicBezTo>
                <a:cubicBezTo>
                  <a:pt x="2566035" y="474769"/>
                  <a:pt x="2564123" y="469807"/>
                  <a:pt x="2561166" y="465667"/>
                </a:cubicBezTo>
                <a:cubicBezTo>
                  <a:pt x="2557065" y="459926"/>
                  <a:pt x="2553455" y="453722"/>
                  <a:pt x="2548466" y="448733"/>
                </a:cubicBezTo>
                <a:cubicBezTo>
                  <a:pt x="2544868" y="445135"/>
                  <a:pt x="2539548" y="443671"/>
                  <a:pt x="2535766" y="440267"/>
                </a:cubicBezTo>
                <a:cubicBezTo>
                  <a:pt x="2525383" y="430922"/>
                  <a:pt x="2517756" y="418382"/>
                  <a:pt x="2506133" y="410633"/>
                </a:cubicBezTo>
                <a:cubicBezTo>
                  <a:pt x="2462782" y="381733"/>
                  <a:pt x="2481685" y="392059"/>
                  <a:pt x="2451100" y="376767"/>
                </a:cubicBezTo>
                <a:cubicBezTo>
                  <a:pt x="2441757" y="364309"/>
                  <a:pt x="2437493" y="356960"/>
                  <a:pt x="2425700" y="347133"/>
                </a:cubicBezTo>
                <a:cubicBezTo>
                  <a:pt x="2421791" y="343876"/>
                  <a:pt x="2417070" y="341720"/>
                  <a:pt x="2413000" y="338667"/>
                </a:cubicBezTo>
                <a:cubicBezTo>
                  <a:pt x="2405771" y="333246"/>
                  <a:pt x="2398586" y="327736"/>
                  <a:pt x="2391833" y="321733"/>
                </a:cubicBezTo>
                <a:cubicBezTo>
                  <a:pt x="2385867" y="316430"/>
                  <a:pt x="2380907" y="310056"/>
                  <a:pt x="2374900" y="304800"/>
                </a:cubicBezTo>
                <a:cubicBezTo>
                  <a:pt x="2369590" y="300154"/>
                  <a:pt x="2363113" y="296926"/>
                  <a:pt x="2357966" y="292100"/>
                </a:cubicBezTo>
                <a:cubicBezTo>
                  <a:pt x="2340495" y="275722"/>
                  <a:pt x="2327092" y="254583"/>
                  <a:pt x="2307166" y="241300"/>
                </a:cubicBezTo>
                <a:cubicBezTo>
                  <a:pt x="2248796" y="202387"/>
                  <a:pt x="2308696" y="242999"/>
                  <a:pt x="2264833" y="211667"/>
                </a:cubicBezTo>
                <a:cubicBezTo>
                  <a:pt x="2260693" y="208710"/>
                  <a:pt x="2256273" y="206157"/>
                  <a:pt x="2252133" y="203200"/>
                </a:cubicBezTo>
                <a:cubicBezTo>
                  <a:pt x="2246392" y="199099"/>
                  <a:pt x="2241511" y="193655"/>
                  <a:pt x="2235200" y="190500"/>
                </a:cubicBezTo>
                <a:cubicBezTo>
                  <a:pt x="2227218" y="186509"/>
                  <a:pt x="2209800" y="182033"/>
                  <a:pt x="2209800" y="182033"/>
                </a:cubicBezTo>
                <a:cubicBezTo>
                  <a:pt x="2207524" y="180326"/>
                  <a:pt x="2185233" y="163119"/>
                  <a:pt x="2180166" y="160867"/>
                </a:cubicBezTo>
                <a:cubicBezTo>
                  <a:pt x="2172010" y="157242"/>
                  <a:pt x="2163233" y="155222"/>
                  <a:pt x="2154766" y="152400"/>
                </a:cubicBezTo>
                <a:cubicBezTo>
                  <a:pt x="2150533" y="148167"/>
                  <a:pt x="2147117" y="142914"/>
                  <a:pt x="2142066" y="139700"/>
                </a:cubicBezTo>
                <a:cubicBezTo>
                  <a:pt x="2127845" y="130650"/>
                  <a:pt x="2103997" y="120662"/>
                  <a:pt x="2087033" y="114300"/>
                </a:cubicBezTo>
                <a:cubicBezTo>
                  <a:pt x="2082855" y="112733"/>
                  <a:pt x="2078709" y="110942"/>
                  <a:pt x="2074333" y="110067"/>
                </a:cubicBezTo>
                <a:cubicBezTo>
                  <a:pt x="2064549" y="108110"/>
                  <a:pt x="2054578" y="107244"/>
                  <a:pt x="2044700" y="105833"/>
                </a:cubicBezTo>
                <a:cubicBezTo>
                  <a:pt x="2037644" y="101600"/>
                  <a:pt x="2031339" y="95735"/>
                  <a:pt x="2023533" y="93133"/>
                </a:cubicBezTo>
                <a:cubicBezTo>
                  <a:pt x="2014067" y="89978"/>
                  <a:pt x="2003762" y="90417"/>
                  <a:pt x="1993900" y="88900"/>
                </a:cubicBezTo>
                <a:cubicBezTo>
                  <a:pt x="1985416" y="87595"/>
                  <a:pt x="1976917" y="86350"/>
                  <a:pt x="1968500" y="84667"/>
                </a:cubicBezTo>
                <a:cubicBezTo>
                  <a:pt x="1891035" y="69174"/>
                  <a:pt x="1963676" y="81746"/>
                  <a:pt x="1905000" y="71967"/>
                </a:cubicBezTo>
                <a:cubicBezTo>
                  <a:pt x="1900767" y="70556"/>
                  <a:pt x="1896378" y="69545"/>
                  <a:pt x="1892300" y="67733"/>
                </a:cubicBezTo>
                <a:cubicBezTo>
                  <a:pt x="1883650" y="63888"/>
                  <a:pt x="1875689" y="58548"/>
                  <a:pt x="1866900" y="55033"/>
                </a:cubicBezTo>
                <a:cubicBezTo>
                  <a:pt x="1857880" y="51425"/>
                  <a:pt x="1831746" y="47764"/>
                  <a:pt x="1824566" y="46567"/>
                </a:cubicBezTo>
                <a:cubicBezTo>
                  <a:pt x="1818922" y="43745"/>
                  <a:pt x="1813731" y="39726"/>
                  <a:pt x="1807633" y="38100"/>
                </a:cubicBezTo>
                <a:cubicBezTo>
                  <a:pt x="1780749" y="30931"/>
                  <a:pt x="1750622" y="28473"/>
                  <a:pt x="1722966" y="25400"/>
                </a:cubicBezTo>
                <a:cubicBezTo>
                  <a:pt x="1713088" y="22578"/>
                  <a:pt x="1703378" y="19086"/>
                  <a:pt x="1693333" y="16933"/>
                </a:cubicBezTo>
                <a:cubicBezTo>
                  <a:pt x="1683577" y="14842"/>
                  <a:pt x="1673556" y="14256"/>
                  <a:pt x="1663700" y="12700"/>
                </a:cubicBezTo>
                <a:cubicBezTo>
                  <a:pt x="1567694" y="-2459"/>
                  <a:pt x="1650449" y="9597"/>
                  <a:pt x="1583266" y="0"/>
                </a:cubicBezTo>
                <a:lnTo>
                  <a:pt x="1422400" y="4233"/>
                </a:lnTo>
                <a:cubicBezTo>
                  <a:pt x="1296967" y="8558"/>
                  <a:pt x="1372344" y="1655"/>
                  <a:pt x="1320800" y="12700"/>
                </a:cubicBezTo>
                <a:cubicBezTo>
                  <a:pt x="1306729" y="15715"/>
                  <a:pt x="1292746" y="19382"/>
                  <a:pt x="1278466" y="21167"/>
                </a:cubicBezTo>
                <a:cubicBezTo>
                  <a:pt x="1247534" y="25033"/>
                  <a:pt x="1185333" y="29633"/>
                  <a:pt x="1185333" y="29633"/>
                </a:cubicBezTo>
                <a:lnTo>
                  <a:pt x="1147233" y="38100"/>
                </a:lnTo>
                <a:cubicBezTo>
                  <a:pt x="1141564" y="39408"/>
                  <a:pt x="1136067" y="41564"/>
                  <a:pt x="1130300" y="42333"/>
                </a:cubicBezTo>
                <a:cubicBezTo>
                  <a:pt x="1114850" y="44393"/>
                  <a:pt x="1099255" y="45156"/>
                  <a:pt x="1083733" y="46567"/>
                </a:cubicBezTo>
                <a:cubicBezTo>
                  <a:pt x="1069622" y="49389"/>
                  <a:pt x="1055361" y="51542"/>
                  <a:pt x="1041400" y="55033"/>
                </a:cubicBezTo>
                <a:cubicBezTo>
                  <a:pt x="1035755" y="56444"/>
                  <a:pt x="1030146" y="58005"/>
                  <a:pt x="1024466" y="59267"/>
                </a:cubicBezTo>
                <a:cubicBezTo>
                  <a:pt x="1017442" y="60828"/>
                  <a:pt x="1010324" y="61939"/>
                  <a:pt x="1003300" y="63500"/>
                </a:cubicBezTo>
                <a:cubicBezTo>
                  <a:pt x="997620" y="64762"/>
                  <a:pt x="992091" y="66692"/>
                  <a:pt x="986366" y="67733"/>
                </a:cubicBezTo>
                <a:cubicBezTo>
                  <a:pt x="961031" y="72339"/>
                  <a:pt x="935566" y="76200"/>
                  <a:pt x="910166" y="80433"/>
                </a:cubicBezTo>
                <a:cubicBezTo>
                  <a:pt x="901699" y="81844"/>
                  <a:pt x="893283" y="83602"/>
                  <a:pt x="884766" y="84667"/>
                </a:cubicBezTo>
                <a:lnTo>
                  <a:pt x="850900" y="88900"/>
                </a:lnTo>
                <a:cubicBezTo>
                  <a:pt x="841022" y="91722"/>
                  <a:pt x="831311" y="95214"/>
                  <a:pt x="821266" y="97367"/>
                </a:cubicBezTo>
                <a:cubicBezTo>
                  <a:pt x="800965" y="101717"/>
                  <a:pt x="762890" y="103957"/>
                  <a:pt x="745066" y="105833"/>
                </a:cubicBezTo>
                <a:cubicBezTo>
                  <a:pt x="733752" y="107024"/>
                  <a:pt x="722489" y="108656"/>
                  <a:pt x="711200" y="110067"/>
                </a:cubicBezTo>
                <a:cubicBezTo>
                  <a:pt x="672652" y="129339"/>
                  <a:pt x="712714" y="110307"/>
                  <a:pt x="681566" y="122767"/>
                </a:cubicBezTo>
                <a:cubicBezTo>
                  <a:pt x="671588" y="126758"/>
                  <a:pt x="662128" y="132069"/>
                  <a:pt x="651933" y="135467"/>
                </a:cubicBezTo>
                <a:cubicBezTo>
                  <a:pt x="645107" y="137742"/>
                  <a:pt x="637822" y="138289"/>
                  <a:pt x="630766" y="139700"/>
                </a:cubicBezTo>
                <a:cubicBezTo>
                  <a:pt x="623711" y="143933"/>
                  <a:pt x="616959" y="148720"/>
                  <a:pt x="609600" y="152400"/>
                </a:cubicBezTo>
                <a:cubicBezTo>
                  <a:pt x="605609" y="154396"/>
                  <a:pt x="600891" y="154637"/>
                  <a:pt x="596900" y="156633"/>
                </a:cubicBezTo>
                <a:cubicBezTo>
                  <a:pt x="589540" y="160313"/>
                  <a:pt x="582926" y="165337"/>
                  <a:pt x="575733" y="169333"/>
                </a:cubicBezTo>
                <a:cubicBezTo>
                  <a:pt x="563312" y="176234"/>
                  <a:pt x="556744" y="177397"/>
                  <a:pt x="546100" y="186267"/>
                </a:cubicBezTo>
                <a:cubicBezTo>
                  <a:pt x="541501" y="190100"/>
                  <a:pt x="537875" y="194990"/>
                  <a:pt x="533400" y="198967"/>
                </a:cubicBezTo>
                <a:cubicBezTo>
                  <a:pt x="525163" y="206289"/>
                  <a:pt x="516699" y="213367"/>
                  <a:pt x="508000" y="220133"/>
                </a:cubicBezTo>
                <a:cubicBezTo>
                  <a:pt x="503984" y="223257"/>
                  <a:pt x="499103" y="225220"/>
                  <a:pt x="495300" y="228600"/>
                </a:cubicBezTo>
                <a:cubicBezTo>
                  <a:pt x="486351" y="236555"/>
                  <a:pt x="479098" y="246335"/>
                  <a:pt x="469900" y="254000"/>
                </a:cubicBezTo>
                <a:cubicBezTo>
                  <a:pt x="461433" y="261056"/>
                  <a:pt x="451975" y="267069"/>
                  <a:pt x="444500" y="275167"/>
                </a:cubicBezTo>
                <a:cubicBezTo>
                  <a:pt x="434929" y="285536"/>
                  <a:pt x="427704" y="297848"/>
                  <a:pt x="419100" y="309033"/>
                </a:cubicBezTo>
                <a:cubicBezTo>
                  <a:pt x="413591" y="316195"/>
                  <a:pt x="407178" y="322682"/>
                  <a:pt x="402166" y="330200"/>
                </a:cubicBezTo>
                <a:cubicBezTo>
                  <a:pt x="399344" y="334433"/>
                  <a:pt x="397050" y="339071"/>
                  <a:pt x="393700" y="342900"/>
                </a:cubicBezTo>
                <a:cubicBezTo>
                  <a:pt x="387129" y="350409"/>
                  <a:pt x="378766" y="356275"/>
                  <a:pt x="372533" y="364067"/>
                </a:cubicBezTo>
                <a:cubicBezTo>
                  <a:pt x="367393" y="370492"/>
                  <a:pt x="365251" y="379041"/>
                  <a:pt x="359833" y="385233"/>
                </a:cubicBezTo>
                <a:cubicBezTo>
                  <a:pt x="355187" y="390543"/>
                  <a:pt x="347587" y="392660"/>
                  <a:pt x="342900" y="397933"/>
                </a:cubicBezTo>
                <a:cubicBezTo>
                  <a:pt x="336140" y="405538"/>
                  <a:pt x="331801" y="414997"/>
                  <a:pt x="325966" y="423333"/>
                </a:cubicBezTo>
                <a:cubicBezTo>
                  <a:pt x="321920" y="429113"/>
                  <a:pt x="317180" y="434396"/>
                  <a:pt x="313266" y="440267"/>
                </a:cubicBezTo>
                <a:cubicBezTo>
                  <a:pt x="308702" y="447113"/>
                  <a:pt x="305706" y="455008"/>
                  <a:pt x="300566" y="461433"/>
                </a:cubicBezTo>
                <a:cubicBezTo>
                  <a:pt x="294333" y="469225"/>
                  <a:pt x="286858" y="475971"/>
                  <a:pt x="279400" y="482600"/>
                </a:cubicBezTo>
                <a:cubicBezTo>
                  <a:pt x="259207" y="500549"/>
                  <a:pt x="251781" y="496512"/>
                  <a:pt x="232833" y="524933"/>
                </a:cubicBezTo>
                <a:cubicBezTo>
                  <a:pt x="230011" y="529166"/>
                  <a:pt x="226641" y="533082"/>
                  <a:pt x="224366" y="537633"/>
                </a:cubicBezTo>
                <a:cubicBezTo>
                  <a:pt x="220968" y="544430"/>
                  <a:pt x="220317" y="552616"/>
                  <a:pt x="215900" y="558800"/>
                </a:cubicBezTo>
                <a:cubicBezTo>
                  <a:pt x="212943" y="562940"/>
                  <a:pt x="207433" y="564445"/>
                  <a:pt x="203200" y="567267"/>
                </a:cubicBezTo>
                <a:cubicBezTo>
                  <a:pt x="193651" y="595909"/>
                  <a:pt x="206264" y="561138"/>
                  <a:pt x="186266" y="601133"/>
                </a:cubicBezTo>
                <a:cubicBezTo>
                  <a:pt x="184270" y="605124"/>
                  <a:pt x="184247" y="609959"/>
                  <a:pt x="182033" y="613833"/>
                </a:cubicBezTo>
                <a:cubicBezTo>
                  <a:pt x="178532" y="619959"/>
                  <a:pt x="172888" y="624672"/>
                  <a:pt x="169333" y="630767"/>
                </a:cubicBezTo>
                <a:cubicBezTo>
                  <a:pt x="134178" y="691033"/>
                  <a:pt x="168395" y="643305"/>
                  <a:pt x="139700" y="681567"/>
                </a:cubicBezTo>
                <a:cubicBezTo>
                  <a:pt x="138289" y="685800"/>
                  <a:pt x="137313" y="690205"/>
                  <a:pt x="135466" y="694267"/>
                </a:cubicBezTo>
                <a:cubicBezTo>
                  <a:pt x="130243" y="705757"/>
                  <a:pt x="122524" y="716159"/>
                  <a:pt x="118533" y="728133"/>
                </a:cubicBezTo>
                <a:cubicBezTo>
                  <a:pt x="110902" y="751028"/>
                  <a:pt x="116058" y="736731"/>
                  <a:pt x="101600" y="770467"/>
                </a:cubicBezTo>
                <a:cubicBezTo>
                  <a:pt x="101242" y="772973"/>
                  <a:pt x="98505" y="804741"/>
                  <a:pt x="93133" y="812800"/>
                </a:cubicBezTo>
                <a:cubicBezTo>
                  <a:pt x="89812" y="817781"/>
                  <a:pt x="84666" y="821267"/>
                  <a:pt x="80433" y="825500"/>
                </a:cubicBezTo>
                <a:cubicBezTo>
                  <a:pt x="71864" y="894057"/>
                  <a:pt x="82692" y="830670"/>
                  <a:pt x="67733" y="880533"/>
                </a:cubicBezTo>
                <a:cubicBezTo>
                  <a:pt x="65665" y="887425"/>
                  <a:pt x="65245" y="894719"/>
                  <a:pt x="63500" y="901700"/>
                </a:cubicBezTo>
                <a:cubicBezTo>
                  <a:pt x="62418" y="906029"/>
                  <a:pt x="60677" y="910167"/>
                  <a:pt x="59266" y="914400"/>
                </a:cubicBezTo>
                <a:cubicBezTo>
                  <a:pt x="51750" y="1012111"/>
                  <a:pt x="59000" y="933469"/>
                  <a:pt x="50800" y="999067"/>
                </a:cubicBezTo>
                <a:cubicBezTo>
                  <a:pt x="49215" y="1011746"/>
                  <a:pt x="48585" y="1024549"/>
                  <a:pt x="46566" y="1037167"/>
                </a:cubicBezTo>
                <a:cubicBezTo>
                  <a:pt x="42937" y="1059850"/>
                  <a:pt x="33866" y="1104900"/>
                  <a:pt x="33866" y="1104900"/>
                </a:cubicBezTo>
                <a:cubicBezTo>
                  <a:pt x="25775" y="1193912"/>
                  <a:pt x="33892" y="1117426"/>
                  <a:pt x="25400" y="1176867"/>
                </a:cubicBezTo>
                <a:cubicBezTo>
                  <a:pt x="23858" y="1187661"/>
                  <a:pt x="19328" y="1228391"/>
                  <a:pt x="16933" y="1240367"/>
                </a:cubicBezTo>
                <a:cubicBezTo>
                  <a:pt x="16058" y="1244743"/>
                  <a:pt x="14111" y="1248834"/>
                  <a:pt x="12700" y="1253067"/>
                </a:cubicBezTo>
                <a:cubicBezTo>
                  <a:pt x="-5464" y="1416516"/>
                  <a:pt x="13604" y="1233489"/>
                  <a:pt x="4233" y="1655233"/>
                </a:cubicBezTo>
                <a:cubicBezTo>
                  <a:pt x="4104" y="1661050"/>
                  <a:pt x="705" y="1686983"/>
                  <a:pt x="0" y="16933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xmlns="" id="{5DBB8499-8A69-4C2D-911B-13BC83D23B1B}"/>
              </a:ext>
            </a:extLst>
          </p:cNvPr>
          <p:cNvSpPr/>
          <p:nvPr/>
        </p:nvSpPr>
        <p:spPr>
          <a:xfrm>
            <a:off x="7232650" y="1860550"/>
            <a:ext cx="690551" cy="304800"/>
          </a:xfrm>
          <a:custGeom>
            <a:avLst/>
            <a:gdLst>
              <a:gd name="connsiteX0" fmla="*/ 0 w 690551"/>
              <a:gd name="connsiteY0" fmla="*/ 304800 h 304800"/>
              <a:gd name="connsiteX1" fmla="*/ 0 w 690551"/>
              <a:gd name="connsiteY1" fmla="*/ 304800 h 304800"/>
              <a:gd name="connsiteX2" fmla="*/ 57150 w 690551"/>
              <a:gd name="connsiteY2" fmla="*/ 292100 h 304800"/>
              <a:gd name="connsiteX3" fmla="*/ 76200 w 690551"/>
              <a:gd name="connsiteY3" fmla="*/ 285750 h 304800"/>
              <a:gd name="connsiteX4" fmla="*/ 139700 w 690551"/>
              <a:gd name="connsiteY4" fmla="*/ 279400 h 304800"/>
              <a:gd name="connsiteX5" fmla="*/ 234950 w 690551"/>
              <a:gd name="connsiteY5" fmla="*/ 266700 h 304800"/>
              <a:gd name="connsiteX6" fmla="*/ 254000 w 690551"/>
              <a:gd name="connsiteY6" fmla="*/ 260350 h 304800"/>
              <a:gd name="connsiteX7" fmla="*/ 279400 w 690551"/>
              <a:gd name="connsiteY7" fmla="*/ 254000 h 304800"/>
              <a:gd name="connsiteX8" fmla="*/ 298450 w 690551"/>
              <a:gd name="connsiteY8" fmla="*/ 247650 h 304800"/>
              <a:gd name="connsiteX9" fmla="*/ 355600 w 690551"/>
              <a:gd name="connsiteY9" fmla="*/ 241300 h 304800"/>
              <a:gd name="connsiteX10" fmla="*/ 501650 w 690551"/>
              <a:gd name="connsiteY10" fmla="*/ 222250 h 304800"/>
              <a:gd name="connsiteX11" fmla="*/ 558800 w 690551"/>
              <a:gd name="connsiteY11" fmla="*/ 209550 h 304800"/>
              <a:gd name="connsiteX12" fmla="*/ 615950 w 690551"/>
              <a:gd name="connsiteY12" fmla="*/ 203200 h 304800"/>
              <a:gd name="connsiteX13" fmla="*/ 635000 w 690551"/>
              <a:gd name="connsiteY13" fmla="*/ 196850 h 304800"/>
              <a:gd name="connsiteX14" fmla="*/ 685800 w 690551"/>
              <a:gd name="connsiteY14" fmla="*/ 190500 h 304800"/>
              <a:gd name="connsiteX15" fmla="*/ 679450 w 690551"/>
              <a:gd name="connsiteY15" fmla="*/ 120650 h 304800"/>
              <a:gd name="connsiteX16" fmla="*/ 666750 w 690551"/>
              <a:gd name="connsiteY16" fmla="*/ 101600 h 304800"/>
              <a:gd name="connsiteX17" fmla="*/ 622300 w 690551"/>
              <a:gd name="connsiteY17" fmla="*/ 44450 h 304800"/>
              <a:gd name="connsiteX18" fmla="*/ 584200 w 690551"/>
              <a:gd name="connsiteY18" fmla="*/ 25400 h 304800"/>
              <a:gd name="connsiteX19" fmla="*/ 520700 w 690551"/>
              <a:gd name="connsiteY19" fmla="*/ 6350 h 304800"/>
              <a:gd name="connsiteX20" fmla="*/ 387350 w 690551"/>
              <a:gd name="connsiteY20" fmla="*/ 0 h 304800"/>
              <a:gd name="connsiteX21" fmla="*/ 234950 w 690551"/>
              <a:gd name="connsiteY21" fmla="*/ 19050 h 304800"/>
              <a:gd name="connsiteX22" fmla="*/ 171450 w 690551"/>
              <a:gd name="connsiteY22" fmla="*/ 57150 h 304800"/>
              <a:gd name="connsiteX23" fmla="*/ 152400 w 690551"/>
              <a:gd name="connsiteY23" fmla="*/ 69850 h 304800"/>
              <a:gd name="connsiteX24" fmla="*/ 133350 w 690551"/>
              <a:gd name="connsiteY24" fmla="*/ 82550 h 304800"/>
              <a:gd name="connsiteX25" fmla="*/ 114300 w 690551"/>
              <a:gd name="connsiteY25" fmla="*/ 101600 h 304800"/>
              <a:gd name="connsiteX26" fmla="*/ 95250 w 690551"/>
              <a:gd name="connsiteY26" fmla="*/ 114300 h 304800"/>
              <a:gd name="connsiteX27" fmla="*/ 63500 w 690551"/>
              <a:gd name="connsiteY27" fmla="*/ 152400 h 304800"/>
              <a:gd name="connsiteX28" fmla="*/ 44450 w 690551"/>
              <a:gd name="connsiteY28" fmla="*/ 165100 h 304800"/>
              <a:gd name="connsiteX29" fmla="*/ 25400 w 690551"/>
              <a:gd name="connsiteY29" fmla="*/ 247650 h 304800"/>
              <a:gd name="connsiteX30" fmla="*/ 0 w 690551"/>
              <a:gd name="connsiteY30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0551" h="304800">
                <a:moveTo>
                  <a:pt x="0" y="304800"/>
                </a:moveTo>
                <a:lnTo>
                  <a:pt x="0" y="304800"/>
                </a:lnTo>
                <a:cubicBezTo>
                  <a:pt x="19050" y="300567"/>
                  <a:pt x="38218" y="296833"/>
                  <a:pt x="57150" y="292100"/>
                </a:cubicBezTo>
                <a:cubicBezTo>
                  <a:pt x="63644" y="290477"/>
                  <a:pt x="69584" y="286768"/>
                  <a:pt x="76200" y="285750"/>
                </a:cubicBezTo>
                <a:cubicBezTo>
                  <a:pt x="97225" y="282515"/>
                  <a:pt x="118533" y="281517"/>
                  <a:pt x="139700" y="279400"/>
                </a:cubicBezTo>
                <a:cubicBezTo>
                  <a:pt x="201996" y="263826"/>
                  <a:pt x="118328" y="283360"/>
                  <a:pt x="234950" y="266700"/>
                </a:cubicBezTo>
                <a:cubicBezTo>
                  <a:pt x="241576" y="265753"/>
                  <a:pt x="247564" y="262189"/>
                  <a:pt x="254000" y="260350"/>
                </a:cubicBezTo>
                <a:cubicBezTo>
                  <a:pt x="262391" y="257952"/>
                  <a:pt x="271009" y="256398"/>
                  <a:pt x="279400" y="254000"/>
                </a:cubicBezTo>
                <a:cubicBezTo>
                  <a:pt x="285836" y="252161"/>
                  <a:pt x="291848" y="248750"/>
                  <a:pt x="298450" y="247650"/>
                </a:cubicBezTo>
                <a:cubicBezTo>
                  <a:pt x="317356" y="244499"/>
                  <a:pt x="336550" y="243417"/>
                  <a:pt x="355600" y="241300"/>
                </a:cubicBezTo>
                <a:cubicBezTo>
                  <a:pt x="427896" y="217201"/>
                  <a:pt x="380336" y="229386"/>
                  <a:pt x="501650" y="222250"/>
                </a:cubicBezTo>
                <a:cubicBezTo>
                  <a:pt x="520138" y="217628"/>
                  <a:pt x="539990" y="212237"/>
                  <a:pt x="558800" y="209550"/>
                </a:cubicBezTo>
                <a:cubicBezTo>
                  <a:pt x="577775" y="206839"/>
                  <a:pt x="596900" y="205317"/>
                  <a:pt x="615950" y="203200"/>
                </a:cubicBezTo>
                <a:cubicBezTo>
                  <a:pt x="622300" y="201083"/>
                  <a:pt x="628414" y="198047"/>
                  <a:pt x="635000" y="196850"/>
                </a:cubicBezTo>
                <a:cubicBezTo>
                  <a:pt x="651790" y="193797"/>
                  <a:pt x="677201" y="205240"/>
                  <a:pt x="685800" y="190500"/>
                </a:cubicBezTo>
                <a:cubicBezTo>
                  <a:pt x="697580" y="170305"/>
                  <a:pt x="684349" y="143510"/>
                  <a:pt x="679450" y="120650"/>
                </a:cubicBezTo>
                <a:cubicBezTo>
                  <a:pt x="677851" y="113188"/>
                  <a:pt x="670163" y="108426"/>
                  <a:pt x="666750" y="101600"/>
                </a:cubicBezTo>
                <a:cubicBezTo>
                  <a:pt x="653888" y="75876"/>
                  <a:pt x="667367" y="59472"/>
                  <a:pt x="622300" y="44450"/>
                </a:cubicBezTo>
                <a:cubicBezTo>
                  <a:pt x="552825" y="21292"/>
                  <a:pt x="658058" y="58226"/>
                  <a:pt x="584200" y="25400"/>
                </a:cubicBezTo>
                <a:cubicBezTo>
                  <a:pt x="579428" y="23279"/>
                  <a:pt x="531963" y="7251"/>
                  <a:pt x="520700" y="6350"/>
                </a:cubicBezTo>
                <a:cubicBezTo>
                  <a:pt x="476341" y="2801"/>
                  <a:pt x="431800" y="2117"/>
                  <a:pt x="387350" y="0"/>
                </a:cubicBezTo>
                <a:cubicBezTo>
                  <a:pt x="318409" y="4309"/>
                  <a:pt x="292910" y="-270"/>
                  <a:pt x="234950" y="19050"/>
                </a:cubicBezTo>
                <a:cubicBezTo>
                  <a:pt x="215424" y="25559"/>
                  <a:pt x="185941" y="47489"/>
                  <a:pt x="171450" y="57150"/>
                </a:cubicBezTo>
                <a:lnTo>
                  <a:pt x="152400" y="69850"/>
                </a:lnTo>
                <a:cubicBezTo>
                  <a:pt x="146050" y="74083"/>
                  <a:pt x="138746" y="77154"/>
                  <a:pt x="133350" y="82550"/>
                </a:cubicBezTo>
                <a:cubicBezTo>
                  <a:pt x="127000" y="88900"/>
                  <a:pt x="121199" y="95851"/>
                  <a:pt x="114300" y="101600"/>
                </a:cubicBezTo>
                <a:cubicBezTo>
                  <a:pt x="108437" y="106486"/>
                  <a:pt x="101113" y="109414"/>
                  <a:pt x="95250" y="114300"/>
                </a:cubicBezTo>
                <a:cubicBezTo>
                  <a:pt x="32833" y="166314"/>
                  <a:pt x="113450" y="102450"/>
                  <a:pt x="63500" y="152400"/>
                </a:cubicBezTo>
                <a:cubicBezTo>
                  <a:pt x="58104" y="157796"/>
                  <a:pt x="50800" y="160867"/>
                  <a:pt x="44450" y="165100"/>
                </a:cubicBezTo>
                <a:cubicBezTo>
                  <a:pt x="39413" y="190286"/>
                  <a:pt x="33059" y="224673"/>
                  <a:pt x="25400" y="24765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xmlns="" id="{2EB59F41-0D27-4ABB-80BD-254EA7835C55}"/>
              </a:ext>
            </a:extLst>
          </p:cNvPr>
          <p:cNvSpPr/>
          <p:nvPr/>
        </p:nvSpPr>
        <p:spPr>
          <a:xfrm>
            <a:off x="7867650" y="1987550"/>
            <a:ext cx="140958" cy="82550"/>
          </a:xfrm>
          <a:custGeom>
            <a:avLst/>
            <a:gdLst>
              <a:gd name="connsiteX0" fmla="*/ 139700 w 140958"/>
              <a:gd name="connsiteY0" fmla="*/ 57150 h 82550"/>
              <a:gd name="connsiteX1" fmla="*/ 139700 w 140958"/>
              <a:gd name="connsiteY1" fmla="*/ 57150 h 82550"/>
              <a:gd name="connsiteX2" fmla="*/ 82550 w 140958"/>
              <a:gd name="connsiteY2" fmla="*/ 69850 h 82550"/>
              <a:gd name="connsiteX3" fmla="*/ 44450 w 140958"/>
              <a:gd name="connsiteY3" fmla="*/ 82550 h 82550"/>
              <a:gd name="connsiteX4" fmla="*/ 0 w 140958"/>
              <a:gd name="connsiteY4" fmla="*/ 38100 h 82550"/>
              <a:gd name="connsiteX5" fmla="*/ 6350 w 140958"/>
              <a:gd name="connsiteY5" fmla="*/ 6350 h 82550"/>
              <a:gd name="connsiteX6" fmla="*/ 25400 w 140958"/>
              <a:gd name="connsiteY6" fmla="*/ 0 h 82550"/>
              <a:gd name="connsiteX7" fmla="*/ 127000 w 140958"/>
              <a:gd name="connsiteY7" fmla="*/ 6350 h 82550"/>
              <a:gd name="connsiteX8" fmla="*/ 139700 w 140958"/>
              <a:gd name="connsiteY8" fmla="*/ 571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58" h="82550">
                <a:moveTo>
                  <a:pt x="139700" y="57150"/>
                </a:moveTo>
                <a:lnTo>
                  <a:pt x="139700" y="57150"/>
                </a:lnTo>
                <a:cubicBezTo>
                  <a:pt x="120650" y="61383"/>
                  <a:pt x="101406" y="64822"/>
                  <a:pt x="82550" y="69850"/>
                </a:cubicBezTo>
                <a:cubicBezTo>
                  <a:pt x="69615" y="73299"/>
                  <a:pt x="44450" y="82550"/>
                  <a:pt x="44450" y="82550"/>
                </a:cubicBezTo>
                <a:cubicBezTo>
                  <a:pt x="781" y="53437"/>
                  <a:pt x="11177" y="71630"/>
                  <a:pt x="0" y="38100"/>
                </a:cubicBezTo>
                <a:cubicBezTo>
                  <a:pt x="2117" y="27517"/>
                  <a:pt x="363" y="15330"/>
                  <a:pt x="6350" y="6350"/>
                </a:cubicBezTo>
                <a:cubicBezTo>
                  <a:pt x="10063" y="781"/>
                  <a:pt x="18707" y="0"/>
                  <a:pt x="25400" y="0"/>
                </a:cubicBezTo>
                <a:cubicBezTo>
                  <a:pt x="59333" y="0"/>
                  <a:pt x="93133" y="4233"/>
                  <a:pt x="127000" y="6350"/>
                </a:cubicBezTo>
                <a:cubicBezTo>
                  <a:pt x="149397" y="28747"/>
                  <a:pt x="137583" y="48683"/>
                  <a:pt x="139700" y="571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454116F-B7D1-9843-AF83-86E133F2A3D1}"/>
              </a:ext>
            </a:extLst>
          </p:cNvPr>
          <p:cNvSpPr txBox="1"/>
          <p:nvPr/>
        </p:nvSpPr>
        <p:spPr>
          <a:xfrm>
            <a:off x="1718711" y="1974355"/>
            <a:ext cx="823815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嘉南地區</a:t>
            </a:r>
            <a:r>
              <a:rPr lang="en-US" altLang="zh-TW" sz="60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110</a:t>
            </a:r>
            <a:r>
              <a:rPr lang="zh-TW" altLang="en-US" sz="60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年第</a:t>
            </a:r>
            <a:r>
              <a:rPr lang="en-US" altLang="zh-TW" sz="60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60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期作</a:t>
            </a:r>
            <a:endParaRPr lang="en-US" altLang="zh-TW" sz="6000" b="1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1905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spcBef>
                <a:spcPts val="1200"/>
              </a:spcBef>
              <a:defRPr/>
            </a:pPr>
            <a:r>
              <a:rPr lang="zh-TW" altLang="en-US" sz="60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停</a:t>
            </a:r>
            <a:r>
              <a:rPr kumimoji="0" lang="zh-TW" altLang="en-US" sz="6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灌</a:t>
            </a:r>
            <a:r>
              <a:rPr lang="zh-TW" altLang="en-US" sz="60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配套措施</a:t>
            </a:r>
            <a:endParaRPr kumimoji="0" lang="en-US" altLang="zh-TW" sz="6000" b="1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1905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12B4CF4F-B2EC-47E4-8C4C-341003F0F519}"/>
              </a:ext>
            </a:extLst>
          </p:cNvPr>
          <p:cNvSpPr txBox="1"/>
          <p:nvPr/>
        </p:nvSpPr>
        <p:spPr>
          <a:xfrm>
            <a:off x="3060875" y="866617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190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因應水情嚴峻</a:t>
            </a:r>
            <a:endParaRPr kumimoji="0" lang="en-US" altLang="zh-TW" sz="6000" b="1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>
                <a:glow rad="1905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7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3">
            <a:extLst>
              <a:ext uri="{FF2B5EF4-FFF2-40B4-BE49-F238E27FC236}">
                <a16:creationId xmlns:a16="http://schemas.microsoft.com/office/drawing/2014/main" xmlns="" id="{027A0679-055E-FD4D-BF73-53EC2B87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710" y="627846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8E20E-2633-8F4F-82AD-4DFA6DC0E017}" type="slidenum"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3ACBD317-2975-5B4F-82C3-752D40A0DF61}"/>
              </a:ext>
            </a:extLst>
          </p:cNvPr>
          <p:cNvCxnSpPr>
            <a:cxnSpLocks/>
          </p:cNvCxnSpPr>
          <p:nvPr/>
        </p:nvCxnSpPr>
        <p:spPr>
          <a:xfrm>
            <a:off x="1286777" y="946484"/>
            <a:ext cx="1023915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0F13C5A6-F1C2-4EBB-952F-137A6B1D98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3553" y="1300391"/>
          <a:ext cx="4675510" cy="4821129"/>
        </p:xfrm>
        <a:graphic>
          <a:graphicData uri="http://schemas.openxmlformats.org/drawingml/2006/table">
            <a:tbl>
              <a:tblPr firstRow="1" bandRow="1"/>
              <a:tblGrid>
                <a:gridCol w="465826">
                  <a:extLst>
                    <a:ext uri="{9D8B030D-6E8A-4147-A177-3AD203B41FA5}">
                      <a16:colId xmlns:a16="http://schemas.microsoft.com/office/drawing/2014/main" xmlns="" val="3435856419"/>
                    </a:ext>
                  </a:extLst>
                </a:gridCol>
                <a:gridCol w="1180217">
                  <a:extLst>
                    <a:ext uri="{9D8B030D-6E8A-4147-A177-3AD203B41FA5}">
                      <a16:colId xmlns:a16="http://schemas.microsoft.com/office/drawing/2014/main" xmlns="" val="1686881625"/>
                    </a:ext>
                  </a:extLst>
                </a:gridCol>
                <a:gridCol w="1226546">
                  <a:extLst>
                    <a:ext uri="{9D8B030D-6E8A-4147-A177-3AD203B41FA5}">
                      <a16:colId xmlns:a16="http://schemas.microsoft.com/office/drawing/2014/main" xmlns="" val="3299735668"/>
                    </a:ext>
                  </a:extLst>
                </a:gridCol>
                <a:gridCol w="1802921">
                  <a:extLst>
                    <a:ext uri="{9D8B030D-6E8A-4147-A177-3AD203B41FA5}">
                      <a16:colId xmlns:a16="http://schemas.microsoft.com/office/drawing/2014/main" xmlns="" val="3376392334"/>
                    </a:ext>
                  </a:extLst>
                </a:gridCol>
              </a:tblGrid>
              <a:tr h="34705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受理單位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受理窗口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電   話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1587962"/>
                  </a:ext>
                </a:extLst>
              </a:tr>
              <a:tr h="33588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嘉南管理處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B9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黃義銘組長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(06)2200622</a:t>
                      </a:r>
                      <a:r>
                        <a:rPr lang="en-US" altLang="zh-TW" sz="1200" b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#231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B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41832"/>
                  </a:ext>
                </a:extLst>
              </a:tr>
              <a:tr h="342693">
                <a:tc rowSpan="12"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臺南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新化工作站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方清發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(06)598-8735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83293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六甲工作站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郭銘泓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(06)698-0584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34994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下營工作站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陳明先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(06)689-4184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021412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中營工作站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陳文宗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(06)689-4064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46818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隆田工作站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陳艷星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(06)579-1965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745790"/>
                  </a:ext>
                </a:extLst>
              </a:tr>
              <a:tr h="368570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新營工作站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鄒鴻村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(06)652-7759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211794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重溪工作站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陳龍河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(06)623-3625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932664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柳營工作站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莊寶城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(06)622-2840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9857897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安溪工作站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廖宗彥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(06)636-1925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24144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鹽水工作站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翁景上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(06)652-7575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6036954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仕安工作站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陳泰安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(06)662-2926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8251196"/>
                  </a:ext>
                </a:extLst>
              </a:tr>
              <a:tr h="342693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後壁工作站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馮昇鴻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(06)687-2526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859136"/>
                  </a:ext>
                </a:extLst>
              </a:tr>
            </a:tbl>
          </a:graphicData>
        </a:graphic>
      </p:graphicFrame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0F366DD7-2408-4F9A-B85C-4E216FB6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722313" marR="0" lvl="0" indent="-722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五、停灌補償受理窗口</a:t>
            </a:r>
          </a:p>
          <a:p>
            <a:pPr marL="722313" marR="0" lvl="0" indent="-722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A4CC0804-ECE5-4BA8-BD3A-058E1621D3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07648" y="1309031"/>
          <a:ext cx="4161536" cy="4903199"/>
        </p:xfrm>
        <a:graphic>
          <a:graphicData uri="http://schemas.openxmlformats.org/drawingml/2006/table">
            <a:tbl>
              <a:tblPr firstRow="1" bandRow="1"/>
              <a:tblGrid>
                <a:gridCol w="437668">
                  <a:extLst>
                    <a:ext uri="{9D8B030D-6E8A-4147-A177-3AD203B41FA5}">
                      <a16:colId xmlns:a16="http://schemas.microsoft.com/office/drawing/2014/main" xmlns="" val="1173371999"/>
                    </a:ext>
                  </a:extLst>
                </a:gridCol>
                <a:gridCol w="1014554">
                  <a:extLst>
                    <a:ext uri="{9D8B030D-6E8A-4147-A177-3AD203B41FA5}">
                      <a16:colId xmlns:a16="http://schemas.microsoft.com/office/drawing/2014/main" xmlns="" val="1686881625"/>
                    </a:ext>
                  </a:extLst>
                </a:gridCol>
                <a:gridCol w="911143">
                  <a:extLst>
                    <a:ext uri="{9D8B030D-6E8A-4147-A177-3AD203B41FA5}">
                      <a16:colId xmlns:a16="http://schemas.microsoft.com/office/drawing/2014/main" xmlns="" val="3299735668"/>
                    </a:ext>
                  </a:extLst>
                </a:gridCol>
                <a:gridCol w="1798171">
                  <a:extLst>
                    <a:ext uri="{9D8B030D-6E8A-4147-A177-3AD203B41FA5}">
                      <a16:colId xmlns:a16="http://schemas.microsoft.com/office/drawing/2014/main" xmlns="" val="3376392334"/>
                    </a:ext>
                  </a:extLst>
                </a:gridCol>
              </a:tblGrid>
              <a:tr h="356599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受理單位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endParaRPr lang="zh-TW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受理窗口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電   話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1587962"/>
                  </a:ext>
                </a:extLst>
              </a:tr>
              <a:tr h="285622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嘉義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朴子工作站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趙守權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(05)379-9638</a:t>
                      </a:r>
                      <a:endParaRPr lang="zh-TW" altLang="zh-TW" sz="1200" b="0" kern="1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9264378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鹿草工作站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黃崇亮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(05)375-3742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403823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梅埔工作站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施兆欣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(05)371-1548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796842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松梅工作站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謝來福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(05)369-1425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3119798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樹林工作站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黃秋峰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(05)345-2208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83293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義竹工作站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王元壯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(05)341-1759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993971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六腳工作站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李瑞軍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(05)378-0634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3813273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下潭工作站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陳俊成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(05)365-1977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6533520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新港工作站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李瑞發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(05)374-5094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183468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過溝工作站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辜炳堯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(05)237-1891</a:t>
                      </a:r>
                      <a:endParaRPr lang="zh-TW" sz="1200" b="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6639051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大客工作站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顏嘉銘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(05)374-5095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513629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太保工作站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賴育志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(05)371-2808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099786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溪口工作站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陳志國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(05)269-1474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061887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月眉工作站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洪禹榮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(05)377-2098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448652"/>
                  </a:ext>
                </a:extLst>
              </a:tr>
              <a:tr h="285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臺南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白河工作站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陳禹璋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站長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(06)685-2004</a:t>
                      </a:r>
                      <a:endParaRPr lang="zh-TW" altLang="en-US" sz="1200" b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592354"/>
                  </a:ext>
                </a:extLst>
              </a:tr>
            </a:tbl>
          </a:graphicData>
        </a:graphic>
      </p:graphicFrame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E5E4084B-7C45-4B25-AF14-E7BD5C81B346}"/>
              </a:ext>
            </a:extLst>
          </p:cNvPr>
          <p:cNvGrpSpPr/>
          <p:nvPr/>
        </p:nvGrpSpPr>
        <p:grpSpPr>
          <a:xfrm>
            <a:off x="10240912" y="1309031"/>
            <a:ext cx="1792998" cy="476607"/>
            <a:chOff x="1378587" y="5444857"/>
            <a:chExt cx="3053432" cy="281642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xmlns="" id="{DF689C25-9682-458A-8C53-A93E40409FB7}"/>
                </a:ext>
              </a:extLst>
            </p:cNvPr>
            <p:cNvSpPr/>
            <p:nvPr/>
          </p:nvSpPr>
          <p:spPr>
            <a:xfrm>
              <a:off x="1378587" y="5444857"/>
              <a:ext cx="3053432" cy="281642"/>
            </a:xfrm>
            <a:prstGeom prst="roundRect">
              <a:avLst>
                <a:gd name="adj" fmla="val 19176"/>
              </a:avLst>
            </a:prstGeom>
            <a:solidFill>
              <a:srgbClr val="6C911D"/>
            </a:solidFill>
            <a:ln>
              <a:noFill/>
            </a:ln>
            <a:effectLst/>
          </p:spPr>
          <p:txBody>
  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F790C8C-A744-4AE6-9914-8B8ADEB04FC4}"/>
                </a:ext>
              </a:extLst>
            </p:cNvPr>
            <p:cNvSpPr/>
            <p:nvPr/>
          </p:nvSpPr>
          <p:spPr>
            <a:xfrm>
              <a:off x="1378587" y="5487367"/>
              <a:ext cx="3053432" cy="2047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rIns="0" bIns="18000" anchor="b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諮詢單位</a:t>
              </a: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62B087F1-CA8D-4291-8674-F36F4CC0D99A}"/>
              </a:ext>
            </a:extLst>
          </p:cNvPr>
          <p:cNvGrpSpPr/>
          <p:nvPr/>
        </p:nvGrpSpPr>
        <p:grpSpPr>
          <a:xfrm>
            <a:off x="10240912" y="1848117"/>
            <a:ext cx="1792998" cy="1862839"/>
            <a:chOff x="5448387" y="2370723"/>
            <a:chExt cx="1792998" cy="1529475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xmlns="" id="{BCF3326A-8081-4699-9B3F-7E6CBE46B460}"/>
                </a:ext>
              </a:extLst>
            </p:cNvPr>
            <p:cNvSpPr/>
            <p:nvPr/>
          </p:nvSpPr>
          <p:spPr>
            <a:xfrm>
              <a:off x="5448387" y="2370723"/>
              <a:ext cx="1792998" cy="1529475"/>
            </a:xfrm>
            <a:prstGeom prst="roundRect">
              <a:avLst>
                <a:gd name="adj" fmla="val 10440"/>
              </a:avLst>
            </a:prstGeom>
            <a:solidFill>
              <a:sysClr val="window" lastClr="FFFFFF"/>
            </a:solidFill>
            <a:ln w="19050" cap="rnd" cmpd="sng" algn="ctr">
              <a:solidFill>
                <a:srgbClr val="90C22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微軟正黑體" panose="020B0604030504040204" pitchFamily="34" charset="-120"/>
                  <a:cs typeface="+mn-cs"/>
                </a:rPr>
                <a:t>           </a:t>
              </a: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xmlns="" id="{75FC1037-769C-4740-BB6F-6BE904932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8387" y="2863108"/>
              <a:ext cx="1792998" cy="3162"/>
            </a:xfrm>
            <a:prstGeom prst="line">
              <a:avLst/>
            </a:prstGeom>
            <a:noFill/>
            <a:ln w="9525" cap="flat" cmpd="sng" algn="ctr">
              <a:solidFill>
                <a:srgbClr val="91865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73527A5-767F-46B1-B54C-1E3A00B83A26}"/>
              </a:ext>
            </a:extLst>
          </p:cNvPr>
          <p:cNvSpPr/>
          <p:nvPr/>
        </p:nvSpPr>
        <p:spPr>
          <a:xfrm>
            <a:off x="10224340" y="188959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zh-TW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行政院農業委員會</a:t>
            </a:r>
            <a:endParaRPr lang="en-US" altLang="zh-TW" sz="16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457200">
              <a:defRPr/>
            </a:pPr>
            <a:r>
              <a:rPr lang="zh-TW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農田水利署</a:t>
            </a:r>
            <a:endParaRPr lang="en-US" altLang="zh-TW" sz="16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3B4C8B6-5480-4947-8405-7FB562CF018B}"/>
              </a:ext>
            </a:extLst>
          </p:cNvPr>
          <p:cNvSpPr/>
          <p:nvPr/>
        </p:nvSpPr>
        <p:spPr>
          <a:xfrm>
            <a:off x="10240912" y="2531787"/>
            <a:ext cx="2069635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2000"/>
              </a:lnSpc>
              <a:defRPr/>
            </a:pPr>
            <a:r>
              <a:rPr lang="en-US" altLang="zh-TW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朱志彬科長</a:t>
            </a:r>
            <a:endParaRPr lang="en-US" altLang="zh-TW" sz="1600" b="1" kern="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457200">
              <a:lnSpc>
                <a:spcPts val="2000"/>
              </a:lnSpc>
              <a:spcAft>
                <a:spcPts val="60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02-8195-3146</a:t>
            </a:r>
          </a:p>
          <a:p>
            <a:pPr defTabSz="457200">
              <a:lnSpc>
                <a:spcPts val="2000"/>
              </a:lnSpc>
              <a:defRPr/>
            </a:pPr>
            <a:r>
              <a:rPr lang="en-US" altLang="zh-TW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陳諾威 正工程司</a:t>
            </a:r>
            <a:endParaRPr lang="en-US" altLang="zh-TW" sz="1600" b="1" kern="0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defTabSz="457200">
              <a:lnSpc>
                <a:spcPts val="2000"/>
              </a:lnSpc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02-8195-3159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1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接點 16">
            <a:extLst>
              <a:ext uri="{FF2B5EF4-FFF2-40B4-BE49-F238E27FC236}">
                <a16:creationId xmlns:a16="http://schemas.microsoft.com/office/drawing/2014/main" xmlns="" id="{3ACBD317-2975-5B4F-82C3-752D40A0DF61}"/>
              </a:ext>
            </a:extLst>
          </p:cNvPr>
          <p:cNvCxnSpPr>
            <a:cxnSpLocks/>
          </p:cNvCxnSpPr>
          <p:nvPr/>
        </p:nvCxnSpPr>
        <p:spPr>
          <a:xfrm>
            <a:off x="384986" y="946484"/>
            <a:ext cx="1023915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xmlns="" id="{5EDE3BEC-3191-4B6C-BC8A-CA7BC122A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722313" marR="0" lvl="0" indent="-722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六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、受影響產業救助措施</a:t>
            </a:r>
          </a:p>
        </p:txBody>
      </p:sp>
      <p:sp>
        <p:nvSpPr>
          <p:cNvPr id="14" name="投影片編號版面配置區 3">
            <a:extLst>
              <a:ext uri="{FF2B5EF4-FFF2-40B4-BE49-F238E27FC236}">
                <a16:creationId xmlns:a16="http://schemas.microsoft.com/office/drawing/2014/main" xmlns="" id="{84F62A31-629E-4DD1-AE94-74383420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22" y="6292850"/>
            <a:ext cx="2743200" cy="365125"/>
          </a:xfrm>
        </p:spPr>
        <p:txBody>
          <a:bodyPr/>
          <a:lstStyle/>
          <a:p>
            <a:fld id="{CFC8E20E-2633-8F4F-82AD-4DFA6DC0E017}" type="slidenum">
              <a:rPr kumimoji="1" lang="zh-TW" altLang="en-US" sz="2400" smtClean="0">
                <a:solidFill>
                  <a:srgbClr val="00B050"/>
                </a:solidFill>
              </a:rPr>
              <a:t>11</a:t>
            </a:fld>
            <a:endParaRPr kumimoji="1" lang="zh-TW" altLang="en-US" sz="2400" dirty="0">
              <a:solidFill>
                <a:srgbClr val="00B050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4E832F2B-9735-466E-9EB1-32B98EA98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463"/>
            <a:ext cx="8569676" cy="5022371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xmlns="" id="{C1B08669-6FAA-4644-8E27-53C4C9A20341}"/>
              </a:ext>
            </a:extLst>
          </p:cNvPr>
          <p:cNvGrpSpPr/>
          <p:nvPr/>
        </p:nvGrpSpPr>
        <p:grpSpPr>
          <a:xfrm>
            <a:off x="8325729" y="1270463"/>
            <a:ext cx="3569393" cy="5009916"/>
            <a:chOff x="1623510" y="1543283"/>
            <a:chExt cx="2129713" cy="5009916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xmlns="" id="{318E3183-0491-4C36-8307-5FE570D2FD39}"/>
                </a:ext>
              </a:extLst>
            </p:cNvPr>
            <p:cNvGrpSpPr/>
            <p:nvPr/>
          </p:nvGrpSpPr>
          <p:grpSpPr>
            <a:xfrm>
              <a:off x="1844361" y="1543283"/>
              <a:ext cx="1792998" cy="476607"/>
              <a:chOff x="1494685" y="5449750"/>
              <a:chExt cx="3053435" cy="281642"/>
            </a:xfrm>
          </p:grpSpPr>
          <p:sp>
            <p:nvSpPr>
              <p:cNvPr id="41" name="矩形: 圓角 40">
                <a:extLst>
                  <a:ext uri="{FF2B5EF4-FFF2-40B4-BE49-F238E27FC236}">
                    <a16:creationId xmlns:a16="http://schemas.microsoft.com/office/drawing/2014/main" xmlns="" id="{44C04C31-6971-4642-9D12-5771E8CB755D}"/>
                  </a:ext>
                </a:extLst>
              </p:cNvPr>
              <p:cNvSpPr/>
              <p:nvPr/>
            </p:nvSpPr>
            <p:spPr>
              <a:xfrm>
                <a:off x="1982829" y="5449750"/>
                <a:ext cx="2173595" cy="281642"/>
              </a:xfrm>
              <a:prstGeom prst="roundRect">
                <a:avLst>
                  <a:gd name="adj" fmla="val 1917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E9099298-1DA2-4E7A-895B-EB70B32543D4}"/>
                  </a:ext>
                </a:extLst>
              </p:cNvPr>
              <p:cNvSpPr/>
              <p:nvPr/>
            </p:nvSpPr>
            <p:spPr>
              <a:xfrm>
                <a:off x="1494685" y="5488200"/>
                <a:ext cx="3053435" cy="2047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rIns="0" bIns="18000" anchor="b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000" b="1" dirty="0">
                    <a:solidFill>
                      <a:prstClr val="black"/>
                    </a:solidFill>
                    <a:effectLst>
                      <a:glow rad="127000">
                        <a:prstClr val="white"/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諮詢窗口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xmlns="" id="{F7535255-D725-4B6C-9179-261807D42BCF}"/>
                </a:ext>
              </a:extLst>
            </p:cNvPr>
            <p:cNvGrpSpPr/>
            <p:nvPr/>
          </p:nvGrpSpPr>
          <p:grpSpPr>
            <a:xfrm>
              <a:off x="1879670" y="2093688"/>
              <a:ext cx="1732254" cy="4459511"/>
              <a:chOff x="5506149" y="2394065"/>
              <a:chExt cx="1732254" cy="1529475"/>
            </a:xfrm>
          </p:grpSpPr>
          <p:sp>
            <p:nvSpPr>
              <p:cNvPr id="39" name="矩形: 圓角 38">
                <a:extLst>
                  <a:ext uri="{FF2B5EF4-FFF2-40B4-BE49-F238E27FC236}">
                    <a16:creationId xmlns:a16="http://schemas.microsoft.com/office/drawing/2014/main" xmlns="" id="{43FEA2B4-DD9C-4ED9-9B2D-E33C5088325B}"/>
                  </a:ext>
                </a:extLst>
              </p:cNvPr>
              <p:cNvSpPr/>
              <p:nvPr/>
            </p:nvSpPr>
            <p:spPr>
              <a:xfrm>
                <a:off x="5509131" y="2394065"/>
                <a:ext cx="1715681" cy="1529475"/>
              </a:xfrm>
              <a:prstGeom prst="roundRect">
                <a:avLst>
                  <a:gd name="adj" fmla="val 1044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rnd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微軟正黑體" panose="020B0604030504040204" pitchFamily="34" charset="-120"/>
                    <a:cs typeface="+mn-cs"/>
                  </a:rPr>
                  <a:t>           </a:t>
                </a:r>
              </a:p>
            </p:txBody>
          </p:sp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xmlns="" id="{54C1E94F-6750-4DAF-A9FF-E20B89667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6149" y="2847813"/>
                <a:ext cx="1732254" cy="2269"/>
              </a:xfrm>
              <a:prstGeom prst="line">
                <a:avLst/>
              </a:prstGeom>
              <a:noFill/>
              <a:ln w="9525" cap="flat" cmpd="sng" algn="ctr">
                <a:solidFill>
                  <a:srgbClr val="91865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1CFC2D5D-B82C-49D5-9860-D284270F2C46}"/>
                </a:ext>
              </a:extLst>
            </p:cNvPr>
            <p:cNvSpPr/>
            <p:nvPr/>
          </p:nvSpPr>
          <p:spPr>
            <a:xfrm>
              <a:off x="1805336" y="2126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行政院農業委員會</a:t>
              </a:r>
              <a:endParaRPr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457200">
                <a:defRPr/>
              </a:pP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農</a:t>
              </a: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糧</a:t>
              </a: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署</a:t>
              </a:r>
              <a:endParaRPr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8356733B-9483-4DCC-B605-7F1E1BC56B84}"/>
                </a:ext>
              </a:extLst>
            </p:cNvPr>
            <p:cNvSpPr/>
            <p:nvPr/>
          </p:nvSpPr>
          <p:spPr>
            <a:xfrm>
              <a:off x="1623510" y="2768949"/>
              <a:ext cx="2069635" cy="922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lnSpc>
                  <a:spcPts val="2000"/>
                </a:lnSpc>
                <a:defRPr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莊岳峰科長</a:t>
              </a:r>
              <a:endParaRPr lang="en-US" altLang="zh-TW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457200">
                <a:lnSpc>
                  <a:spcPts val="2000"/>
                </a:lnSpc>
                <a:spcAft>
                  <a:spcPts val="600"/>
                </a:spcAft>
                <a:defRPr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02-2393-7231#680</a:t>
              </a:r>
            </a:p>
            <a:p>
              <a:pPr algn="ctr" defTabSz="457200">
                <a:lnSpc>
                  <a:spcPts val="2000"/>
                </a:lnSpc>
                <a:spcAft>
                  <a:spcPts val="600"/>
                </a:spcAft>
                <a:defRPr/>
              </a:pPr>
              <a:endParaRPr lang="en-US" altLang="zh-TW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501DEA33-4BC0-4451-A234-7F4E17F748F6}"/>
                </a:ext>
              </a:extLst>
            </p:cNvPr>
            <p:cNvSpPr/>
            <p:nvPr/>
          </p:nvSpPr>
          <p:spPr>
            <a:xfrm>
              <a:off x="1846105" y="3523282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行政院農業委員會</a:t>
              </a:r>
              <a:endParaRPr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457200">
                <a:defRPr/>
              </a:pP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農</a:t>
              </a: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糧</a:t>
              </a: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署</a:t>
              </a: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南區分署</a:t>
              </a:r>
              <a:endParaRPr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2E261C13-9714-412E-ACCD-FD92CC5FB37E}"/>
                </a:ext>
              </a:extLst>
            </p:cNvPr>
            <p:cNvSpPr/>
            <p:nvPr/>
          </p:nvSpPr>
          <p:spPr>
            <a:xfrm>
              <a:off x="1683588" y="4106250"/>
              <a:ext cx="2069635" cy="58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lnSpc>
                  <a:spcPts val="2000"/>
                </a:lnSpc>
                <a:defRPr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楊雅薰課長</a:t>
              </a:r>
              <a:endParaRPr lang="en-US" altLang="zh-TW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457200">
                <a:lnSpc>
                  <a:spcPts val="2000"/>
                </a:lnSpc>
                <a:spcAft>
                  <a:spcPts val="600"/>
                </a:spcAft>
                <a:defRPr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06-2372161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B6D32357-DE3A-4EA8-B864-9B22370E61E5}"/>
                </a:ext>
              </a:extLst>
            </p:cNvPr>
            <p:cNvSpPr/>
            <p:nvPr/>
          </p:nvSpPr>
          <p:spPr>
            <a:xfrm>
              <a:off x="1846105" y="4975847"/>
              <a:ext cx="1826141" cy="852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行政院農業委員會</a:t>
              </a:r>
              <a:endParaRPr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457200">
                <a:defRPr/>
              </a:pP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農</a:t>
              </a: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糧</a:t>
              </a:r>
              <a:r>
                <a:rPr lang="zh-TW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署</a:t>
              </a: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南區分署</a:t>
              </a:r>
              <a:endParaRPr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457200">
                <a:defRPr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嘉義辦事處</a:t>
              </a:r>
              <a:endParaRPr lang="en-US" altLang="zh-TW" sz="1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D6158116-666B-4DA1-9A3D-0DE24161C23D}"/>
                </a:ext>
              </a:extLst>
            </p:cNvPr>
            <p:cNvSpPr/>
            <p:nvPr/>
          </p:nvSpPr>
          <p:spPr>
            <a:xfrm>
              <a:off x="1628971" y="5790115"/>
              <a:ext cx="2069635" cy="354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lnSpc>
                  <a:spcPts val="2000"/>
                </a:lnSpc>
                <a:defRPr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羅山毅主任</a:t>
              </a:r>
              <a:endParaRPr lang="en-US" altLang="zh-TW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 defTabSz="457200">
                <a:lnSpc>
                  <a:spcPts val="2000"/>
                </a:lnSpc>
                <a:spcAft>
                  <a:spcPts val="600"/>
                </a:spcAft>
                <a:defRPr/>
              </a:pPr>
              <a:r>
                <a:rPr lang="zh-TW" altLang="en-US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16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05-2224291#200</a:t>
              </a:r>
            </a:p>
          </p:txBody>
        </p: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xmlns="" id="{801082E1-9F4F-4AA8-9A26-A679EDCF0C1C}"/>
                </a:ext>
              </a:extLst>
            </p:cNvPr>
            <p:cNvCxnSpPr>
              <a:cxnSpLocks/>
            </p:cNvCxnSpPr>
            <p:nvPr/>
          </p:nvCxnSpPr>
          <p:spPr>
            <a:xfrm>
              <a:off x="1862585" y="4782379"/>
              <a:ext cx="1732254" cy="6616"/>
            </a:xfrm>
            <a:prstGeom prst="line">
              <a:avLst/>
            </a:prstGeom>
            <a:noFill/>
            <a:ln w="9525" cap="flat" cmpd="sng" algn="ctr">
              <a:solidFill>
                <a:srgbClr val="91865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2899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A506A6FD-C47C-4A7C-A28A-C7AAA520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722313" marR="0" lvl="0" indent="-722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七、農業金融協助措施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xmlns="" id="{A7AC119D-F8D3-4405-B6B2-63A5E502ED31}"/>
              </a:ext>
            </a:extLst>
          </p:cNvPr>
          <p:cNvCxnSpPr>
            <a:cxnSpLocks/>
          </p:cNvCxnSpPr>
          <p:nvPr/>
        </p:nvCxnSpPr>
        <p:spPr>
          <a:xfrm>
            <a:off x="988828" y="946484"/>
            <a:ext cx="1023915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5">
            <a:extLst>
              <a:ext uri="{FF2B5EF4-FFF2-40B4-BE49-F238E27FC236}">
                <a16:creationId xmlns:a16="http://schemas.microsoft.com/office/drawing/2014/main" xmlns="" id="{5DD493EA-EC87-4F18-9EB0-0A064E21E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6940">
            <a:off x="9717128" y="1145658"/>
            <a:ext cx="630237" cy="6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投影片編號版面配置區 2">
            <a:extLst>
              <a:ext uri="{FF2B5EF4-FFF2-40B4-BE49-F238E27FC236}">
                <a16:creationId xmlns:a16="http://schemas.microsoft.com/office/drawing/2014/main" xmlns="" id="{8AC139EF-0617-4251-9896-D38EEC45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6539" y="6496384"/>
            <a:ext cx="1981200" cy="365760"/>
          </a:xfrm>
        </p:spPr>
        <p:txBody>
          <a:bodyPr/>
          <a:lstStyle/>
          <a:p>
            <a:fld id="{23F48698-DA22-4794-89B9-D5DFB05EA2DD}" type="slidenum">
              <a:rPr lang="zh-TW" altLang="en-US" b="1" smtClean="0"/>
              <a:pPr/>
              <a:t>12</a:t>
            </a:fld>
            <a:endParaRPr lang="zh-TW" altLang="en-US" b="1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0BD9DAEA-4CEE-473D-A3F0-EEB5481D1948}"/>
              </a:ext>
            </a:extLst>
          </p:cNvPr>
          <p:cNvGrpSpPr/>
          <p:nvPr/>
        </p:nvGrpSpPr>
        <p:grpSpPr>
          <a:xfrm>
            <a:off x="343729" y="1075666"/>
            <a:ext cx="9658601" cy="5507903"/>
            <a:chOff x="-728883" y="1000108"/>
            <a:chExt cx="9658601" cy="5507903"/>
          </a:xfrm>
        </p:grpSpPr>
        <p:sp>
          <p:nvSpPr>
            <p:cNvPr id="28" name="Google Shape;84;p13">
              <a:extLst>
                <a:ext uri="{FF2B5EF4-FFF2-40B4-BE49-F238E27FC236}">
                  <a16:creationId xmlns:a16="http://schemas.microsoft.com/office/drawing/2014/main" xmlns="" id="{5C318EF5-0475-43C0-A8FD-02E3FEB55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166" y="1000108"/>
              <a:ext cx="4813573" cy="4429156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92D05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 pitchFamily="34" charset="0"/>
                <a:buNone/>
                <a:tabLst/>
                <a:defRPr/>
              </a:pPr>
              <a:endParaRPr kumimoji="1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bin"/>
                <a:sym typeface="Cabin"/>
              </a:endParaRPr>
            </a:p>
          </p:txBody>
        </p:sp>
        <p:sp>
          <p:nvSpPr>
            <p:cNvPr id="29" name="Google Shape;109;p13">
              <a:extLst>
                <a:ext uri="{FF2B5EF4-FFF2-40B4-BE49-F238E27FC236}">
                  <a16:creationId xmlns:a16="http://schemas.microsoft.com/office/drawing/2014/main" xmlns="" id="{D748A1A8-A4C2-4D3D-800E-A5AD652743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514948">
              <a:off x="3607691" y="2040052"/>
              <a:ext cx="590687" cy="332055"/>
            </a:xfrm>
            <a:prstGeom prst="leftArrow">
              <a:avLst>
                <a:gd name="adj1" fmla="val 60000"/>
                <a:gd name="adj2" fmla="val 50007"/>
              </a:avLst>
            </a:prstGeom>
            <a:solidFill>
              <a:srgbClr val="BAB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0" name="Google Shape;106;p13">
              <a:extLst>
                <a:ext uri="{FF2B5EF4-FFF2-40B4-BE49-F238E27FC236}">
                  <a16:creationId xmlns:a16="http://schemas.microsoft.com/office/drawing/2014/main" xmlns="" id="{CDF990FC-142B-405B-A03E-A117DD4466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40875">
              <a:off x="3665019" y="3885823"/>
              <a:ext cx="559939" cy="33205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AB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1" name="Google Shape;109;p13">
              <a:extLst>
                <a:ext uri="{FF2B5EF4-FFF2-40B4-BE49-F238E27FC236}">
                  <a16:creationId xmlns:a16="http://schemas.microsoft.com/office/drawing/2014/main" xmlns="" id="{B8C2C55A-01C4-44B7-9F77-C64FAFE183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67840">
              <a:off x="3206506" y="3318617"/>
              <a:ext cx="939163" cy="332055"/>
            </a:xfrm>
            <a:prstGeom prst="leftArrow">
              <a:avLst>
                <a:gd name="adj1" fmla="val 60000"/>
                <a:gd name="adj2" fmla="val 50007"/>
              </a:avLst>
            </a:prstGeom>
            <a:solidFill>
              <a:srgbClr val="BAB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2" name="Google Shape;112;p13">
              <a:extLst>
                <a:ext uri="{FF2B5EF4-FFF2-40B4-BE49-F238E27FC236}">
                  <a16:creationId xmlns:a16="http://schemas.microsoft.com/office/drawing/2014/main" xmlns="" id="{80EDC7C0-E4F4-402B-8D88-E1A0C111B6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05942">
              <a:off x="3935473" y="1611201"/>
              <a:ext cx="947080" cy="33205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AB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xmlns="" id="{8403E3CB-5B00-43D5-B1B2-3660C465FCCB}"/>
                </a:ext>
              </a:extLst>
            </p:cNvPr>
            <p:cNvGrpSpPr/>
            <p:nvPr/>
          </p:nvGrpSpPr>
          <p:grpSpPr>
            <a:xfrm>
              <a:off x="3714743" y="1142984"/>
              <a:ext cx="1318106" cy="820646"/>
              <a:chOff x="3571868" y="2357430"/>
              <a:chExt cx="1318106" cy="820646"/>
            </a:xfrm>
            <a:solidFill>
              <a:srgbClr val="0070C0"/>
            </a:solidFill>
          </p:grpSpPr>
          <p:sp>
            <p:nvSpPr>
              <p:cNvPr id="69" name="Google Shape;113;p13">
                <a:extLst>
                  <a:ext uri="{FF2B5EF4-FFF2-40B4-BE49-F238E27FC236}">
                    <a16:creationId xmlns:a16="http://schemas.microsoft.com/office/drawing/2014/main" xmlns="" id="{5A61E902-BA28-4C9D-A3A2-28BF6E550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2357430"/>
                <a:ext cx="1318106" cy="82064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70" name="Google Shape;114;p13">
                <a:extLst>
                  <a:ext uri="{FF2B5EF4-FFF2-40B4-BE49-F238E27FC236}">
                    <a16:creationId xmlns:a16="http://schemas.microsoft.com/office/drawing/2014/main" xmlns="" id="{22785A9A-4D56-4B3D-94E7-8B7CF71056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4745" y="2530305"/>
                <a:ext cx="1020256" cy="54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2375" tIns="32375" rIns="32375" bIns="3237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農民經營及產銷班貸款</a:t>
                </a:r>
                <a:endParaRPr lang="zh-TW" altLang="zh-TW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Google Shape;118;p13">
              <a:extLst>
                <a:ext uri="{FF2B5EF4-FFF2-40B4-BE49-F238E27FC236}">
                  <a16:creationId xmlns:a16="http://schemas.microsoft.com/office/drawing/2014/main" xmlns="" id="{F445F10C-CAC8-4028-A407-698D41EB6A94}"/>
                </a:ext>
              </a:extLst>
            </p:cNvPr>
            <p:cNvSpPr txBox="1"/>
            <p:nvPr/>
          </p:nvSpPr>
          <p:spPr>
            <a:xfrm rot="5400000">
              <a:off x="6107915" y="2250274"/>
              <a:ext cx="3429023" cy="1928825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vert="vert270" lIns="91425" tIns="45700" rIns="91425" bIns="457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  <a:tabLst/>
                <a:defRPr/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35" name="Google Shape;119;p13">
              <a:extLst>
                <a:ext uri="{FF2B5EF4-FFF2-40B4-BE49-F238E27FC236}">
                  <a16:creationId xmlns:a16="http://schemas.microsoft.com/office/drawing/2014/main" xmlns="" id="{B7F61BA7-886C-4E8F-BFDF-45F6EDC5B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8028" y="2417842"/>
              <a:ext cx="1098550" cy="1582662"/>
              <a:chOff x="4193976" y="2780928"/>
              <a:chExt cx="1098104" cy="1512168"/>
            </a:xfrm>
          </p:grpSpPr>
          <p:sp>
            <p:nvSpPr>
              <p:cNvPr id="67" name="Google Shape;120;p13">
                <a:extLst>
                  <a:ext uri="{FF2B5EF4-FFF2-40B4-BE49-F238E27FC236}">
                    <a16:creationId xmlns:a16="http://schemas.microsoft.com/office/drawing/2014/main" xmlns="" id="{6B4FFBB8-DB50-4522-A48C-9E6011E59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960" y="2780928"/>
                <a:ext cx="1080120" cy="1512168"/>
              </a:xfrm>
              <a:prstGeom prst="rightArrow">
                <a:avLst>
                  <a:gd name="adj1" fmla="val 50000"/>
                  <a:gd name="adj2" fmla="val 54254"/>
                </a:avLst>
              </a:prstGeom>
              <a:solidFill>
                <a:srgbClr val="D3B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 pitchFamily="34" charset="0"/>
                  <a:buNone/>
                  <a:tabLst/>
                  <a:defRPr/>
                </a:pPr>
                <a:endParaRPr kumimoji="1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bin"/>
                  <a:sym typeface="Cabin"/>
                </a:endParaRPr>
              </a:p>
            </p:txBody>
          </p:sp>
          <p:sp>
            <p:nvSpPr>
              <p:cNvPr id="68" name="Google Shape;121;p13">
                <a:extLst>
                  <a:ext uri="{FF2B5EF4-FFF2-40B4-BE49-F238E27FC236}">
                    <a16:creationId xmlns:a16="http://schemas.microsoft.com/office/drawing/2014/main" xmlns="" id="{B5E444A5-3EFC-44F0-8081-1B8C77EA9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3976" y="3303903"/>
                <a:ext cx="10081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zh-TW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停灌</a:t>
                </a:r>
                <a:endParaRPr kumimoji="1" lang="zh-TW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xmlns="" id="{A9EB9DB5-A685-44E0-A7A7-0CB975DC1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4414" y="3929066"/>
              <a:ext cx="1330969" cy="9865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xmlns="" id="{CCAC8D0D-8724-4096-86E0-47B32AFE31AB}"/>
                </a:ext>
              </a:extLst>
            </p:cNvPr>
            <p:cNvGrpSpPr/>
            <p:nvPr/>
          </p:nvGrpSpPr>
          <p:grpSpPr>
            <a:xfrm>
              <a:off x="-728883" y="1776856"/>
              <a:ext cx="3657809" cy="3074405"/>
              <a:chOff x="-150742" y="3214686"/>
              <a:chExt cx="3077963" cy="2643206"/>
            </a:xfrm>
          </p:grpSpPr>
          <p:pic>
            <p:nvPicPr>
              <p:cNvPr id="64" name="Picture 2" descr="C:\Users\pl5811\Desktop\圖檔\台灣插圖_去背沒有魚.png">
                <a:extLst>
                  <a:ext uri="{FF2B5EF4-FFF2-40B4-BE49-F238E27FC236}">
                    <a16:creationId xmlns:a16="http://schemas.microsoft.com/office/drawing/2014/main" xmlns="" id="{FA6F8643-C39E-4E50-8B1B-D59592687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910" y="3214686"/>
                <a:ext cx="2284311" cy="2643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橢圓 64">
                <a:extLst>
                  <a:ext uri="{FF2B5EF4-FFF2-40B4-BE49-F238E27FC236}">
                    <a16:creationId xmlns:a16="http://schemas.microsoft.com/office/drawing/2014/main" xmlns="" id="{670FFFFF-4FDF-4E47-8BB3-DF5B3BC645A0}"/>
                  </a:ext>
                </a:extLst>
              </p:cNvPr>
              <p:cNvSpPr/>
              <p:nvPr/>
            </p:nvSpPr>
            <p:spPr>
              <a:xfrm rot="15402018">
                <a:off x="718244" y="4542755"/>
                <a:ext cx="699811" cy="4894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xmlns="" id="{5AADDF3F-A859-40CF-AC9C-9120764E24CA}"/>
                  </a:ext>
                </a:extLst>
              </p:cNvPr>
              <p:cNvSpPr txBox="1"/>
              <p:nvPr/>
            </p:nvSpPr>
            <p:spPr>
              <a:xfrm>
                <a:off x="-150742" y="4852813"/>
                <a:ext cx="1214446" cy="396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>
                    <a:solidFill>
                      <a:srgbClr val="CC0000"/>
                    </a:solidFill>
                    <a:latin typeface="微軟正黑體" pitchFamily="34" charset="-120"/>
                    <a:ea typeface="微軟正黑體" pitchFamily="34" charset="-120"/>
                  </a:rPr>
                  <a:t>停灌區域</a:t>
                </a: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xmlns="" id="{BA853F2F-38E4-4E05-A6A8-B7EB2824B654}"/>
                </a:ext>
              </a:extLst>
            </p:cNvPr>
            <p:cNvGrpSpPr/>
            <p:nvPr/>
          </p:nvGrpSpPr>
          <p:grpSpPr>
            <a:xfrm>
              <a:off x="2500297" y="1500174"/>
              <a:ext cx="1318106" cy="820646"/>
              <a:chOff x="3571868" y="2357430"/>
              <a:chExt cx="1318106" cy="820646"/>
            </a:xfrm>
            <a:solidFill>
              <a:srgbClr val="0070C0"/>
            </a:solidFill>
          </p:grpSpPr>
          <p:sp>
            <p:nvSpPr>
              <p:cNvPr id="62" name="Google Shape;113;p13">
                <a:extLst>
                  <a:ext uri="{FF2B5EF4-FFF2-40B4-BE49-F238E27FC236}">
                    <a16:creationId xmlns:a16="http://schemas.microsoft.com/office/drawing/2014/main" xmlns="" id="{B34F1397-DAE3-46B9-88DF-9FC07E2C7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2357430"/>
                <a:ext cx="1318106" cy="82064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3" name="Google Shape;114;p13">
                <a:extLst>
                  <a:ext uri="{FF2B5EF4-FFF2-40B4-BE49-F238E27FC236}">
                    <a16:creationId xmlns:a16="http://schemas.microsoft.com/office/drawing/2014/main" xmlns="" id="{3678D447-182C-43BA-8C61-8C41B5BD5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4745" y="2530305"/>
                <a:ext cx="1020256" cy="54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2375" tIns="32375" rIns="32375" bIns="3237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輔導農糧業經營貸款</a:t>
                </a:r>
                <a:endParaRPr kumimoji="1" lang="zh-TW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xmlns="" id="{F5C18D15-065E-4E4F-9A36-3E2A4C2CA562}"/>
                </a:ext>
              </a:extLst>
            </p:cNvPr>
            <p:cNvGrpSpPr/>
            <p:nvPr/>
          </p:nvGrpSpPr>
          <p:grpSpPr>
            <a:xfrm>
              <a:off x="2182323" y="3179858"/>
              <a:ext cx="1318106" cy="820646"/>
              <a:chOff x="3571868" y="2357430"/>
              <a:chExt cx="1318106" cy="820646"/>
            </a:xfrm>
            <a:solidFill>
              <a:srgbClr val="0070C0"/>
            </a:solidFill>
          </p:grpSpPr>
          <p:sp>
            <p:nvSpPr>
              <p:cNvPr id="60" name="Google Shape;113;p13">
                <a:extLst>
                  <a:ext uri="{FF2B5EF4-FFF2-40B4-BE49-F238E27FC236}">
                    <a16:creationId xmlns:a16="http://schemas.microsoft.com/office/drawing/2014/main" xmlns="" id="{6F9ABB16-E046-4388-9A44-099AD34FE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2357430"/>
                <a:ext cx="1318106" cy="82064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1" name="Google Shape;114;p13">
                <a:extLst>
                  <a:ext uri="{FF2B5EF4-FFF2-40B4-BE49-F238E27FC236}">
                    <a16:creationId xmlns:a16="http://schemas.microsoft.com/office/drawing/2014/main" xmlns="" id="{E5473323-E5DE-4423-B6B1-6D06B480A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4745" y="2530305"/>
                <a:ext cx="1020256" cy="54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2375" tIns="32375" rIns="32375" bIns="3237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青年從農</a:t>
                </a:r>
                <a:endParaRPr lang="en-US" altLang="zh-TW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創業貸款</a:t>
                </a:r>
                <a:endParaRPr lang="zh-TW" altLang="zh-TW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xmlns="" id="{8C56C605-AFD6-4759-8B04-1BB93E7068E5}"/>
                </a:ext>
              </a:extLst>
            </p:cNvPr>
            <p:cNvGrpSpPr/>
            <p:nvPr/>
          </p:nvGrpSpPr>
          <p:grpSpPr>
            <a:xfrm>
              <a:off x="2571735" y="4000504"/>
              <a:ext cx="1318106" cy="820646"/>
              <a:chOff x="3571868" y="2357430"/>
              <a:chExt cx="1318106" cy="820646"/>
            </a:xfrm>
            <a:solidFill>
              <a:srgbClr val="0070C0"/>
            </a:solidFill>
          </p:grpSpPr>
          <p:sp>
            <p:nvSpPr>
              <p:cNvPr id="58" name="Google Shape;113;p13">
                <a:extLst>
                  <a:ext uri="{FF2B5EF4-FFF2-40B4-BE49-F238E27FC236}">
                    <a16:creationId xmlns:a16="http://schemas.microsoft.com/office/drawing/2014/main" xmlns="" id="{46B5CEBC-5CC1-45E8-B2C0-99993F35D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2357430"/>
                <a:ext cx="1318106" cy="82064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9" name="Google Shape;114;p13">
                <a:extLst>
                  <a:ext uri="{FF2B5EF4-FFF2-40B4-BE49-F238E27FC236}">
                    <a16:creationId xmlns:a16="http://schemas.microsoft.com/office/drawing/2014/main" xmlns="" id="{59034E4E-8220-4E9F-A4E6-01F48CEB4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4745" y="2530305"/>
                <a:ext cx="1020256" cy="54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2375" tIns="32375" rIns="32375" bIns="3237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農企業貸款</a:t>
                </a:r>
                <a:endParaRPr lang="zh-TW" altLang="zh-TW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Google Shape;109;p13">
              <a:extLst>
                <a:ext uri="{FF2B5EF4-FFF2-40B4-BE49-F238E27FC236}">
                  <a16:creationId xmlns:a16="http://schemas.microsoft.com/office/drawing/2014/main" xmlns="" id="{84A4B498-53D4-49D8-82BB-480EC7F7DA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70637">
              <a:off x="3288104" y="2641300"/>
              <a:ext cx="869581" cy="332055"/>
            </a:xfrm>
            <a:prstGeom prst="leftArrow">
              <a:avLst>
                <a:gd name="adj1" fmla="val 60000"/>
                <a:gd name="adj2" fmla="val 50007"/>
              </a:avLst>
            </a:prstGeom>
            <a:solidFill>
              <a:srgbClr val="BAB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xmlns="" id="{D458D604-D347-4417-96D2-9981109CCBAD}"/>
                </a:ext>
              </a:extLst>
            </p:cNvPr>
            <p:cNvGrpSpPr/>
            <p:nvPr/>
          </p:nvGrpSpPr>
          <p:grpSpPr>
            <a:xfrm>
              <a:off x="2143107" y="2322602"/>
              <a:ext cx="1318106" cy="820646"/>
              <a:chOff x="3571868" y="2357430"/>
              <a:chExt cx="1318106" cy="820646"/>
            </a:xfrm>
            <a:solidFill>
              <a:srgbClr val="0070C0"/>
            </a:solidFill>
          </p:grpSpPr>
          <p:sp>
            <p:nvSpPr>
              <p:cNvPr id="56" name="Google Shape;113;p13">
                <a:extLst>
                  <a:ext uri="{FF2B5EF4-FFF2-40B4-BE49-F238E27FC236}">
                    <a16:creationId xmlns:a16="http://schemas.microsoft.com/office/drawing/2014/main" xmlns="" id="{0A5F8E79-DC11-4BC0-AEE5-7688B23F7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2357430"/>
                <a:ext cx="1318106" cy="82064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7" name="Google Shape;114;p13">
                <a:extLst>
                  <a:ext uri="{FF2B5EF4-FFF2-40B4-BE49-F238E27FC236}">
                    <a16:creationId xmlns:a16="http://schemas.microsoft.com/office/drawing/2014/main" xmlns="" id="{0A58AA1E-EF72-49D2-8A19-5580D1349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4745" y="2530305"/>
                <a:ext cx="1020256" cy="54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2375" tIns="32375" rIns="32375" bIns="3237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農機貸款</a:t>
                </a:r>
                <a:endParaRPr lang="zh-TW" altLang="zh-TW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Google Shape;106;p13">
              <a:extLst>
                <a:ext uri="{FF2B5EF4-FFF2-40B4-BE49-F238E27FC236}">
                  <a16:creationId xmlns:a16="http://schemas.microsoft.com/office/drawing/2014/main" xmlns="" id="{88DCF050-8326-4647-B6E3-C636BDDAE7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08911">
              <a:off x="3997054" y="4360887"/>
              <a:ext cx="1063704" cy="33205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AB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xmlns="" id="{C298D52E-5951-4D48-A532-1F00EB2450EA}"/>
                </a:ext>
              </a:extLst>
            </p:cNvPr>
            <p:cNvGrpSpPr/>
            <p:nvPr/>
          </p:nvGrpSpPr>
          <p:grpSpPr>
            <a:xfrm>
              <a:off x="3786181" y="4429132"/>
              <a:ext cx="1318106" cy="820646"/>
              <a:chOff x="3571868" y="2357430"/>
              <a:chExt cx="1318106" cy="820646"/>
            </a:xfrm>
            <a:solidFill>
              <a:srgbClr val="0070C0"/>
            </a:solidFill>
          </p:grpSpPr>
          <p:sp>
            <p:nvSpPr>
              <p:cNvPr id="54" name="Google Shape;113;p13">
                <a:extLst>
                  <a:ext uri="{FF2B5EF4-FFF2-40B4-BE49-F238E27FC236}">
                    <a16:creationId xmlns:a16="http://schemas.microsoft.com/office/drawing/2014/main" xmlns="" id="{83653D2C-E0EB-40A3-AD41-182B7320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2357430"/>
                <a:ext cx="1318106" cy="82064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905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5" name="Google Shape;114;p13">
                <a:extLst>
                  <a:ext uri="{FF2B5EF4-FFF2-40B4-BE49-F238E27FC236}">
                    <a16:creationId xmlns:a16="http://schemas.microsoft.com/office/drawing/2014/main" xmlns="" id="{04CB265C-5652-4DDC-9E09-C4E9D136C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4745" y="2530305"/>
                <a:ext cx="1020256" cy="54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2375" tIns="32375" rIns="32375" bIns="3237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小地主大專業農貸款</a:t>
                </a:r>
              </a:p>
            </p:txBody>
          </p:sp>
        </p:grpSp>
        <p:sp>
          <p:nvSpPr>
            <p:cNvPr id="45" name="圓角矩形 91">
              <a:extLst>
                <a:ext uri="{FF2B5EF4-FFF2-40B4-BE49-F238E27FC236}">
                  <a16:creationId xmlns:a16="http://schemas.microsoft.com/office/drawing/2014/main" xmlns="" id="{993F504A-6551-479E-9C6F-C4E620A40F28}"/>
                </a:ext>
              </a:extLst>
            </p:cNvPr>
            <p:cNvSpPr/>
            <p:nvPr/>
          </p:nvSpPr>
          <p:spPr>
            <a:xfrm>
              <a:off x="7000892" y="1643050"/>
              <a:ext cx="1643074" cy="1000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4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無法從事農業生產</a:t>
              </a:r>
              <a:endPara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圓角矩形 92">
              <a:extLst>
                <a:ext uri="{FF2B5EF4-FFF2-40B4-BE49-F238E27FC236}">
                  <a16:creationId xmlns:a16="http://schemas.microsoft.com/office/drawing/2014/main" xmlns="" id="{465A1141-9512-425A-8A36-BDA4DBAA2B81}"/>
                </a:ext>
              </a:extLst>
            </p:cNvPr>
            <p:cNvSpPr/>
            <p:nvPr/>
          </p:nvSpPr>
          <p:spPr>
            <a:xfrm>
              <a:off x="7000892" y="2714620"/>
              <a:ext cx="1643074" cy="1000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4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收入減少</a:t>
              </a:r>
              <a:endPara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圓角矩形 93">
              <a:extLst>
                <a:ext uri="{FF2B5EF4-FFF2-40B4-BE49-F238E27FC236}">
                  <a16:creationId xmlns:a16="http://schemas.microsoft.com/office/drawing/2014/main" xmlns="" id="{3524D30D-829F-4388-A8C6-2ADDADFD948F}"/>
                </a:ext>
              </a:extLst>
            </p:cNvPr>
            <p:cNvSpPr/>
            <p:nvPr/>
          </p:nvSpPr>
          <p:spPr>
            <a:xfrm>
              <a:off x="7000892" y="3786190"/>
              <a:ext cx="1643074" cy="1000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還本繳息困難</a:t>
              </a:r>
              <a:endPara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8" name="Picture 4" descr="C:\Users\af4613\Desktop\圖片1.png">
              <a:extLst>
                <a:ext uri="{FF2B5EF4-FFF2-40B4-BE49-F238E27FC236}">
                  <a16:creationId xmlns:a16="http://schemas.microsoft.com/office/drawing/2014/main" xmlns="" id="{4951F41C-7683-4D5A-94F6-A86947E56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5000636"/>
              <a:ext cx="1371345" cy="1435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Users\af4613\Desktop\圖片1.png">
              <a:extLst>
                <a:ext uri="{FF2B5EF4-FFF2-40B4-BE49-F238E27FC236}">
                  <a16:creationId xmlns:a16="http://schemas.microsoft.com/office/drawing/2014/main" xmlns="" id="{8FCF14AF-60FE-42C6-9728-B231B2779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00958" y="5011954"/>
              <a:ext cx="1428760" cy="149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圓角矩形 97">
              <a:extLst>
                <a:ext uri="{FF2B5EF4-FFF2-40B4-BE49-F238E27FC236}">
                  <a16:creationId xmlns:a16="http://schemas.microsoft.com/office/drawing/2014/main" xmlns="" id="{538935C0-5D88-42D5-A306-2356154FB7CF}"/>
                </a:ext>
              </a:extLst>
            </p:cNvPr>
            <p:cNvSpPr/>
            <p:nvPr/>
          </p:nvSpPr>
          <p:spPr>
            <a:xfrm>
              <a:off x="1928794" y="5766298"/>
              <a:ext cx="5500726" cy="714380"/>
            </a:xfrm>
            <a:prstGeom prst="roundRect">
              <a:avLst/>
            </a:prstGeom>
            <a:noFill/>
            <a:ln>
              <a:solidFill>
                <a:srgbClr val="FF9900">
                  <a:alpha val="21000"/>
                </a:srgbClr>
              </a:solidFill>
            </a:ln>
            <a:effectLst>
              <a:glow rad="139700">
                <a:srgbClr val="C475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zh-TW" altLang="en-US" sz="2800" b="1" dirty="0">
                  <a:solidFill>
                    <a:srgbClr val="CC0000"/>
                  </a:solidFill>
                  <a:latin typeface="微軟正黑體" pitchFamily="34" charset="-120"/>
                  <a:ea typeface="微軟正黑體" pitchFamily="34" charset="-120"/>
                </a:rPr>
                <a:t>提供專案農貸金融協助措施</a:t>
              </a:r>
            </a:p>
          </p:txBody>
        </p: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xmlns="" id="{55E214D1-64F1-44B9-8F2E-69D71FBD9E08}"/>
                </a:ext>
              </a:extLst>
            </p:cNvPr>
            <p:cNvGrpSpPr/>
            <p:nvPr/>
          </p:nvGrpSpPr>
          <p:grpSpPr>
            <a:xfrm>
              <a:off x="4143372" y="2214555"/>
              <a:ext cx="1428760" cy="1785949"/>
              <a:chOff x="4641448" y="2214555"/>
              <a:chExt cx="930684" cy="1785949"/>
            </a:xfrm>
          </p:grpSpPr>
          <p:sp>
            <p:nvSpPr>
              <p:cNvPr id="52" name="Google Shape;104;p13">
                <a:extLst>
                  <a:ext uri="{FF2B5EF4-FFF2-40B4-BE49-F238E27FC236}">
                    <a16:creationId xmlns:a16="http://schemas.microsoft.com/office/drawing/2014/main" xmlns="" id="{75195153-56AE-4164-BD05-F37795EDB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1448" y="2225830"/>
                <a:ext cx="930683" cy="177467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50800">
                <a:solidFill>
                  <a:schemeClr val="accent2">
                    <a:lumMod val="50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3" name="Google Shape;105;p13">
                <a:extLst>
                  <a:ext uri="{FF2B5EF4-FFF2-40B4-BE49-F238E27FC236}">
                    <a16:creationId xmlns:a16="http://schemas.microsoft.com/office/drawing/2014/main" xmlns="" id="{35EC51C9-2E7A-4C0D-B23D-B454C5C72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620" y="2214555"/>
                <a:ext cx="900512" cy="1785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5225" tIns="15225" rIns="15225" bIns="15225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資金投入</a:t>
                </a:r>
                <a:r>
                  <a:rPr kumimoji="1" lang="zh-TW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農業</a:t>
                </a:r>
                <a:r>
                  <a:rPr kumimoji="1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  <a:sym typeface="Arial" panose="020B0604020202020204" pitchFamily="34" charset="0"/>
                  </a:rPr>
                  <a:t>經營</a:t>
                </a:r>
                <a:endParaRPr kumimoji="1" lang="zh-TW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59C43E3-BB54-4FF9-A462-5C07C884D6B8}"/>
              </a:ext>
            </a:extLst>
          </p:cNvPr>
          <p:cNvSpPr/>
          <p:nvPr/>
        </p:nvSpPr>
        <p:spPr>
          <a:xfrm>
            <a:off x="9990737" y="4248937"/>
            <a:ext cx="2287523" cy="197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0">
              <a:lnSpc>
                <a:spcPts val="3000"/>
              </a:lnSpc>
              <a:defRPr/>
            </a:pP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本金展延</a:t>
            </a:r>
            <a:r>
              <a:rPr lang="en-US" altLang="zh-TW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個月，展延期間利息由政府補貼，且農信保免收保證手續費。</a:t>
            </a:r>
          </a:p>
        </p:txBody>
      </p:sp>
      <p:sp>
        <p:nvSpPr>
          <p:cNvPr id="72" name="投影片編號版面配置區 3">
            <a:extLst>
              <a:ext uri="{FF2B5EF4-FFF2-40B4-BE49-F238E27FC236}">
                <a16:creationId xmlns:a16="http://schemas.microsoft.com/office/drawing/2014/main" xmlns="" id="{28DD6F47-F94D-433C-886D-53E743326A79}"/>
              </a:ext>
            </a:extLst>
          </p:cNvPr>
          <p:cNvSpPr txBox="1">
            <a:spLocks/>
          </p:cNvSpPr>
          <p:nvPr/>
        </p:nvSpPr>
        <p:spPr>
          <a:xfrm>
            <a:off x="9151922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FC8E20E-2633-8F4F-82AD-4DFA6DC0E017}" type="slidenum">
              <a:rPr kumimoji="1" lang="zh-TW" altLang="en-US" sz="2400" smtClean="0">
                <a:solidFill>
                  <a:srgbClr val="00B050"/>
                </a:solidFill>
                <a:latin typeface="Calibri" panose="020F0502020204030204"/>
                <a:ea typeface="新細明體" panose="02020500000000000000" pitchFamily="18" charset="-120"/>
              </a:rPr>
              <a:pPr>
                <a:defRPr/>
              </a:pPr>
              <a:t>12</a:t>
            </a:fld>
            <a:endParaRPr kumimoji="1" lang="zh-TW" altLang="en-US" sz="2400">
              <a:solidFill>
                <a:srgbClr val="00B05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048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8">
            <a:extLst>
              <a:ext uri="{FF2B5EF4-FFF2-40B4-BE49-F238E27FC236}">
                <a16:creationId xmlns:a16="http://schemas.microsoft.com/office/drawing/2014/main" xmlns="" id="{9E367318-4B14-4CEC-8C33-2A81BF68A6A4}"/>
              </a:ext>
            </a:extLst>
          </p:cNvPr>
          <p:cNvSpPr/>
          <p:nvPr/>
        </p:nvSpPr>
        <p:spPr>
          <a:xfrm>
            <a:off x="2941040" y="2611302"/>
            <a:ext cx="6309919" cy="999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簡報完畢 敬請指教</a:t>
            </a:r>
          </a:p>
        </p:txBody>
      </p:sp>
    </p:spTree>
    <p:extLst>
      <p:ext uri="{BB962C8B-B14F-4D97-AF65-F5344CB8AC3E}">
        <p14:creationId xmlns:p14="http://schemas.microsoft.com/office/powerpoint/2010/main" val="245969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E650200E-1469-A142-8B85-B76EAB8E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722313" marR="0" lvl="0" indent="-722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一、近期氣象及水情資訊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1862FC0-AA5D-3D47-B05D-D2E0E95185AC}"/>
              </a:ext>
            </a:extLst>
          </p:cNvPr>
          <p:cNvSpPr/>
          <p:nvPr/>
        </p:nvSpPr>
        <p:spPr>
          <a:xfrm>
            <a:off x="433295" y="1170299"/>
            <a:ext cx="11303816" cy="563866"/>
          </a:xfrm>
          <a:prstGeom prst="rect">
            <a:avLst/>
          </a:prstGeom>
          <a:solidFill>
            <a:srgbClr val="F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1964</a:t>
            </a:r>
            <a:r>
              <a:rPr kumimoji="1" lang="zh-TW" altLang="en-US" sz="28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年以來                 前</a:t>
            </a:r>
            <a:r>
              <a:rPr kumimoji="1" lang="en-US" altLang="zh-TW" sz="28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sz="28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個月無颱風侵臺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C6A9A9B3-D334-F841-9194-94298334D95D}"/>
              </a:ext>
            </a:extLst>
          </p:cNvPr>
          <p:cNvCxnSpPr>
            <a:cxnSpLocks/>
          </p:cNvCxnSpPr>
          <p:nvPr/>
        </p:nvCxnSpPr>
        <p:spPr>
          <a:xfrm>
            <a:off x="2747675" y="946484"/>
            <a:ext cx="665346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xmlns="" id="{26F08022-0E37-C849-BEA1-8712C0F1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22" y="62928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8E20E-2633-8F4F-82AD-4DFA6DC0E017}" type="slidenum"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12B1F31C-3B79-4D8D-AA44-64DDC6CE5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39"/>
          <a:stretch/>
        </p:blipFill>
        <p:spPr>
          <a:xfrm>
            <a:off x="1545164" y="1819963"/>
            <a:ext cx="9101671" cy="483801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1C5EA582-CC5C-4E9B-8D92-0F033D98B572}"/>
              </a:ext>
            </a:extLst>
          </p:cNvPr>
          <p:cNvSpPr txBox="1"/>
          <p:nvPr/>
        </p:nvSpPr>
        <p:spPr>
          <a:xfrm>
            <a:off x="2747675" y="2023407"/>
            <a:ext cx="2642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平均每年</a:t>
            </a:r>
            <a:r>
              <a:rPr lang="en-US" altLang="zh-TW" sz="3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TW" altLang="en-US" sz="3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D3FAAEF0-15E6-4BFE-B976-FAC7B3EF936C}"/>
              </a:ext>
            </a:extLst>
          </p:cNvPr>
          <p:cNvSpPr txBox="1"/>
          <p:nvPr/>
        </p:nvSpPr>
        <p:spPr>
          <a:xfrm>
            <a:off x="8445263" y="5268262"/>
            <a:ext cx="2157754" cy="892552"/>
          </a:xfrm>
          <a:prstGeom prst="rect">
            <a:avLst/>
          </a:prstGeom>
          <a:gradFill rotWithShape="1">
            <a:gsLst>
              <a:gs pos="0">
                <a:srgbClr val="918655">
                  <a:tint val="96000"/>
                  <a:lumMod val="100000"/>
                </a:srgbClr>
              </a:gs>
              <a:gs pos="78000">
                <a:srgbClr val="918655">
                  <a:shade val="94000"/>
                  <a:lumMod val="94000"/>
                </a:srgbClr>
              </a:gs>
            </a:gsLst>
            <a:lin ang="5400000" scaled="0"/>
          </a:gradFill>
          <a:ln w="12700" cap="rnd" cmpd="sng" algn="ctr">
            <a:solidFill>
              <a:srgbClr val="918655"/>
            </a:solidFill>
            <a:prstDash val="solid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侵臺定義</a:t>
            </a:r>
            <a:r>
              <a:rPr kumimoji="0" lang="en-US" altLang="zh-TW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:</a:t>
            </a:r>
          </a:p>
          <a:p>
            <a:pPr marL="180975" marR="0" lvl="0" indent="-180975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颱風中心登陸臺灣。</a:t>
            </a:r>
            <a:endParaRPr kumimoji="0" lang="en-US" altLang="zh-TW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  <a:p>
            <a:pPr marL="180975" marR="0" lvl="0" indent="-180975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從近海經過沒登陸臺灣，但對陸地造成災情。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6349BEF-9848-4EE7-850D-7A65C420D833}"/>
              </a:ext>
            </a:extLst>
          </p:cNvPr>
          <p:cNvSpPr/>
          <p:nvPr/>
        </p:nvSpPr>
        <p:spPr>
          <a:xfrm>
            <a:off x="4402309" y="1289760"/>
            <a:ext cx="1843556" cy="4284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bIns="18000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sz="45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首次</a:t>
            </a:r>
          </a:p>
        </p:txBody>
      </p:sp>
    </p:spTree>
    <p:extLst>
      <p:ext uri="{BB962C8B-B14F-4D97-AF65-F5344CB8AC3E}">
        <p14:creationId xmlns:p14="http://schemas.microsoft.com/office/powerpoint/2010/main" val="252231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A01A2ECB-291B-BB40-A7F2-FD3A4902FBC4}"/>
              </a:ext>
            </a:extLst>
          </p:cNvPr>
          <p:cNvSpPr/>
          <p:nvPr/>
        </p:nvSpPr>
        <p:spPr>
          <a:xfrm>
            <a:off x="433295" y="2168078"/>
            <a:ext cx="5582494" cy="4059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076CACD-3A3F-524A-A8FC-DCB1C22D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3" y="2292447"/>
            <a:ext cx="5290338" cy="38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A0FF1DE-E757-4C44-BB86-6E799B05AEBB}"/>
              </a:ext>
            </a:extLst>
          </p:cNvPr>
          <p:cNvSpPr/>
          <p:nvPr/>
        </p:nvSpPr>
        <p:spPr>
          <a:xfrm>
            <a:off x="0" y="1035426"/>
            <a:ext cx="12156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依據氣象局</a:t>
            </a:r>
            <a:r>
              <a:rPr kumimoji="0"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未來</a:t>
            </a:r>
            <a:r>
              <a:rPr kumimoji="0" lang="en-US" altLang="zh-TW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0" lang="zh-TW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個月</a:t>
            </a:r>
            <a:r>
              <a:rPr kumimoji="0"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降雨量預測</a:t>
            </a:r>
            <a:endParaRPr kumimoji="0" lang="zh-TW" altLang="en-US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E650200E-1469-A142-8B85-B76EAB8E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kumimoji="0" lang="zh-TW" altLang="en-US" sz="4400" dirty="0">
                <a:solidFill>
                  <a:schemeClr val="tx1"/>
                </a:solidFill>
              </a:rPr>
              <a:t>一、近期氣象及水情資訊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13D5A06-871E-D54F-A37C-C3711E93B1C3}"/>
              </a:ext>
            </a:extLst>
          </p:cNvPr>
          <p:cNvSpPr/>
          <p:nvPr/>
        </p:nvSpPr>
        <p:spPr>
          <a:xfrm>
            <a:off x="6154617" y="2168077"/>
            <a:ext cx="5582494" cy="4059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741B15D3-92AC-7340-9084-8A534DB3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62" y="2447537"/>
            <a:ext cx="5457003" cy="378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1862FC0-AA5D-3D47-B05D-D2E0E95185AC}"/>
              </a:ext>
            </a:extLst>
          </p:cNvPr>
          <p:cNvSpPr/>
          <p:nvPr/>
        </p:nvSpPr>
        <p:spPr>
          <a:xfrm>
            <a:off x="433295" y="1604211"/>
            <a:ext cx="11303816" cy="563866"/>
          </a:xfrm>
          <a:prstGeom prst="rect">
            <a:avLst/>
          </a:prstGeom>
          <a:solidFill>
            <a:srgbClr val="F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降雨情勢可能偏少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C6A9A9B3-D334-F841-9194-94298334D95D}"/>
              </a:ext>
            </a:extLst>
          </p:cNvPr>
          <p:cNvCxnSpPr>
            <a:cxnSpLocks/>
          </p:cNvCxnSpPr>
          <p:nvPr/>
        </p:nvCxnSpPr>
        <p:spPr>
          <a:xfrm>
            <a:off x="2747675" y="946484"/>
            <a:ext cx="665346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xmlns="" id="{26F08022-0E37-C849-BEA1-8712C0F1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22" y="6292850"/>
            <a:ext cx="2743200" cy="365125"/>
          </a:xfrm>
        </p:spPr>
        <p:txBody>
          <a:bodyPr/>
          <a:lstStyle/>
          <a:p>
            <a:fld id="{CFC8E20E-2633-8F4F-82AD-4DFA6DC0E017}" type="slidenum">
              <a:rPr kumimoji="1" lang="zh-TW" altLang="en-US" sz="2400" smtClean="0">
                <a:solidFill>
                  <a:srgbClr val="00B050"/>
                </a:solidFill>
              </a:rPr>
              <a:t>3</a:t>
            </a:fld>
            <a:endParaRPr kumimoji="1"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xmlns="" id="{0AD83324-17FA-4C56-A8D0-9C7CC4B8D0A7}"/>
              </a:ext>
            </a:extLst>
          </p:cNvPr>
          <p:cNvSpPr/>
          <p:nvPr/>
        </p:nvSpPr>
        <p:spPr>
          <a:xfrm>
            <a:off x="6154617" y="2382641"/>
            <a:ext cx="5519747" cy="4468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月雨量初步看法，可能較歷年平均偏少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74F7D06D-2D6C-43B5-9D50-49CEDDDFE86F}"/>
              </a:ext>
            </a:extLst>
          </p:cNvPr>
          <p:cNvSpPr/>
          <p:nvPr/>
        </p:nvSpPr>
        <p:spPr>
          <a:xfrm>
            <a:off x="454890" y="2550043"/>
            <a:ext cx="5471458" cy="3529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FC05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b="1" dirty="0">
                <a:solidFill>
                  <a:srgbClr val="FC05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月、明年</a:t>
            </a:r>
            <a:r>
              <a:rPr lang="en-US" altLang="zh-TW" sz="1600" b="1" dirty="0">
                <a:solidFill>
                  <a:srgbClr val="FC05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rgbClr val="FC05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月無明顯降雨訊號，</a:t>
            </a:r>
            <a:r>
              <a:rPr lang="en-US" altLang="zh-TW" sz="1600" b="1" dirty="0">
                <a:solidFill>
                  <a:srgbClr val="FC05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b="1" dirty="0">
                <a:solidFill>
                  <a:srgbClr val="FC05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月可能比歷年平均偏少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A9A18C94-9851-4D91-9323-514A0954D9B9}"/>
              </a:ext>
            </a:extLst>
          </p:cNvPr>
          <p:cNvSpPr/>
          <p:nvPr/>
        </p:nvSpPr>
        <p:spPr>
          <a:xfrm>
            <a:off x="888521" y="6268673"/>
            <a:ext cx="5127268" cy="4468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旱災中央災害應變中心已於</a:t>
            </a:r>
            <a:r>
              <a:rPr lang="en-US" altLang="zh-TW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b="1" dirty="0">
                <a:solidFill>
                  <a:srgbClr val="4243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日成立</a:t>
            </a:r>
          </a:p>
        </p:txBody>
      </p:sp>
    </p:spTree>
    <p:extLst>
      <p:ext uri="{BB962C8B-B14F-4D97-AF65-F5344CB8AC3E}">
        <p14:creationId xmlns:p14="http://schemas.microsoft.com/office/powerpoint/2010/main" val="222331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>
            <a:extLst>
              <a:ext uri="{FF2B5EF4-FFF2-40B4-BE49-F238E27FC236}">
                <a16:creationId xmlns:a16="http://schemas.microsoft.com/office/drawing/2014/main" xmlns="" id="{F691C2B5-8261-4E23-ABD7-C97FF40C72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66" b="59504" l="34461" r="43273"/>
                    </a14:imgEffect>
                  </a14:imgLayer>
                </a14:imgProps>
              </a:ext>
            </a:extLst>
          </a:blip>
          <a:srcRect l="33359" t="45849" r="55625" b="38979"/>
          <a:stretch/>
        </p:blipFill>
        <p:spPr>
          <a:xfrm>
            <a:off x="686188" y="2105848"/>
            <a:ext cx="2081233" cy="18089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D2259D6-FC5F-ED42-BFB5-7EBE6241F4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985" r="950" b="2993"/>
          <a:stretch/>
        </p:blipFill>
        <p:spPr>
          <a:xfrm>
            <a:off x="3544627" y="1340724"/>
            <a:ext cx="8256310" cy="480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200">
            <a:extLst>
              <a:ext uri="{FF2B5EF4-FFF2-40B4-BE49-F238E27FC236}">
                <a16:creationId xmlns:a16="http://schemas.microsoft.com/office/drawing/2014/main" xmlns="" id="{27DA2227-02C5-384F-ABC3-4D3CFF81E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32" y="2633006"/>
            <a:ext cx="2278328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曾文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烏山頭水庫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(11/24)</a:t>
            </a:r>
          </a:p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蓄水量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1.71</a:t>
            </a: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億噸 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xmlns="" id="{832733A5-3E74-6944-A453-AB2C4570B761}"/>
              </a:ext>
            </a:extLst>
          </p:cNvPr>
          <p:cNvSpPr/>
          <p:nvPr/>
        </p:nvSpPr>
        <p:spPr>
          <a:xfrm>
            <a:off x="4217708" y="2953501"/>
            <a:ext cx="122250" cy="122250"/>
          </a:xfrm>
          <a:prstGeom prst="ellipse">
            <a:avLst/>
          </a:prstGeom>
          <a:solidFill>
            <a:schemeClr val="accent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Rectangle 200">
            <a:extLst>
              <a:ext uri="{FF2B5EF4-FFF2-40B4-BE49-F238E27FC236}">
                <a16:creationId xmlns:a16="http://schemas.microsoft.com/office/drawing/2014/main" xmlns="" id="{5429E354-1AE4-D342-AB6D-857C9DE4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44" y="3569077"/>
            <a:ext cx="3715725" cy="303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614363" marR="0" lvl="0" indent="-342900" algn="l" defTabSz="914400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假定未來水庫蓄水量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/>
            </a:r>
            <a:b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</a:b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02E5F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全供農業灌溉使用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，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/>
            </a:r>
            <a:b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</a:b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水庫將於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4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月中旬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(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抽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/>
            </a:r>
            <a:b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</a:b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穗期前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)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空庫。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xmlns="" id="{C94F354C-6A89-354C-84FD-451FF35A02DE}"/>
              </a:ext>
            </a:extLst>
          </p:cNvPr>
          <p:cNvCxnSpPr>
            <a:cxnSpLocks/>
          </p:cNvCxnSpPr>
          <p:nvPr/>
        </p:nvCxnSpPr>
        <p:spPr>
          <a:xfrm>
            <a:off x="4666462" y="5129337"/>
            <a:ext cx="815351" cy="6262"/>
          </a:xfrm>
          <a:prstGeom prst="line">
            <a:avLst/>
          </a:prstGeom>
          <a:ln w="57150">
            <a:solidFill>
              <a:srgbClr val="F02E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020D31C4-77E6-E241-B3E0-28C2888601CB}"/>
              </a:ext>
            </a:extLst>
          </p:cNvPr>
          <p:cNvCxnSpPr>
            <a:cxnSpLocks/>
          </p:cNvCxnSpPr>
          <p:nvPr/>
        </p:nvCxnSpPr>
        <p:spPr>
          <a:xfrm>
            <a:off x="5927396" y="5139005"/>
            <a:ext cx="3326732" cy="0"/>
          </a:xfrm>
          <a:prstGeom prst="line">
            <a:avLst/>
          </a:prstGeom>
          <a:ln w="57150">
            <a:solidFill>
              <a:srgbClr val="F02E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00">
            <a:extLst>
              <a:ext uri="{FF2B5EF4-FFF2-40B4-BE49-F238E27FC236}">
                <a16:creationId xmlns:a16="http://schemas.microsoft.com/office/drawing/2014/main" xmlns="" id="{BFB59E4E-3D09-9146-AE95-1D498FF0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537" y="5242209"/>
            <a:ext cx="1167966" cy="2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02E5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整田期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xmlns="" id="{5030710D-E7A2-D84A-9C24-2B1CAE6ABBB7}"/>
              </a:ext>
            </a:extLst>
          </p:cNvPr>
          <p:cNvCxnSpPr>
            <a:cxnSpLocks/>
          </p:cNvCxnSpPr>
          <p:nvPr/>
        </p:nvCxnSpPr>
        <p:spPr>
          <a:xfrm>
            <a:off x="9654544" y="5112240"/>
            <a:ext cx="1299310" cy="0"/>
          </a:xfrm>
          <a:prstGeom prst="line">
            <a:avLst/>
          </a:prstGeom>
          <a:ln w="57150">
            <a:solidFill>
              <a:srgbClr val="F02E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00">
            <a:extLst>
              <a:ext uri="{FF2B5EF4-FFF2-40B4-BE49-F238E27FC236}">
                <a16:creationId xmlns:a16="http://schemas.microsoft.com/office/drawing/2014/main" xmlns="" id="{8803222F-0A30-644D-915C-FFC12CC9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0216" y="5172310"/>
            <a:ext cx="1167966" cy="2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02E5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抽穗期</a:t>
            </a: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xmlns="" id="{9DD64B29-6CDB-D047-877D-1FA19425D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722313" marR="0" lvl="0" indent="-722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一、近期氣象及水情資訊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450AF322-597A-3A47-9FFC-ED52A317616F}"/>
              </a:ext>
            </a:extLst>
          </p:cNvPr>
          <p:cNvCxnSpPr>
            <a:cxnSpLocks/>
          </p:cNvCxnSpPr>
          <p:nvPr/>
        </p:nvCxnSpPr>
        <p:spPr>
          <a:xfrm>
            <a:off x="2747675" y="946484"/>
            <a:ext cx="665346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>
            <a:extLst>
              <a:ext uri="{FF2B5EF4-FFF2-40B4-BE49-F238E27FC236}">
                <a16:creationId xmlns:a16="http://schemas.microsoft.com/office/drawing/2014/main" xmlns="" id="{57F757E8-A231-124B-B218-1F2CBF2534F6}"/>
              </a:ext>
            </a:extLst>
          </p:cNvPr>
          <p:cNvSpPr/>
          <p:nvPr/>
        </p:nvSpPr>
        <p:spPr>
          <a:xfrm>
            <a:off x="9107653" y="5495494"/>
            <a:ext cx="122250" cy="122250"/>
          </a:xfrm>
          <a:prstGeom prst="ellipse">
            <a:avLst/>
          </a:prstGeom>
          <a:solidFill>
            <a:srgbClr val="F02E5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Rectangle 200">
            <a:extLst>
              <a:ext uri="{FF2B5EF4-FFF2-40B4-BE49-F238E27FC236}">
                <a16:creationId xmlns:a16="http://schemas.microsoft.com/office/drawing/2014/main" xmlns="" id="{3FAF9E37-4130-5849-BFDC-F6BC3030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902" y="5218677"/>
            <a:ext cx="3326732" cy="2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02E5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本田期</a:t>
            </a:r>
          </a:p>
        </p:txBody>
      </p:sp>
      <p:sp>
        <p:nvSpPr>
          <p:cNvPr id="32" name="五邊形 31">
            <a:extLst>
              <a:ext uri="{FF2B5EF4-FFF2-40B4-BE49-F238E27FC236}">
                <a16:creationId xmlns:a16="http://schemas.microsoft.com/office/drawing/2014/main" xmlns="" id="{A043CAC5-ACB1-744F-B167-42DD3810A940}"/>
              </a:ext>
            </a:extLst>
          </p:cNvPr>
          <p:cNvSpPr/>
          <p:nvPr/>
        </p:nvSpPr>
        <p:spPr>
          <a:xfrm>
            <a:off x="-8015" y="1133766"/>
            <a:ext cx="4114800" cy="422513"/>
          </a:xfrm>
          <a:prstGeom prst="homePlate">
            <a:avLst/>
          </a:prstGeom>
          <a:solidFill>
            <a:srgbClr val="F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FBA8A0E6-A265-3944-AD7C-5B754FCFD63C}"/>
              </a:ext>
            </a:extLst>
          </p:cNvPr>
          <p:cNvSpPr txBox="1"/>
          <p:nvPr/>
        </p:nvSpPr>
        <p:spPr>
          <a:xfrm>
            <a:off x="221052" y="1147656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推估曾文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烏山頭水庫歷線變化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xmlns="" id="{70C5A217-40AA-654D-BB99-81071E48AC50}"/>
              </a:ext>
            </a:extLst>
          </p:cNvPr>
          <p:cNvCxnSpPr/>
          <p:nvPr/>
        </p:nvCxnSpPr>
        <p:spPr>
          <a:xfrm>
            <a:off x="368763" y="3764627"/>
            <a:ext cx="3225800" cy="0"/>
          </a:xfrm>
          <a:prstGeom prst="line">
            <a:avLst/>
          </a:prstGeom>
          <a:ln>
            <a:solidFill>
              <a:srgbClr val="61DEF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xmlns="" id="{8AEDAC4B-07F3-D34E-9B73-D065A5A64372}"/>
              </a:ext>
            </a:extLst>
          </p:cNvPr>
          <p:cNvCxnSpPr/>
          <p:nvPr/>
        </p:nvCxnSpPr>
        <p:spPr>
          <a:xfrm>
            <a:off x="368763" y="4372472"/>
            <a:ext cx="3225800" cy="0"/>
          </a:xfrm>
          <a:prstGeom prst="line">
            <a:avLst/>
          </a:prstGeom>
          <a:ln>
            <a:solidFill>
              <a:srgbClr val="61DEF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xmlns="" id="{6E2D30A9-D76D-C142-9B4B-8B30199D0294}"/>
              </a:ext>
            </a:extLst>
          </p:cNvPr>
          <p:cNvCxnSpPr/>
          <p:nvPr/>
        </p:nvCxnSpPr>
        <p:spPr>
          <a:xfrm>
            <a:off x="368763" y="4945813"/>
            <a:ext cx="3225800" cy="0"/>
          </a:xfrm>
          <a:prstGeom prst="line">
            <a:avLst/>
          </a:prstGeom>
          <a:ln>
            <a:solidFill>
              <a:srgbClr val="61DEF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xmlns="" id="{F448648D-07B3-B14B-9A26-37F473C22264}"/>
              </a:ext>
            </a:extLst>
          </p:cNvPr>
          <p:cNvCxnSpPr/>
          <p:nvPr/>
        </p:nvCxnSpPr>
        <p:spPr>
          <a:xfrm>
            <a:off x="368763" y="5536406"/>
            <a:ext cx="3225800" cy="0"/>
          </a:xfrm>
          <a:prstGeom prst="line">
            <a:avLst/>
          </a:prstGeom>
          <a:ln>
            <a:solidFill>
              <a:srgbClr val="61DEF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C4B3B3E8-0452-BA49-A6A2-09AC7A40D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7906" y="3969861"/>
            <a:ext cx="439497" cy="439497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xmlns="" id="{D3D62558-431C-8C42-967B-11C58A78021E}"/>
              </a:ext>
            </a:extLst>
          </p:cNvPr>
          <p:cNvSpPr txBox="1"/>
          <p:nvPr/>
        </p:nvSpPr>
        <p:spPr>
          <a:xfrm>
            <a:off x="8265916" y="4436023"/>
            <a:ext cx="1683474" cy="400110"/>
          </a:xfrm>
          <a:prstGeom prst="rect">
            <a:avLst/>
          </a:prstGeom>
          <a:solidFill>
            <a:srgbClr val="F02E5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4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月中旬空庫</a:t>
            </a:r>
          </a:p>
        </p:txBody>
      </p:sp>
      <p:cxnSp>
        <p:nvCxnSpPr>
          <p:cNvPr id="49" name="直線箭頭接點 48">
            <a:extLst>
              <a:ext uri="{FF2B5EF4-FFF2-40B4-BE49-F238E27FC236}">
                <a16:creationId xmlns:a16="http://schemas.microsoft.com/office/drawing/2014/main" xmlns="" id="{B1C94E2D-3706-8B4A-B207-D7BC667C7F9D}"/>
              </a:ext>
            </a:extLst>
          </p:cNvPr>
          <p:cNvCxnSpPr/>
          <p:nvPr/>
        </p:nvCxnSpPr>
        <p:spPr>
          <a:xfrm flipV="1">
            <a:off x="9166677" y="4893460"/>
            <a:ext cx="0" cy="566588"/>
          </a:xfrm>
          <a:prstGeom prst="straightConnector1">
            <a:avLst/>
          </a:prstGeom>
          <a:ln w="28575">
            <a:solidFill>
              <a:srgbClr val="F02E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投影片編號版面配置區 3">
            <a:extLst>
              <a:ext uri="{FF2B5EF4-FFF2-40B4-BE49-F238E27FC236}">
                <a16:creationId xmlns:a16="http://schemas.microsoft.com/office/drawing/2014/main" xmlns="" id="{D34C8453-AC50-4E56-AF2B-AE550403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22" y="62928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8E20E-2633-8F4F-82AD-4DFA6DC0E017}" type="slidenum"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D32D8258-4401-4E5D-8280-6E65296F6570}"/>
              </a:ext>
            </a:extLst>
          </p:cNvPr>
          <p:cNvSpPr txBox="1"/>
          <p:nvPr/>
        </p:nvSpPr>
        <p:spPr>
          <a:xfrm>
            <a:off x="899618" y="1632483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曾文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烏山頭水庫</a:t>
            </a:r>
          </a:p>
        </p:txBody>
      </p:sp>
      <p:sp>
        <p:nvSpPr>
          <p:cNvPr id="3" name="圓形: 空心 2">
            <a:extLst>
              <a:ext uri="{FF2B5EF4-FFF2-40B4-BE49-F238E27FC236}">
                <a16:creationId xmlns:a16="http://schemas.microsoft.com/office/drawing/2014/main" xmlns="" id="{13C1A34E-5FA5-470C-8681-B50038056B15}"/>
              </a:ext>
            </a:extLst>
          </p:cNvPr>
          <p:cNvSpPr/>
          <p:nvPr/>
        </p:nvSpPr>
        <p:spPr>
          <a:xfrm>
            <a:off x="853462" y="1964627"/>
            <a:ext cx="1800000" cy="1800000"/>
          </a:xfrm>
          <a:prstGeom prst="donut">
            <a:avLst>
              <a:gd name="adj" fmla="val 9832"/>
            </a:avLst>
          </a:prstGeom>
          <a:solidFill>
            <a:srgbClr val="F37970"/>
          </a:solidFill>
          <a:ln>
            <a:solidFill>
              <a:srgbClr val="F37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29.14%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蓄水量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1.71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億噸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xmlns="" id="{A929F6E5-B364-4E68-A537-F89E796E0718}"/>
              </a:ext>
            </a:extLst>
          </p:cNvPr>
          <p:cNvCxnSpPr>
            <a:cxnSpLocks/>
          </p:cNvCxnSpPr>
          <p:nvPr/>
        </p:nvCxnSpPr>
        <p:spPr>
          <a:xfrm flipV="1">
            <a:off x="890588" y="2886014"/>
            <a:ext cx="1758698" cy="71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4CA40D45-1F5B-4E55-859E-AD32E8A9EE34}"/>
              </a:ext>
            </a:extLst>
          </p:cNvPr>
          <p:cNvSpPr txBox="1"/>
          <p:nvPr/>
        </p:nvSpPr>
        <p:spPr>
          <a:xfrm>
            <a:off x="905566" y="2479145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灌溉用水需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2.32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億噸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1FEB1C4A-1A43-43EF-8C27-B43DC2505FFB}"/>
              </a:ext>
            </a:extLst>
          </p:cNvPr>
          <p:cNvSpPr txBox="1"/>
          <p:nvPr/>
        </p:nvSpPr>
        <p:spPr>
          <a:xfrm>
            <a:off x="965604" y="3721567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時間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思源黑体 CN" panose="020B0500000000000000" pitchFamily="34" charset="-128"/>
                <a:ea typeface="思源黑体 CN" panose="020B0500000000000000" pitchFamily="34" charset="-128"/>
                <a:cs typeface="+mn-cs"/>
              </a:rPr>
              <a:t>︰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42439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2020-11-24</a:t>
            </a: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42439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07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EDE27FAA-2B4A-B04B-9989-32450FF8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kumimoji="0"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一、近期氣象及水情資訊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7E8763B7-C3BD-BA4B-86A4-139A22810F8A}"/>
              </a:ext>
            </a:extLst>
          </p:cNvPr>
          <p:cNvCxnSpPr>
            <a:cxnSpLocks/>
          </p:cNvCxnSpPr>
          <p:nvPr/>
        </p:nvCxnSpPr>
        <p:spPr>
          <a:xfrm>
            <a:off x="2747675" y="946484"/>
            <a:ext cx="665346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8A96D08F-8521-4C51-9CAD-CA2FD9262391}"/>
              </a:ext>
            </a:extLst>
          </p:cNvPr>
          <p:cNvGrpSpPr/>
          <p:nvPr/>
        </p:nvGrpSpPr>
        <p:grpSpPr>
          <a:xfrm>
            <a:off x="2093395" y="972188"/>
            <a:ext cx="8586106" cy="4230436"/>
            <a:chOff x="2093395" y="972188"/>
            <a:chExt cx="8586106" cy="4230436"/>
          </a:xfrm>
        </p:grpSpPr>
        <p:pic>
          <p:nvPicPr>
            <p:cNvPr id="1026" name="圖表 1" descr="image001">
              <a:extLst>
                <a:ext uri="{FF2B5EF4-FFF2-40B4-BE49-F238E27FC236}">
                  <a16:creationId xmlns:a16="http://schemas.microsoft.com/office/drawing/2014/main" xmlns="" id="{B5145350-1ED4-4463-8010-9F78E391B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395" y="972188"/>
              <a:ext cx="8586106" cy="4230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xmlns="" id="{3108BC34-5C23-2C47-A2EC-016413AB4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7693" y="3676105"/>
              <a:ext cx="728981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橢圓 1">
              <a:extLst>
                <a:ext uri="{FF2B5EF4-FFF2-40B4-BE49-F238E27FC236}">
                  <a16:creationId xmlns:a16="http://schemas.microsoft.com/office/drawing/2014/main" xmlns="" id="{3F3DE3DF-30FA-F147-A44E-D609FED791F1}"/>
                </a:ext>
              </a:extLst>
            </p:cNvPr>
            <p:cNvSpPr/>
            <p:nvPr/>
          </p:nvSpPr>
          <p:spPr>
            <a:xfrm>
              <a:off x="7976807" y="4374894"/>
              <a:ext cx="360187" cy="334023"/>
            </a:xfrm>
            <a:prstGeom prst="ellipse">
              <a:avLst/>
            </a:prstGeom>
            <a:noFill/>
            <a:ln w="19050">
              <a:solidFill>
                <a:srgbClr val="F02E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xmlns="" id="{6BA13294-E22E-DB42-89D0-4B36757C94A7}"/>
                </a:ext>
              </a:extLst>
            </p:cNvPr>
            <p:cNvSpPr/>
            <p:nvPr/>
          </p:nvSpPr>
          <p:spPr>
            <a:xfrm>
              <a:off x="6135732" y="4383781"/>
              <a:ext cx="360187" cy="334023"/>
            </a:xfrm>
            <a:prstGeom prst="ellipse">
              <a:avLst/>
            </a:prstGeom>
            <a:noFill/>
            <a:ln w="19050">
              <a:solidFill>
                <a:srgbClr val="F02E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xmlns="" id="{B7EC4CA5-EEEA-9548-B051-BC4026D595F0}"/>
                </a:ext>
              </a:extLst>
            </p:cNvPr>
            <p:cNvSpPr/>
            <p:nvPr/>
          </p:nvSpPr>
          <p:spPr>
            <a:xfrm>
              <a:off x="3934470" y="4391736"/>
              <a:ext cx="360187" cy="334023"/>
            </a:xfrm>
            <a:prstGeom prst="ellipse">
              <a:avLst/>
            </a:prstGeom>
            <a:noFill/>
            <a:ln w="19050">
              <a:solidFill>
                <a:srgbClr val="F02E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3C6C38BD-58A8-C74F-A1E6-8B76F3CB6546}"/>
              </a:ext>
            </a:extLst>
          </p:cNvPr>
          <p:cNvSpPr txBox="1"/>
          <p:nvPr/>
        </p:nvSpPr>
        <p:spPr>
          <a:xfrm>
            <a:off x="2378225" y="6000462"/>
            <a:ext cx="834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曾文</a:t>
            </a:r>
            <a:r>
              <a:rPr kumimoji="1" lang="en-US" altLang="zh-TW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烏山頭水庫</a:t>
            </a:r>
            <a:r>
              <a:rPr kumimoji="1" lang="en-US" altLang="zh-TW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en-US" altLang="zh-TW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11/24</a:t>
            </a:r>
            <a:r>
              <a:rPr kumimoji="1" lang="en-US" altLang="zh-TW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蓄水量</a:t>
            </a:r>
            <a:r>
              <a:rPr kumimoji="1" lang="en-US" altLang="zh-TW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1.71</a:t>
            </a:r>
            <a:r>
              <a:rPr kumimoji="1" lang="zh-TW" altLang="en-US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億噸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，為</a:t>
            </a:r>
            <a:r>
              <a:rPr kumimoji="1" lang="en-US" altLang="zh-TW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年來同期</a:t>
            </a:r>
            <a:r>
              <a:rPr kumimoji="1" lang="zh-TW" altLang="en-US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kumimoji="1" lang="en-US" altLang="zh-TW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低；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過去</a:t>
            </a:r>
            <a:r>
              <a:rPr kumimoji="1" lang="en-US" altLang="zh-TW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年第一期作曾有</a:t>
            </a:r>
            <a:r>
              <a:rPr kumimoji="1" lang="en-US" altLang="zh-TW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次停灌</a:t>
            </a:r>
            <a:r>
              <a:rPr kumimoji="1" lang="en-US" altLang="zh-TW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︰</a:t>
            </a:r>
            <a:r>
              <a:rPr kumimoji="1" lang="en-US" altLang="zh-TW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93</a:t>
            </a:r>
            <a:r>
              <a:rPr kumimoji="1" lang="zh-TW" altLang="en-US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99</a:t>
            </a:r>
            <a:r>
              <a:rPr kumimoji="1" lang="zh-TW" altLang="en-US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</a:t>
            </a:r>
            <a:r>
              <a:rPr kumimoji="1" lang="en-US" altLang="zh-TW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104</a:t>
            </a:r>
            <a:r>
              <a:rPr kumimoji="1" lang="zh-TW" altLang="en-US" sz="16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248C3E7C-3F0F-2A4C-B2E3-5BBC0B5137C1}"/>
              </a:ext>
            </a:extLst>
          </p:cNvPr>
          <p:cNvSpPr txBox="1"/>
          <p:nvPr/>
        </p:nvSpPr>
        <p:spPr>
          <a:xfrm>
            <a:off x="2693370" y="4777674"/>
            <a:ext cx="172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隔年辦理</a:t>
            </a:r>
            <a:r>
              <a:rPr kumimoji="1" lang="en-US" altLang="zh-TW" sz="14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14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期作停灌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xmlns="" id="{988D74DA-49DA-0940-940F-DA9D617754FD}"/>
              </a:ext>
            </a:extLst>
          </p:cNvPr>
          <p:cNvSpPr/>
          <p:nvPr/>
        </p:nvSpPr>
        <p:spPr>
          <a:xfrm>
            <a:off x="2478548" y="4777674"/>
            <a:ext cx="269127" cy="269127"/>
          </a:xfrm>
          <a:prstGeom prst="ellipse">
            <a:avLst/>
          </a:prstGeom>
          <a:noFill/>
          <a:ln w="19050">
            <a:solidFill>
              <a:srgbClr val="F02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0E66506A-130A-9144-8DCF-ED8FB784F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003" y="5203171"/>
            <a:ext cx="457200" cy="457200"/>
          </a:xfrm>
          <a:prstGeom prst="rect">
            <a:avLst/>
          </a:prstGeom>
        </p:spPr>
      </p:pic>
      <p:sp>
        <p:nvSpPr>
          <p:cNvPr id="28" name="投影片編號版面配置區 3">
            <a:extLst>
              <a:ext uri="{FF2B5EF4-FFF2-40B4-BE49-F238E27FC236}">
                <a16:creationId xmlns:a16="http://schemas.microsoft.com/office/drawing/2014/main" xmlns="" id="{E182FA02-A374-7947-AA56-27070DC7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22" y="6292850"/>
            <a:ext cx="2743200" cy="365125"/>
          </a:xfrm>
        </p:spPr>
        <p:txBody>
          <a:bodyPr/>
          <a:lstStyle/>
          <a:p>
            <a:fld id="{CFC8E20E-2633-8F4F-82AD-4DFA6DC0E017}" type="slidenum">
              <a:rPr kumimoji="1" lang="zh-TW" altLang="en-US" sz="2400" smtClean="0">
                <a:solidFill>
                  <a:srgbClr val="00B050"/>
                </a:solidFill>
              </a:rPr>
              <a:t>5</a:t>
            </a:fld>
            <a:endParaRPr kumimoji="1"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3C9E00CB-8A25-45EF-A52B-E114EC285627}"/>
              </a:ext>
            </a:extLst>
          </p:cNvPr>
          <p:cNvSpPr txBox="1"/>
          <p:nvPr/>
        </p:nvSpPr>
        <p:spPr>
          <a:xfrm>
            <a:off x="4114563" y="1049093"/>
            <a:ext cx="5128327" cy="47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歷年</a:t>
            </a:r>
            <a:r>
              <a:rPr kumimoji="1" lang="en-US" altLang="zh-TW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(11</a:t>
            </a:r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24</a:t>
            </a:r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曾文</a:t>
            </a:r>
            <a:r>
              <a:rPr kumimoji="1" lang="en-US" altLang="zh-TW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烏山頭水庫蓄水量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879579A9-42ED-4FA8-924B-572BC0A203EF}"/>
              </a:ext>
            </a:extLst>
          </p:cNvPr>
          <p:cNvSpPr txBox="1"/>
          <p:nvPr/>
        </p:nvSpPr>
        <p:spPr>
          <a:xfrm>
            <a:off x="2356206" y="5205953"/>
            <a:ext cx="8367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中央災害應變中心於今</a:t>
            </a:r>
            <a:r>
              <a:rPr kumimoji="1" lang="en-US" altLang="zh-TW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(25)</a:t>
            </a:r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日宣布</a:t>
            </a:r>
            <a:r>
              <a:rPr kumimoji="1" lang="zh-TW" altLang="en-US" sz="2200" b="1" dirty="0">
                <a:solidFill>
                  <a:srgbClr val="F02E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公告停灌</a:t>
            </a:r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曾文</a:t>
            </a:r>
            <a:r>
              <a:rPr kumimoji="1" lang="en-US" altLang="zh-TW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烏山頭水庫灌區明年第一期作。</a:t>
            </a:r>
            <a:endParaRPr kumimoji="1" lang="en-US" altLang="zh-TW" sz="2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980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EDE27FAA-2B4A-B04B-9989-32450FF8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/>
            <a:r>
              <a:rPr lang="zh-TW" altLang="en-US" sz="44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二、停灌區域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xmlns="" id="{A1CE597E-64EA-4159-9FEA-A465363A4953}"/>
              </a:ext>
            </a:extLst>
          </p:cNvPr>
          <p:cNvCxnSpPr>
            <a:cxnSpLocks/>
          </p:cNvCxnSpPr>
          <p:nvPr/>
        </p:nvCxnSpPr>
        <p:spPr>
          <a:xfrm>
            <a:off x="2747675" y="946484"/>
            <a:ext cx="665346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字方塊 91">
            <a:extLst>
              <a:ext uri="{FF2B5EF4-FFF2-40B4-BE49-F238E27FC236}">
                <a16:creationId xmlns:a16="http://schemas.microsoft.com/office/drawing/2014/main" xmlns="" id="{55C3865E-4873-4ECD-A485-DBBA8119B836}"/>
              </a:ext>
            </a:extLst>
          </p:cNvPr>
          <p:cNvSpPr txBox="1"/>
          <p:nvPr/>
        </p:nvSpPr>
        <p:spPr>
          <a:xfrm>
            <a:off x="7576586" y="1028528"/>
            <a:ext cx="402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en-US" altLang="zh-TW" b="1" u="sng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110</a:t>
            </a:r>
            <a:r>
              <a:rPr kumimoji="1" lang="zh-TW" altLang="en-US" b="1" u="sng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年第</a:t>
            </a:r>
            <a:r>
              <a:rPr kumimoji="1" lang="en-US" altLang="zh-TW" b="1" u="sng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b="1" u="sng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期作曾文</a:t>
            </a:r>
            <a:r>
              <a:rPr kumimoji="1" lang="en-US" altLang="zh-TW" b="1" u="sng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b="1" u="sng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烏山頭水庫灌區</a:t>
            </a:r>
            <a:r>
              <a:rPr kumimoji="1" lang="zh-TW" altLang="en-US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endParaRPr kumimoji="1" lang="en-US" altLang="zh-TW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 algn="r"/>
            <a:endParaRPr kumimoji="1" lang="zh-TW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93" name="投影片編號版面配置區 3">
            <a:extLst>
              <a:ext uri="{FF2B5EF4-FFF2-40B4-BE49-F238E27FC236}">
                <a16:creationId xmlns:a16="http://schemas.microsoft.com/office/drawing/2014/main" xmlns="" id="{B87BCA5F-B9EF-4309-8A72-DB7791F5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1291" y="638283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8E20E-2633-8F4F-82AD-4DFA6DC0E017}" type="slidenum"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99" name="表格 98">
            <a:extLst>
              <a:ext uri="{FF2B5EF4-FFF2-40B4-BE49-F238E27FC236}">
                <a16:creationId xmlns:a16="http://schemas.microsoft.com/office/drawing/2014/main" xmlns="" id="{40F9C56F-C56D-4F91-8831-BF06E8B28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34481"/>
              </p:ext>
            </p:extLst>
          </p:nvPr>
        </p:nvGraphicFramePr>
        <p:xfrm>
          <a:off x="7571427" y="1702608"/>
          <a:ext cx="1971320" cy="3571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50">
                  <a:extLst>
                    <a:ext uri="{9D8B030D-6E8A-4147-A177-3AD203B41FA5}">
                      <a16:colId xmlns:a16="http://schemas.microsoft.com/office/drawing/2014/main" xmlns="" val="4133604023"/>
                    </a:ext>
                  </a:extLst>
                </a:gridCol>
                <a:gridCol w="727575">
                  <a:extLst>
                    <a:ext uri="{9D8B030D-6E8A-4147-A177-3AD203B41FA5}">
                      <a16:colId xmlns:a16="http://schemas.microsoft.com/office/drawing/2014/main" xmlns="" val="571519717"/>
                    </a:ext>
                  </a:extLst>
                </a:gridCol>
                <a:gridCol w="970695">
                  <a:extLst>
                    <a:ext uri="{9D8B030D-6E8A-4147-A177-3AD203B41FA5}">
                      <a16:colId xmlns:a16="http://schemas.microsoft.com/office/drawing/2014/main" xmlns="" val="669537049"/>
                    </a:ext>
                  </a:extLst>
                </a:gridCol>
              </a:tblGrid>
              <a:tr h="3346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行政區別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面積</a:t>
                      </a:r>
                      <a:r>
                        <a:rPr lang="en-US" altLang="zh-TW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公頃</a:t>
                      </a:r>
                      <a:r>
                        <a:rPr lang="en-US" altLang="zh-TW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87999094"/>
                  </a:ext>
                </a:extLst>
              </a:tr>
              <a:tr h="26975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</a:t>
                      </a:r>
                      <a:endParaRPr lang="en-US" altLang="zh-TW" sz="16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fontAlgn="ctr"/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</a:t>
                      </a:r>
                      <a:endParaRPr lang="en-US" altLang="zh-TW" sz="16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fontAlgn="ctr"/>
                      <a:r>
                        <a:rPr lang="zh-TW" altLang="en-US" sz="16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</a:t>
                      </a:r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新營區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443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40244629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柳營區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1,533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8846363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白河區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911 </a:t>
                      </a:r>
                      <a:endParaRPr lang="en-US" altLang="zh-TW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7149036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後壁區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9000103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東山區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864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93512630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下營區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810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23789467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六甲區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1982041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官田區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6793161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新化區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556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74267006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麻豆區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6482032"/>
                  </a:ext>
                </a:extLst>
              </a:tr>
              <a:tr h="269754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鹽水區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67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66444967"/>
                  </a:ext>
                </a:extLst>
              </a:tr>
              <a:tr h="26975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11,434 </a:t>
                      </a:r>
                      <a:endParaRPr lang="en-US" altLang="zh-TW" sz="1600" b="1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116775"/>
                  </a:ext>
                </a:extLst>
              </a:tr>
            </a:tbl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305681C8-50E5-412C-B70E-00B35D69C19D}"/>
              </a:ext>
            </a:extLst>
          </p:cNvPr>
          <p:cNvGrpSpPr/>
          <p:nvPr/>
        </p:nvGrpSpPr>
        <p:grpSpPr>
          <a:xfrm>
            <a:off x="92981" y="1469559"/>
            <a:ext cx="4280439" cy="4732526"/>
            <a:chOff x="635410" y="941724"/>
            <a:chExt cx="5617885" cy="5889853"/>
          </a:xfrm>
        </p:grpSpPr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xmlns="" id="{0EDD4B3B-6892-4463-8627-02886C031DC1}"/>
                </a:ext>
              </a:extLst>
            </p:cNvPr>
            <p:cNvSpPr txBox="1"/>
            <p:nvPr/>
          </p:nvSpPr>
          <p:spPr>
            <a:xfrm>
              <a:off x="3531948" y="4000778"/>
              <a:ext cx="95410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02E5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台南市</a:t>
              </a:r>
            </a:p>
          </p:txBody>
        </p:sp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xmlns="" id="{DD7EF0B7-9C03-4736-9208-1B40AD8CBD05}"/>
                </a:ext>
              </a:extLst>
            </p:cNvPr>
            <p:cNvGrpSpPr/>
            <p:nvPr/>
          </p:nvGrpSpPr>
          <p:grpSpPr>
            <a:xfrm>
              <a:off x="3416659" y="5324937"/>
              <a:ext cx="1018100" cy="307777"/>
              <a:chOff x="3383427" y="4667218"/>
              <a:chExt cx="1018100" cy="307777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xmlns="" id="{C171DAA4-A71B-4A39-B93E-E174047509DE}"/>
                  </a:ext>
                </a:extLst>
              </p:cNvPr>
              <p:cNvSpPr/>
              <p:nvPr/>
            </p:nvSpPr>
            <p:spPr>
              <a:xfrm>
                <a:off x="3383427" y="4727275"/>
                <a:ext cx="179282" cy="155276"/>
              </a:xfrm>
              <a:prstGeom prst="rect">
                <a:avLst/>
              </a:prstGeom>
              <a:solidFill>
                <a:srgbClr val="38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xmlns="" id="{9C2258C2-DBC3-4B62-A038-DED0DD161BF6}"/>
                  </a:ext>
                </a:extLst>
              </p:cNvPr>
              <p:cNvSpPr txBox="1"/>
              <p:nvPr/>
            </p:nvSpPr>
            <p:spPr>
              <a:xfrm>
                <a:off x="3498716" y="4667218"/>
                <a:ext cx="90281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停灌區域</a:t>
                </a:r>
              </a:p>
            </p:txBody>
          </p:sp>
        </p:grpSp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xmlns="" id="{8B5D0E49-3F7D-4380-801D-FD07B5267DB5}"/>
                </a:ext>
              </a:extLst>
            </p:cNvPr>
            <p:cNvGrpSpPr/>
            <p:nvPr/>
          </p:nvGrpSpPr>
          <p:grpSpPr>
            <a:xfrm>
              <a:off x="635410" y="941724"/>
              <a:ext cx="5617885" cy="5889853"/>
              <a:chOff x="4713560" y="1277653"/>
              <a:chExt cx="4773844" cy="5589240"/>
            </a:xfrm>
          </p:grpSpPr>
          <p:pic>
            <p:nvPicPr>
              <p:cNvPr id="67" name="圖片 66" descr="一張含有 地圖 的圖片&#10;&#10;自動產生的描述">
                <a:extLst>
                  <a:ext uri="{FF2B5EF4-FFF2-40B4-BE49-F238E27FC236}">
                    <a16:creationId xmlns:a16="http://schemas.microsoft.com/office/drawing/2014/main" xmlns="" id="{AF14B1B1-6C6E-4742-BFF5-0B55555F2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0075" y="1277653"/>
                <a:ext cx="3951810" cy="558924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xmlns="" id="{5D97ABE8-DFC1-4DEA-B764-CFAAE438401A}"/>
                  </a:ext>
                </a:extLst>
              </p:cNvPr>
              <p:cNvSpPr txBox="1"/>
              <p:nvPr/>
            </p:nvSpPr>
            <p:spPr>
              <a:xfrm>
                <a:off x="6631363" y="2736867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後壁區</a:t>
                </a:r>
              </a:p>
            </p:txBody>
          </p:sp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xmlns="" id="{016CB4E2-9DC5-4936-ABDA-D967C510D9B2}"/>
                  </a:ext>
                </a:extLst>
              </p:cNvPr>
              <p:cNvSpPr txBox="1"/>
              <p:nvPr/>
            </p:nvSpPr>
            <p:spPr>
              <a:xfrm>
                <a:off x="7904840" y="2612921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白河區</a:t>
                </a:r>
              </a:p>
            </p:txBody>
          </p:sp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xmlns="" id="{68EF0AF0-C39C-4762-BB74-88C1965EF971}"/>
                  </a:ext>
                </a:extLst>
              </p:cNvPr>
              <p:cNvSpPr txBox="1"/>
              <p:nvPr/>
            </p:nvSpPr>
            <p:spPr>
              <a:xfrm>
                <a:off x="6088182" y="3607464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新營區</a:t>
                </a:r>
              </a:p>
            </p:txBody>
          </p:sp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xmlns="" id="{6AC118F9-7E1B-4C9F-B926-D6F3029D3391}"/>
                  </a:ext>
                </a:extLst>
              </p:cNvPr>
              <p:cNvSpPr txBox="1"/>
              <p:nvPr/>
            </p:nvSpPr>
            <p:spPr>
              <a:xfrm>
                <a:off x="5388222" y="3771878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鹽水區</a:t>
                </a:r>
              </a:p>
            </p:txBody>
          </p:sp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xmlns="" id="{33F490A4-8DB9-42BB-A902-B1B053DF51E3}"/>
                  </a:ext>
                </a:extLst>
              </p:cNvPr>
              <p:cNvSpPr txBox="1"/>
              <p:nvPr/>
            </p:nvSpPr>
            <p:spPr>
              <a:xfrm>
                <a:off x="6930882" y="3951756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柳營區</a:t>
                </a:r>
              </a:p>
            </p:txBody>
          </p:sp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xmlns="" id="{B4A22901-5F01-43CE-9AFB-86F9FDBEAF47}"/>
                  </a:ext>
                </a:extLst>
              </p:cNvPr>
              <p:cNvSpPr txBox="1"/>
              <p:nvPr/>
            </p:nvSpPr>
            <p:spPr>
              <a:xfrm>
                <a:off x="6647481" y="4448601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六甲區</a:t>
                </a:r>
              </a:p>
            </p:txBody>
          </p:sp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xmlns="" id="{56BBE3AD-A0A0-4C41-8232-36C79BCF76F1}"/>
                  </a:ext>
                </a:extLst>
              </p:cNvPr>
              <p:cNvSpPr txBox="1"/>
              <p:nvPr/>
            </p:nvSpPr>
            <p:spPr>
              <a:xfrm>
                <a:off x="6334767" y="4870790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官田區</a:t>
                </a:r>
              </a:p>
            </p:txBody>
          </p:sp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xmlns="" id="{BD25BD8F-E5B0-4E52-8C99-ECBC64E9CA74}"/>
                  </a:ext>
                </a:extLst>
              </p:cNvPr>
              <p:cNvSpPr txBox="1"/>
              <p:nvPr/>
            </p:nvSpPr>
            <p:spPr>
              <a:xfrm>
                <a:off x="5610059" y="4524022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下營區</a:t>
                </a:r>
              </a:p>
            </p:txBody>
          </p:sp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xmlns="" id="{1AAF75CF-1A5C-48D5-8524-F52DC44D9E24}"/>
                  </a:ext>
                </a:extLst>
              </p:cNvPr>
              <p:cNvSpPr txBox="1"/>
              <p:nvPr/>
            </p:nvSpPr>
            <p:spPr>
              <a:xfrm>
                <a:off x="5503465" y="5257128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麻豆區</a:t>
                </a:r>
              </a:p>
            </p:txBody>
          </p:sp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xmlns="" id="{73761E43-1EC9-42D5-80F0-C9973F1CC1A9}"/>
                  </a:ext>
                </a:extLst>
              </p:cNvPr>
              <p:cNvSpPr txBox="1"/>
              <p:nvPr/>
            </p:nvSpPr>
            <p:spPr>
              <a:xfrm>
                <a:off x="4730075" y="4316876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學甲區</a:t>
                </a:r>
              </a:p>
            </p:txBody>
          </p:sp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xmlns="" id="{8E44A677-B41C-4B89-8AAF-2703891215BD}"/>
                  </a:ext>
                </a:extLst>
              </p:cNvPr>
              <p:cNvSpPr txBox="1"/>
              <p:nvPr/>
            </p:nvSpPr>
            <p:spPr>
              <a:xfrm>
                <a:off x="6109524" y="5747065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善化區</a:t>
                </a:r>
              </a:p>
            </p:txBody>
          </p:sp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xmlns="" id="{277A0084-E893-4938-8F90-729CFFEE7891}"/>
                  </a:ext>
                </a:extLst>
              </p:cNvPr>
              <p:cNvSpPr txBox="1"/>
              <p:nvPr/>
            </p:nvSpPr>
            <p:spPr>
              <a:xfrm>
                <a:off x="7305080" y="5703632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大內區</a:t>
                </a:r>
              </a:p>
            </p:txBody>
          </p:sp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xmlns="" id="{FE39B04B-6096-4B0D-8158-2C5758156F5D}"/>
                  </a:ext>
                </a:extLst>
              </p:cNvPr>
              <p:cNvSpPr txBox="1"/>
              <p:nvPr/>
            </p:nvSpPr>
            <p:spPr>
              <a:xfrm>
                <a:off x="8112801" y="6078663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玉井區</a:t>
                </a:r>
              </a:p>
            </p:txBody>
          </p:sp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xmlns="" id="{99A84644-7252-4070-A8F3-9384068CAA8B}"/>
                  </a:ext>
                </a:extLst>
              </p:cNvPr>
              <p:cNvSpPr txBox="1"/>
              <p:nvPr/>
            </p:nvSpPr>
            <p:spPr>
              <a:xfrm>
                <a:off x="6906129" y="6390406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山上區</a:t>
                </a:r>
              </a:p>
            </p:txBody>
          </p:sp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xmlns="" id="{6DD0E737-12F2-4CBB-9B5D-24B3A6896C0A}"/>
                  </a:ext>
                </a:extLst>
              </p:cNvPr>
              <p:cNvSpPr txBox="1"/>
              <p:nvPr/>
            </p:nvSpPr>
            <p:spPr>
              <a:xfrm>
                <a:off x="5985031" y="6460761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新市區</a:t>
                </a:r>
                <a:endParaRPr lang="zh-TW" altLang="en-US" sz="1200" b="1" dirty="0">
                  <a:solidFill>
                    <a:srgbClr val="42439D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xmlns="" id="{ACF6A764-366A-4AF2-A301-C8E9D311D487}"/>
                  </a:ext>
                </a:extLst>
              </p:cNvPr>
              <p:cNvSpPr txBox="1"/>
              <p:nvPr/>
            </p:nvSpPr>
            <p:spPr>
              <a:xfrm>
                <a:off x="5267269" y="6286173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安定區</a:t>
                </a:r>
              </a:p>
            </p:txBody>
          </p:sp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xmlns="" id="{DDCC9740-FD88-444E-9063-EA62CB84BC43}"/>
                  </a:ext>
                </a:extLst>
              </p:cNvPr>
              <p:cNvSpPr txBox="1"/>
              <p:nvPr/>
            </p:nvSpPr>
            <p:spPr>
              <a:xfrm>
                <a:off x="5023663" y="5897220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西港區</a:t>
                </a:r>
              </a:p>
            </p:txBody>
          </p:sp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xmlns="" id="{992A9CB3-3E28-4D35-AB0A-EAD8FEEA5DAF}"/>
                  </a:ext>
                </a:extLst>
              </p:cNvPr>
              <p:cNvSpPr txBox="1"/>
              <p:nvPr/>
            </p:nvSpPr>
            <p:spPr>
              <a:xfrm>
                <a:off x="4713560" y="5336246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佳里區</a:t>
                </a: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xmlns="" id="{7A0FA2DF-EB6C-40B3-8B9A-F3F514818367}"/>
                  </a:ext>
                </a:extLst>
              </p:cNvPr>
              <p:cNvSpPr/>
              <p:nvPr/>
            </p:nvSpPr>
            <p:spPr>
              <a:xfrm>
                <a:off x="7713656" y="3594475"/>
                <a:ext cx="135577" cy="44212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xmlns="" id="{607EC9A2-75D1-4D43-A304-21C3AB761D1E}"/>
                  </a:ext>
                </a:extLst>
              </p:cNvPr>
              <p:cNvSpPr/>
              <p:nvPr/>
            </p:nvSpPr>
            <p:spPr>
              <a:xfrm>
                <a:off x="9354678" y="4799297"/>
                <a:ext cx="132726" cy="277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xmlns="" id="{F67B7920-A3C1-41E7-B29A-A8190291067A}"/>
                  </a:ext>
                </a:extLst>
              </p:cNvPr>
              <p:cNvSpPr/>
              <p:nvPr/>
            </p:nvSpPr>
            <p:spPr>
              <a:xfrm>
                <a:off x="7106194" y="5365531"/>
                <a:ext cx="87615" cy="33719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0" name="手繪多邊形: 圖案 89">
                <a:extLst>
                  <a:ext uri="{FF2B5EF4-FFF2-40B4-BE49-F238E27FC236}">
                    <a16:creationId xmlns:a16="http://schemas.microsoft.com/office/drawing/2014/main" xmlns="" id="{ACA93BFD-15DF-4A19-8612-8FF7C4E87345}"/>
                  </a:ext>
                </a:extLst>
              </p:cNvPr>
              <p:cNvSpPr/>
              <p:nvPr/>
            </p:nvSpPr>
            <p:spPr>
              <a:xfrm>
                <a:off x="7167021" y="5626297"/>
                <a:ext cx="54769" cy="23812"/>
              </a:xfrm>
              <a:custGeom>
                <a:avLst/>
                <a:gdLst>
                  <a:gd name="connsiteX0" fmla="*/ 54769 w 54769"/>
                  <a:gd name="connsiteY0" fmla="*/ 0 h 23812"/>
                  <a:gd name="connsiteX1" fmla="*/ 50006 w 54769"/>
                  <a:gd name="connsiteY1" fmla="*/ 11906 h 23812"/>
                  <a:gd name="connsiteX2" fmla="*/ 28575 w 54769"/>
                  <a:gd name="connsiteY2" fmla="*/ 23812 h 23812"/>
                  <a:gd name="connsiteX3" fmla="*/ 0 w 54769"/>
                  <a:gd name="connsiteY3" fmla="*/ 21431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69" h="23812">
                    <a:moveTo>
                      <a:pt x="54769" y="0"/>
                    </a:moveTo>
                    <a:cubicBezTo>
                      <a:pt x="53181" y="3969"/>
                      <a:pt x="52846" y="8711"/>
                      <a:pt x="50006" y="11906"/>
                    </a:cubicBezTo>
                    <a:cubicBezTo>
                      <a:pt x="43110" y="19664"/>
                      <a:pt x="36992" y="21007"/>
                      <a:pt x="28575" y="23812"/>
                    </a:cubicBezTo>
                    <a:cubicBezTo>
                      <a:pt x="1591" y="21359"/>
                      <a:pt x="11148" y="21431"/>
                      <a:pt x="0" y="21431"/>
                    </a:cubicBezTo>
                  </a:path>
                </a:pathLst>
              </a:cu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xmlns="" id="{0C55AB55-A37C-430A-8D5E-D7E65180E394}"/>
                  </a:ext>
                </a:extLst>
              </p:cNvPr>
              <p:cNvSpPr txBox="1"/>
              <p:nvPr/>
            </p:nvSpPr>
            <p:spPr>
              <a:xfrm>
                <a:off x="7690911" y="3594130"/>
                <a:ext cx="646331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rgbClr val="42439D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東山區</a:t>
                </a: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98EA4F94-C304-4FD0-B3FC-5D1941759BB1}"/>
                </a:ext>
              </a:extLst>
            </p:cNvPr>
            <p:cNvSpPr/>
            <p:nvPr/>
          </p:nvSpPr>
          <p:spPr>
            <a:xfrm>
              <a:off x="3587218" y="5671999"/>
              <a:ext cx="103106" cy="4571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xmlns="" id="{0F1673D3-A2CB-435C-93D7-69BA43349072}"/>
              </a:ext>
            </a:extLst>
          </p:cNvPr>
          <p:cNvGrpSpPr/>
          <p:nvPr/>
        </p:nvGrpSpPr>
        <p:grpSpPr>
          <a:xfrm>
            <a:off x="2711749" y="5914954"/>
            <a:ext cx="1018100" cy="307777"/>
            <a:chOff x="3383427" y="4667218"/>
            <a:chExt cx="1018100" cy="30777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D4233B8E-B081-47F5-8DB3-59880C838E38}"/>
                </a:ext>
              </a:extLst>
            </p:cNvPr>
            <p:cNvSpPr/>
            <p:nvPr/>
          </p:nvSpPr>
          <p:spPr>
            <a:xfrm>
              <a:off x="3383427" y="4727275"/>
              <a:ext cx="179282" cy="155276"/>
            </a:xfrm>
            <a:prstGeom prst="rect">
              <a:avLst/>
            </a:prstGeom>
            <a:solidFill>
              <a:srgbClr val="38A8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xmlns="" id="{ED084C3A-922C-4785-B38D-314DF7361216}"/>
                </a:ext>
              </a:extLst>
            </p:cNvPr>
            <p:cNvSpPr txBox="1"/>
            <p:nvPr/>
          </p:nvSpPr>
          <p:spPr>
            <a:xfrm>
              <a:off x="3498716" y="466721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停灌區域</a:t>
              </a:r>
            </a:p>
          </p:txBody>
        </p: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xmlns="" id="{63A72051-9229-42FD-B73E-0172343E70E4}"/>
              </a:ext>
            </a:extLst>
          </p:cNvPr>
          <p:cNvSpPr txBox="1"/>
          <p:nvPr/>
        </p:nvSpPr>
        <p:spPr>
          <a:xfrm>
            <a:off x="660797" y="1816250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台南市</a:t>
            </a:r>
          </a:p>
        </p:txBody>
      </p:sp>
      <p:graphicFrame>
        <p:nvGraphicFramePr>
          <p:cNvPr id="127" name="表格 126">
            <a:extLst>
              <a:ext uri="{FF2B5EF4-FFF2-40B4-BE49-F238E27FC236}">
                <a16:creationId xmlns:a16="http://schemas.microsoft.com/office/drawing/2014/main" xmlns="" id="{3D3B44E9-0733-4D47-9723-729F56EB1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94316"/>
              </p:ext>
            </p:extLst>
          </p:nvPr>
        </p:nvGraphicFramePr>
        <p:xfrm>
          <a:off x="9562737" y="1694926"/>
          <a:ext cx="1952401" cy="358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50">
                  <a:extLst>
                    <a:ext uri="{9D8B030D-6E8A-4147-A177-3AD203B41FA5}">
                      <a16:colId xmlns:a16="http://schemas.microsoft.com/office/drawing/2014/main" xmlns="" val="1523638529"/>
                    </a:ext>
                  </a:extLst>
                </a:gridCol>
                <a:gridCol w="664234">
                  <a:extLst>
                    <a:ext uri="{9D8B030D-6E8A-4147-A177-3AD203B41FA5}">
                      <a16:colId xmlns:a16="http://schemas.microsoft.com/office/drawing/2014/main" xmlns="" val="579993098"/>
                    </a:ext>
                  </a:extLst>
                </a:gridCol>
                <a:gridCol w="1015117">
                  <a:extLst>
                    <a:ext uri="{9D8B030D-6E8A-4147-A177-3AD203B41FA5}">
                      <a16:colId xmlns:a16="http://schemas.microsoft.com/office/drawing/2014/main" xmlns="" val="4028191905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行政區別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面積</a:t>
                      </a:r>
                      <a:r>
                        <a:rPr lang="en-US" altLang="zh-TW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公頃</a:t>
                      </a:r>
                      <a:r>
                        <a:rPr lang="en-US" altLang="zh-TW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9369585"/>
                  </a:ext>
                </a:extLst>
              </a:tr>
              <a:tr h="38212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</a:t>
                      </a:r>
                      <a:endParaRPr lang="en-US" altLang="zh-TW" sz="1600" b="1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  <a:endParaRPr lang="en-US" altLang="zh-TW" sz="1600" b="1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布袋鎮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196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3028581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民雄鄉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232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726688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溪口鄉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373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4122160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新港鄉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1,988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953709"/>
                  </a:ext>
                </a:extLst>
              </a:tr>
              <a:tr h="410293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六腳鄉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262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151752"/>
                  </a:ext>
                </a:extLst>
              </a:tr>
              <a:tr h="267419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義竹鄉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168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3479386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鹿草鄉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1,889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6069784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太保市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1,910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901973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水上鄉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651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5237504"/>
                  </a:ext>
                </a:extLst>
              </a:tr>
              <a:tr h="262027">
                <a:tc vMerge="1">
                  <a:txBody>
                    <a:bodyPr/>
                    <a:lstStyle/>
                    <a:p>
                      <a:pPr algn="r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朴子市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281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673648"/>
                  </a:ext>
                </a:extLst>
              </a:tr>
              <a:tr h="27604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7,951 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6823762"/>
                  </a:ext>
                </a:extLst>
              </a:tr>
            </a:tbl>
          </a:graphicData>
        </a:graphic>
      </p:graphicFrame>
      <p:grpSp>
        <p:nvGrpSpPr>
          <p:cNvPr id="128" name="群組 127">
            <a:extLst>
              <a:ext uri="{FF2B5EF4-FFF2-40B4-BE49-F238E27FC236}">
                <a16:creationId xmlns:a16="http://schemas.microsoft.com/office/drawing/2014/main" xmlns="" id="{6FFE3A1B-7885-4FDE-89A3-9E71307FB4C2}"/>
              </a:ext>
            </a:extLst>
          </p:cNvPr>
          <p:cNvGrpSpPr/>
          <p:nvPr/>
        </p:nvGrpSpPr>
        <p:grpSpPr>
          <a:xfrm>
            <a:off x="3712776" y="1468868"/>
            <a:ext cx="3614808" cy="4750783"/>
            <a:chOff x="4516935" y="1086599"/>
            <a:chExt cx="4200270" cy="5632722"/>
          </a:xfrm>
        </p:grpSpPr>
        <p:grpSp>
          <p:nvGrpSpPr>
            <p:cNvPr id="129" name="群組 128">
              <a:extLst>
                <a:ext uri="{FF2B5EF4-FFF2-40B4-BE49-F238E27FC236}">
                  <a16:creationId xmlns:a16="http://schemas.microsoft.com/office/drawing/2014/main" xmlns="" id="{17F43B84-9CEC-4665-B6AA-88133616E251}"/>
                </a:ext>
              </a:extLst>
            </p:cNvPr>
            <p:cNvGrpSpPr/>
            <p:nvPr/>
          </p:nvGrpSpPr>
          <p:grpSpPr>
            <a:xfrm>
              <a:off x="4588907" y="1086599"/>
              <a:ext cx="3982554" cy="5632722"/>
              <a:chOff x="4588907" y="1086599"/>
              <a:chExt cx="3982554" cy="5632722"/>
            </a:xfrm>
          </p:grpSpPr>
          <p:pic>
            <p:nvPicPr>
              <p:cNvPr id="148" name="圖片 147" descr="一張含有 地圖 的圖片&#10;&#10;自動產生的描述">
                <a:extLst>
                  <a:ext uri="{FF2B5EF4-FFF2-40B4-BE49-F238E27FC236}">
                    <a16:creationId xmlns:a16="http://schemas.microsoft.com/office/drawing/2014/main" xmlns="" id="{E97F29F3-6A7F-485B-BA47-295744A44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8907" y="1086599"/>
                <a:ext cx="3982554" cy="5632722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xmlns="" id="{79053ABA-916B-43A2-A733-08F1DA458E58}"/>
                  </a:ext>
                </a:extLst>
              </p:cNvPr>
              <p:cNvSpPr/>
              <p:nvPr/>
            </p:nvSpPr>
            <p:spPr>
              <a:xfrm>
                <a:off x="6589384" y="5508936"/>
                <a:ext cx="214864" cy="152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0" name="文字方塊 129">
              <a:extLst>
                <a:ext uri="{FF2B5EF4-FFF2-40B4-BE49-F238E27FC236}">
                  <a16:creationId xmlns:a16="http://schemas.microsoft.com/office/drawing/2014/main" xmlns="" id="{DD7AA8E8-B049-449D-858B-1CEAC1ABC785}"/>
                </a:ext>
              </a:extLst>
            </p:cNvPr>
            <p:cNvSpPr txBox="1"/>
            <p:nvPr/>
          </p:nvSpPr>
          <p:spPr>
            <a:xfrm>
              <a:off x="6423318" y="2051941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新港鄉</a:t>
              </a:r>
            </a:p>
          </p:txBody>
        </p:sp>
        <p:sp>
          <p:nvSpPr>
            <p:cNvPr id="131" name="文字方塊 130">
              <a:extLst>
                <a:ext uri="{FF2B5EF4-FFF2-40B4-BE49-F238E27FC236}">
                  <a16:creationId xmlns:a16="http://schemas.microsoft.com/office/drawing/2014/main" xmlns="" id="{A4DB182B-05F4-4B19-AD7B-27EE6251241C}"/>
                </a:ext>
              </a:extLst>
            </p:cNvPr>
            <p:cNvSpPr txBox="1"/>
            <p:nvPr/>
          </p:nvSpPr>
          <p:spPr>
            <a:xfrm>
              <a:off x="7092643" y="1283695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溪口鄉</a:t>
              </a:r>
            </a:p>
          </p:txBody>
        </p:sp>
        <p:sp>
          <p:nvSpPr>
            <p:cNvPr id="132" name="文字方塊 131">
              <a:extLst>
                <a:ext uri="{FF2B5EF4-FFF2-40B4-BE49-F238E27FC236}">
                  <a16:creationId xmlns:a16="http://schemas.microsoft.com/office/drawing/2014/main" xmlns="" id="{54C4D941-D694-4B96-A1FF-79C6677088AA}"/>
                </a:ext>
              </a:extLst>
            </p:cNvPr>
            <p:cNvSpPr txBox="1"/>
            <p:nvPr/>
          </p:nvSpPr>
          <p:spPr>
            <a:xfrm>
              <a:off x="7610318" y="1994356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民雄鄉</a:t>
              </a:r>
            </a:p>
          </p:txBody>
        </p:sp>
        <p:sp>
          <p:nvSpPr>
            <p:cNvPr id="133" name="文字方塊 132">
              <a:extLst>
                <a:ext uri="{FF2B5EF4-FFF2-40B4-BE49-F238E27FC236}">
                  <a16:creationId xmlns:a16="http://schemas.microsoft.com/office/drawing/2014/main" xmlns="" id="{808F0D0F-652C-449E-8A95-06E1F62C15E5}"/>
                </a:ext>
              </a:extLst>
            </p:cNvPr>
            <p:cNvSpPr txBox="1"/>
            <p:nvPr/>
          </p:nvSpPr>
          <p:spPr>
            <a:xfrm>
              <a:off x="5671328" y="2350660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六腳鄉</a:t>
              </a:r>
            </a:p>
          </p:txBody>
        </p:sp>
        <p:sp>
          <p:nvSpPr>
            <p:cNvPr id="134" name="文字方塊 133">
              <a:extLst>
                <a:ext uri="{FF2B5EF4-FFF2-40B4-BE49-F238E27FC236}">
                  <a16:creationId xmlns:a16="http://schemas.microsoft.com/office/drawing/2014/main" xmlns="" id="{01AFB15E-FF6F-48F7-9CC1-51A8F666491C}"/>
                </a:ext>
              </a:extLst>
            </p:cNvPr>
            <p:cNvSpPr txBox="1"/>
            <p:nvPr/>
          </p:nvSpPr>
          <p:spPr>
            <a:xfrm>
              <a:off x="6346003" y="3025014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太保市</a:t>
              </a:r>
            </a:p>
          </p:txBody>
        </p:sp>
        <p:sp>
          <p:nvSpPr>
            <p:cNvPr id="135" name="文字方塊 134">
              <a:extLst>
                <a:ext uri="{FF2B5EF4-FFF2-40B4-BE49-F238E27FC236}">
                  <a16:creationId xmlns:a16="http://schemas.microsoft.com/office/drawing/2014/main" xmlns="" id="{A8C4728B-3F93-4579-B1E0-5C2A05552811}"/>
                </a:ext>
              </a:extLst>
            </p:cNvPr>
            <p:cNvSpPr txBox="1"/>
            <p:nvPr/>
          </p:nvSpPr>
          <p:spPr>
            <a:xfrm>
              <a:off x="7450871" y="3509208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水上鄉</a:t>
              </a:r>
            </a:p>
          </p:txBody>
        </p:sp>
        <p:sp>
          <p:nvSpPr>
            <p:cNvPr id="136" name="文字方塊 135">
              <a:extLst>
                <a:ext uri="{FF2B5EF4-FFF2-40B4-BE49-F238E27FC236}">
                  <a16:creationId xmlns:a16="http://schemas.microsoft.com/office/drawing/2014/main" xmlns="" id="{D6362412-FE67-463D-B0C8-F7B20E53DD53}"/>
                </a:ext>
              </a:extLst>
            </p:cNvPr>
            <p:cNvSpPr txBox="1"/>
            <p:nvPr/>
          </p:nvSpPr>
          <p:spPr>
            <a:xfrm>
              <a:off x="6018682" y="3710596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鹿草鄉</a:t>
              </a:r>
            </a:p>
          </p:txBody>
        </p: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xmlns="" id="{FF827528-2BF0-4611-B536-57E02D357139}"/>
                </a:ext>
              </a:extLst>
            </p:cNvPr>
            <p:cNvSpPr txBox="1"/>
            <p:nvPr/>
          </p:nvSpPr>
          <p:spPr>
            <a:xfrm>
              <a:off x="5216073" y="3380116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朴子市</a:t>
              </a:r>
            </a:p>
          </p:txBody>
        </p:sp>
        <p:sp>
          <p:nvSpPr>
            <p:cNvPr id="138" name="文字方塊 137">
              <a:extLst>
                <a:ext uri="{FF2B5EF4-FFF2-40B4-BE49-F238E27FC236}">
                  <a16:creationId xmlns:a16="http://schemas.microsoft.com/office/drawing/2014/main" xmlns="" id="{5D314654-8952-4F92-848F-39CD07C36F5A}"/>
                </a:ext>
              </a:extLst>
            </p:cNvPr>
            <p:cNvSpPr txBox="1"/>
            <p:nvPr/>
          </p:nvSpPr>
          <p:spPr>
            <a:xfrm>
              <a:off x="4577335" y="4061167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布袋鎮</a:t>
              </a:r>
            </a:p>
          </p:txBody>
        </p:sp>
        <p:sp>
          <p:nvSpPr>
            <p:cNvPr id="139" name="文字方塊 138">
              <a:extLst>
                <a:ext uri="{FF2B5EF4-FFF2-40B4-BE49-F238E27FC236}">
                  <a16:creationId xmlns:a16="http://schemas.microsoft.com/office/drawing/2014/main" xmlns="" id="{9B26AEED-13A5-42B9-A15C-CCE69769BFE9}"/>
                </a:ext>
              </a:extLst>
            </p:cNvPr>
            <p:cNvSpPr txBox="1"/>
            <p:nvPr/>
          </p:nvSpPr>
          <p:spPr>
            <a:xfrm>
              <a:off x="5062488" y="4483818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義竹鄉</a:t>
              </a:r>
            </a:p>
          </p:txBody>
        </p:sp>
        <p:sp>
          <p:nvSpPr>
            <p:cNvPr id="140" name="文字方塊 139">
              <a:extLst>
                <a:ext uri="{FF2B5EF4-FFF2-40B4-BE49-F238E27FC236}">
                  <a16:creationId xmlns:a16="http://schemas.microsoft.com/office/drawing/2014/main" xmlns="" id="{EF023629-ABF5-4B4F-AFED-3174974DBB15}"/>
                </a:ext>
              </a:extLst>
            </p:cNvPr>
            <p:cNvSpPr txBox="1"/>
            <p:nvPr/>
          </p:nvSpPr>
          <p:spPr>
            <a:xfrm>
              <a:off x="4516935" y="2942988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東石鄉</a:t>
              </a:r>
            </a:p>
          </p:txBody>
        </p:sp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xmlns="" id="{9827BB75-316D-4693-B71F-18EA396F39A3}"/>
                </a:ext>
              </a:extLst>
            </p:cNvPr>
            <p:cNvSpPr txBox="1"/>
            <p:nvPr/>
          </p:nvSpPr>
          <p:spPr>
            <a:xfrm>
              <a:off x="7966193" y="1098431"/>
              <a:ext cx="751012" cy="328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42439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大林鎮</a:t>
              </a: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xmlns="" id="{6E3D5041-02C2-4CAF-83CE-19A96AD29D87}"/>
                </a:ext>
              </a:extLst>
            </p:cNvPr>
            <p:cNvSpPr/>
            <p:nvPr/>
          </p:nvSpPr>
          <p:spPr>
            <a:xfrm>
              <a:off x="7371550" y="3250248"/>
              <a:ext cx="168629" cy="460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xmlns="" id="{373FA452-4DCA-4A0F-BB90-45C394E80C0E}"/>
                </a:ext>
              </a:extLst>
            </p:cNvPr>
            <p:cNvSpPr/>
            <p:nvPr/>
          </p:nvSpPr>
          <p:spPr>
            <a:xfrm>
              <a:off x="7689721" y="4720990"/>
              <a:ext cx="168629" cy="460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xmlns="" id="{6CDC875E-2D9F-4E33-BE0A-8CFDB13D3C6C}"/>
                </a:ext>
              </a:extLst>
            </p:cNvPr>
            <p:cNvSpPr/>
            <p:nvPr/>
          </p:nvSpPr>
          <p:spPr>
            <a:xfrm>
              <a:off x="6660232" y="6448982"/>
              <a:ext cx="91061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xmlns="" id="{B35436A5-7CD9-42F1-A9A2-61081F2E35F6}"/>
                </a:ext>
              </a:extLst>
            </p:cNvPr>
            <p:cNvSpPr/>
            <p:nvPr/>
          </p:nvSpPr>
          <p:spPr>
            <a:xfrm>
              <a:off x="6669775" y="6248927"/>
              <a:ext cx="81518" cy="13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xmlns="" id="{88D81F0A-0B26-4CA1-B4E1-1F72B376D9B8}"/>
                </a:ext>
              </a:extLst>
            </p:cNvPr>
            <p:cNvSpPr/>
            <p:nvPr/>
          </p:nvSpPr>
          <p:spPr>
            <a:xfrm>
              <a:off x="6667528" y="6174925"/>
              <a:ext cx="81518" cy="244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7" name="手繪多邊形: 圖案 146">
              <a:extLst>
                <a:ext uri="{FF2B5EF4-FFF2-40B4-BE49-F238E27FC236}">
                  <a16:creationId xmlns:a16="http://schemas.microsoft.com/office/drawing/2014/main" xmlns="" id="{519656FD-0F44-4FA3-B2E0-C255C8607483}"/>
                </a:ext>
              </a:extLst>
            </p:cNvPr>
            <p:cNvSpPr/>
            <p:nvPr/>
          </p:nvSpPr>
          <p:spPr>
            <a:xfrm>
              <a:off x="6662738" y="6393656"/>
              <a:ext cx="85725" cy="14288"/>
            </a:xfrm>
            <a:custGeom>
              <a:avLst/>
              <a:gdLst>
                <a:gd name="connsiteX0" fmla="*/ 0 w 85725"/>
                <a:gd name="connsiteY0" fmla="*/ 0 h 14288"/>
                <a:gd name="connsiteX1" fmla="*/ 30956 w 85725"/>
                <a:gd name="connsiteY1" fmla="*/ 2382 h 14288"/>
                <a:gd name="connsiteX2" fmla="*/ 38100 w 85725"/>
                <a:gd name="connsiteY2" fmla="*/ 4763 h 14288"/>
                <a:gd name="connsiteX3" fmla="*/ 61912 w 85725"/>
                <a:gd name="connsiteY3" fmla="*/ 7144 h 14288"/>
                <a:gd name="connsiteX4" fmla="*/ 76200 w 85725"/>
                <a:gd name="connsiteY4" fmla="*/ 9525 h 14288"/>
                <a:gd name="connsiteX5" fmla="*/ 85725 w 85725"/>
                <a:gd name="connsiteY5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8">
                  <a:moveTo>
                    <a:pt x="0" y="0"/>
                  </a:moveTo>
                  <a:cubicBezTo>
                    <a:pt x="10319" y="794"/>
                    <a:pt x="20687" y="1098"/>
                    <a:pt x="30956" y="2382"/>
                  </a:cubicBezTo>
                  <a:cubicBezTo>
                    <a:pt x="33447" y="2693"/>
                    <a:pt x="35619" y="4381"/>
                    <a:pt x="38100" y="4763"/>
                  </a:cubicBezTo>
                  <a:cubicBezTo>
                    <a:pt x="45984" y="5976"/>
                    <a:pt x="53997" y="6155"/>
                    <a:pt x="61912" y="7144"/>
                  </a:cubicBezTo>
                  <a:cubicBezTo>
                    <a:pt x="66703" y="7743"/>
                    <a:pt x="71437" y="8731"/>
                    <a:pt x="76200" y="9525"/>
                  </a:cubicBezTo>
                  <a:cubicBezTo>
                    <a:pt x="84408" y="12262"/>
                    <a:pt x="81568" y="10133"/>
                    <a:pt x="85725" y="14288"/>
                  </a:cubicBezTo>
                </a:path>
              </a:pathLst>
            </a:custGeom>
            <a:noFill/>
            <a:ln w="6350">
              <a:solidFill>
                <a:srgbClr val="FF1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0" name="文字方塊 149">
            <a:extLst>
              <a:ext uri="{FF2B5EF4-FFF2-40B4-BE49-F238E27FC236}">
                <a16:creationId xmlns:a16="http://schemas.microsoft.com/office/drawing/2014/main" xmlns="" id="{135620E3-20C2-4216-B739-40055C3F106C}"/>
              </a:ext>
            </a:extLst>
          </p:cNvPr>
          <p:cNvSpPr txBox="1"/>
          <p:nvPr/>
        </p:nvSpPr>
        <p:spPr>
          <a:xfrm>
            <a:off x="3846705" y="1752481"/>
            <a:ext cx="107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</a:p>
        </p:txBody>
      </p:sp>
      <p:grpSp>
        <p:nvGrpSpPr>
          <p:cNvPr id="151" name="群組 150">
            <a:extLst>
              <a:ext uri="{FF2B5EF4-FFF2-40B4-BE49-F238E27FC236}">
                <a16:creationId xmlns:a16="http://schemas.microsoft.com/office/drawing/2014/main" xmlns="" id="{4FA11FA3-A5DC-493A-AA0E-3A4E0C4019B5}"/>
              </a:ext>
            </a:extLst>
          </p:cNvPr>
          <p:cNvGrpSpPr/>
          <p:nvPr/>
        </p:nvGrpSpPr>
        <p:grpSpPr>
          <a:xfrm>
            <a:off x="3838079" y="5932206"/>
            <a:ext cx="876190" cy="277221"/>
            <a:chOff x="3383427" y="4667218"/>
            <a:chExt cx="1018100" cy="307777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xmlns="" id="{2C27C3CB-8FE8-4E1F-A78B-121A2867C69A}"/>
                </a:ext>
              </a:extLst>
            </p:cNvPr>
            <p:cNvSpPr/>
            <p:nvPr/>
          </p:nvSpPr>
          <p:spPr>
            <a:xfrm>
              <a:off x="3383427" y="4727275"/>
              <a:ext cx="179282" cy="155276"/>
            </a:xfrm>
            <a:prstGeom prst="rect">
              <a:avLst/>
            </a:prstGeom>
            <a:solidFill>
              <a:srgbClr val="38A8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3" name="文字方塊 152">
              <a:extLst>
                <a:ext uri="{FF2B5EF4-FFF2-40B4-BE49-F238E27FC236}">
                  <a16:creationId xmlns:a16="http://schemas.microsoft.com/office/drawing/2014/main" xmlns="" id="{C8484B0F-174E-4570-B804-4110722294AA}"/>
                </a:ext>
              </a:extLst>
            </p:cNvPr>
            <p:cNvSpPr txBox="1"/>
            <p:nvPr/>
          </p:nvSpPr>
          <p:spPr>
            <a:xfrm>
              <a:off x="3498716" y="466721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停灌區域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B7CAA04-15BC-4382-8037-55F5E4FD5E62}"/>
              </a:ext>
            </a:extLst>
          </p:cNvPr>
          <p:cNvSpPr/>
          <p:nvPr/>
        </p:nvSpPr>
        <p:spPr>
          <a:xfrm>
            <a:off x="7457891" y="5357899"/>
            <a:ext cx="4142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農委會已辦理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農業抗旱因應措施座談會，總計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2,062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農民參加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2BD1E17B-11F1-40D4-AA50-6CD6C783EEF0}"/>
              </a:ext>
            </a:extLst>
          </p:cNvPr>
          <p:cNvSpPr/>
          <p:nvPr/>
        </p:nvSpPr>
        <p:spPr>
          <a:xfrm>
            <a:off x="9123885" y="140493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停灌面積合計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19,385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公頃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608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A9446A5-63B8-45FD-87AD-4E33C74FB1E7}"/>
              </a:ext>
            </a:extLst>
          </p:cNvPr>
          <p:cNvSpPr/>
          <p:nvPr/>
        </p:nvSpPr>
        <p:spPr>
          <a:xfrm>
            <a:off x="1811045" y="1456654"/>
            <a:ext cx="8922058" cy="534428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Rectangle 200">
            <a:extLst>
              <a:ext uri="{FF2B5EF4-FFF2-40B4-BE49-F238E27FC236}">
                <a16:creationId xmlns:a16="http://schemas.microsoft.com/office/drawing/2014/main" xmlns="" id="{7F12F625-BFC9-EA4B-8190-67D3F45D5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191" y="1465532"/>
            <a:ext cx="7340877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zh-TW" altLang="en-US" sz="3200" dirty="0">
                <a:solidFill>
                  <a:srgbClr val="F02E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停灌補償計算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以農家賺款加計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</a:p>
        </p:txBody>
      </p:sp>
      <p:sp>
        <p:nvSpPr>
          <p:cNvPr id="6" name="Rectangle 200">
            <a:extLst>
              <a:ext uri="{FF2B5EF4-FFF2-40B4-BE49-F238E27FC236}">
                <a16:creationId xmlns:a16="http://schemas.microsoft.com/office/drawing/2014/main" xmlns="" id="{741724F1-B3EC-AD48-A3A0-6D33198A9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663" y="2364762"/>
            <a:ext cx="6336704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00">
            <a:extLst>
              <a:ext uri="{FF2B5EF4-FFF2-40B4-BE49-F238E27FC236}">
                <a16:creationId xmlns:a16="http://schemas.microsoft.com/office/drawing/2014/main" xmlns="" id="{ED807311-3515-D244-B57C-89CADAA3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53" y="1999960"/>
            <a:ext cx="9112170" cy="17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態樣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不種稻，種植「對地綠色環境給付計畫」之綠肥、景觀或各項獎勵作物，給付標準每公頃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9.3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</a:p>
        </p:txBody>
      </p:sp>
      <p:sp>
        <p:nvSpPr>
          <p:cNvPr id="8" name="Rectangle 200">
            <a:extLst>
              <a:ext uri="{FF2B5EF4-FFF2-40B4-BE49-F238E27FC236}">
                <a16:creationId xmlns:a16="http://schemas.microsoft.com/office/drawing/2014/main" xmlns="" id="{C3F1B5A9-2205-0646-A4CB-9288FCDBE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301" y="3612781"/>
            <a:ext cx="9050393" cy="17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l" eaLnBrk="0" hangingPunct="0"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態樣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不種稻，辦理翻耕或種植非屬「對地綠色環境給付計畫」獎勵作物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排除大宗蔬菜甘藍、結球白菜及花椰菜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或由農水署管理處供水養殖者，給付標準每公頃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xmlns="" id="{17CB3576-4ABD-1940-8FA1-C7753C6A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22" y="6292850"/>
            <a:ext cx="2743200" cy="365125"/>
          </a:xfrm>
        </p:spPr>
        <p:txBody>
          <a:bodyPr/>
          <a:lstStyle/>
          <a:p>
            <a:fld id="{CFC8E20E-2633-8F4F-82AD-4DFA6DC0E017}" type="slidenum">
              <a:rPr kumimoji="1" lang="zh-TW" altLang="en-US" sz="2400" smtClean="0">
                <a:solidFill>
                  <a:srgbClr val="00B050"/>
                </a:solidFill>
              </a:rPr>
              <a:t>7</a:t>
            </a:fld>
            <a:endParaRPr kumimoji="1"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3EA60BE8-C3EB-4E42-B591-85BC81DB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三、停灌補償標準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xmlns="" id="{54FEAAC6-1027-AF43-B351-60CD96C95B6B}"/>
              </a:ext>
            </a:extLst>
          </p:cNvPr>
          <p:cNvCxnSpPr>
            <a:cxnSpLocks/>
          </p:cNvCxnSpPr>
          <p:nvPr/>
        </p:nvCxnSpPr>
        <p:spPr>
          <a:xfrm>
            <a:off x="988828" y="946484"/>
            <a:ext cx="1023915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287626A-A721-485E-A02D-FB543E11C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24" y="1161958"/>
            <a:ext cx="934742" cy="9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3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2A99FEDA-D048-4BD7-821D-7892A2EFB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11677"/>
              </p:ext>
            </p:extLst>
          </p:nvPr>
        </p:nvGraphicFramePr>
        <p:xfrm>
          <a:off x="947737" y="145262"/>
          <a:ext cx="10296525" cy="6503189"/>
        </p:xfrm>
        <a:graphic>
          <a:graphicData uri="http://schemas.openxmlformats.org/drawingml/2006/table">
            <a:tbl>
              <a:tblPr/>
              <a:tblGrid>
                <a:gridCol w="1676401">
                  <a:extLst>
                    <a:ext uri="{9D8B030D-6E8A-4147-A177-3AD203B41FA5}">
                      <a16:colId xmlns:a16="http://schemas.microsoft.com/office/drawing/2014/main" xmlns="" val="2158295013"/>
                    </a:ext>
                  </a:extLst>
                </a:gridCol>
                <a:gridCol w="8620124">
                  <a:extLst>
                    <a:ext uri="{9D8B030D-6E8A-4147-A177-3AD203B41FA5}">
                      <a16:colId xmlns:a16="http://schemas.microsoft.com/office/drawing/2014/main" xmlns="" val="1120873634"/>
                    </a:ext>
                  </a:extLst>
                </a:gridCol>
              </a:tblGrid>
              <a:tr h="81689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對地綠色環境給付計畫作物項目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3700763"/>
                  </a:ext>
                </a:extLst>
              </a:tr>
              <a:tr h="19524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契作戰略作物</a:t>
                      </a:r>
                      <a:r>
                        <a:rPr lang="zh-TW" altLang="en-US" sz="20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lang="zh-TW" altLang="en-US" sz="20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endParaRPr lang="zh-TW" altLang="en-US" sz="20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硬質玉米、非基改大豆（黃豆、黑豆）、小麥、蕎麥、胡麻、薏苡、仙草、高粱、綠豆、短期經濟林、牧草、青割玉米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毛豆、矮性菜豆、原料甘蔗、採種蔬菜（西瓜、青花菜）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油茶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1561094"/>
                  </a:ext>
                </a:extLst>
              </a:tr>
              <a:tr h="3536160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地方特色作物</a:t>
                      </a:r>
                      <a:endParaRPr lang="en-US" altLang="zh-TW" sz="2000" dirty="0">
                        <a:solidFill>
                          <a:srgbClr val="333333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落花生、食用玉米、甘藷、南瓜、芋、短期葉菜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正面表列，大宗蔬菜除外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、蔥、食用番茄、西瓜、蓮藕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子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、洋香瓜、蘿蔔、絲瓜、韭菜、茭白筍、胡瓜、洋蔥（契作）、蔥頭、冬瓜、苦瓜、胡蘿蔔、香瓜、秋葵、菱角、辣椒、芹菜、萵苣、扁蒲、蘆筍、草皮類（朝鮮草、百慕達草、假儉草、地毯草、類地毯草及臺北草）、米豆、馬鈴薯、山藥、蔓性菜豆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四季豆、醜豆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、食用甘蔗、甜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青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椒、龍鬚菜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佛手瓜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、茄子、草莓、長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豇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豆。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嘉義縣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︰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越瓜、牛蒡、皇帝豆、紅豆、採種用向日葵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契作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台南市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︰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胡麻、紅豆、牛蒡、洛神葵、契作採種蔬菜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6991642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5A034F7-F95F-482D-9447-3C1C1D37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22" y="6292850"/>
            <a:ext cx="2743200" cy="365125"/>
          </a:xfrm>
        </p:spPr>
        <p:txBody>
          <a:bodyPr/>
          <a:lstStyle/>
          <a:p>
            <a:fld id="{CFC8E20E-2633-8F4F-82AD-4DFA6DC0E017}" type="slidenum">
              <a:rPr kumimoji="1" lang="zh-TW" altLang="en-US" sz="2400" smtClean="0">
                <a:solidFill>
                  <a:srgbClr val="00B050"/>
                </a:solidFill>
              </a:rPr>
              <a:t>8</a:t>
            </a:fld>
            <a:endParaRPr kumimoji="1"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xmlns="" id="{D4F55DCA-597F-4DCB-8A68-1698C8A3C62D}"/>
              </a:ext>
            </a:extLst>
          </p:cNvPr>
          <p:cNvCxnSpPr>
            <a:cxnSpLocks/>
          </p:cNvCxnSpPr>
          <p:nvPr/>
        </p:nvCxnSpPr>
        <p:spPr>
          <a:xfrm>
            <a:off x="988828" y="946484"/>
            <a:ext cx="1023915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2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73CBD0ED-B22F-45DC-A668-B5FEA758653A}"/>
              </a:ext>
            </a:extLst>
          </p:cNvPr>
          <p:cNvSpPr/>
          <p:nvPr/>
        </p:nvSpPr>
        <p:spPr>
          <a:xfrm>
            <a:off x="9575941" y="1896183"/>
            <a:ext cx="1969220" cy="422468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xmlns="" id="{B5EC228C-2650-4E88-9BC4-0C655181EDA6}"/>
              </a:ext>
            </a:extLst>
          </p:cNvPr>
          <p:cNvSpPr/>
          <p:nvPr/>
        </p:nvSpPr>
        <p:spPr>
          <a:xfrm>
            <a:off x="6328221" y="1899620"/>
            <a:ext cx="2123876" cy="422124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xmlns="" id="{4DF7BFDB-0185-465D-8FC5-CAA18CF15305}"/>
              </a:ext>
            </a:extLst>
          </p:cNvPr>
          <p:cNvSpPr/>
          <p:nvPr/>
        </p:nvSpPr>
        <p:spPr>
          <a:xfrm>
            <a:off x="3002437" y="1917410"/>
            <a:ext cx="2306900" cy="420345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AE9668F0-162C-4162-97D4-253A0F3AFD16}"/>
              </a:ext>
            </a:extLst>
          </p:cNvPr>
          <p:cNvSpPr/>
          <p:nvPr/>
        </p:nvSpPr>
        <p:spPr>
          <a:xfrm>
            <a:off x="103557" y="1989003"/>
            <a:ext cx="2193277" cy="4131862"/>
          </a:xfrm>
          <a:prstGeom prst="roundRect">
            <a:avLst/>
          </a:prstGeom>
          <a:solidFill>
            <a:schemeClr val="bg1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601C7298-8358-4D8D-A641-106083F82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4" y="2135636"/>
            <a:ext cx="1172738" cy="1409579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76AAE3C7-A6C5-46A4-89D3-845BC504C2AD}"/>
              </a:ext>
            </a:extLst>
          </p:cNvPr>
          <p:cNvSpPr txBox="1">
            <a:spLocks/>
          </p:cNvSpPr>
          <p:nvPr/>
        </p:nvSpPr>
        <p:spPr>
          <a:xfrm>
            <a:off x="93932" y="4246201"/>
            <a:ext cx="2258463" cy="187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82563" indent="-182563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600">
                <a:latin typeface="+mj-ea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身份證或戶口名簿。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印章或簽名。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農會或金融機構存摺影本。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切結書。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CF39856-81DE-4CEA-966B-35FDFC2E51EB}"/>
              </a:ext>
            </a:extLst>
          </p:cNvPr>
          <p:cNvSpPr/>
          <p:nvPr/>
        </p:nvSpPr>
        <p:spPr>
          <a:xfrm>
            <a:off x="136150" y="3511445"/>
            <a:ext cx="2128090" cy="6130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bIns="18000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停灌公告區域內</a:t>
            </a:r>
          </a:p>
          <a:p>
            <a:pPr algn="ctr">
              <a:lnSpc>
                <a:spcPts val="2200"/>
              </a:lnSpc>
            </a:pP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之農民填寫申請文件</a:t>
            </a:r>
          </a:p>
        </p:txBody>
      </p:sp>
      <p:pic>
        <p:nvPicPr>
          <p:cNvPr id="12" name="圖形 11" descr="建築物">
            <a:extLst>
              <a:ext uri="{FF2B5EF4-FFF2-40B4-BE49-F238E27FC236}">
                <a16:creationId xmlns:a16="http://schemas.microsoft.com/office/drawing/2014/main" xmlns="" id="{949CE328-58D1-4430-9B19-DB91C771C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66095" y="1954499"/>
            <a:ext cx="1536931" cy="1536931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xmlns="" id="{BE9A92AE-8FF1-457F-8231-F34E2D6467A5}"/>
              </a:ext>
            </a:extLst>
          </p:cNvPr>
          <p:cNvSpPr txBox="1">
            <a:spLocks/>
          </p:cNvSpPr>
          <p:nvPr/>
        </p:nvSpPr>
        <p:spPr>
          <a:xfrm>
            <a:off x="3005102" y="4358816"/>
            <a:ext cx="2312861" cy="2323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600">
                <a:latin typeface="+mj-lt"/>
                <a:ea typeface="華康中圓體(P)" panose="020F0500000000000000" pitchFamily="34" charset="-120"/>
                <a:cs typeface="+mj-cs"/>
              </a:defRPr>
            </a:lvl1pPr>
          </a:lstStyle>
          <a:p>
            <a:pPr marL="182563" indent="-182563"/>
            <a:r>
              <a:rPr lang="en-US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日至</a:t>
            </a:r>
            <a:r>
              <a:rPr lang="en-US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假日無休</a:t>
            </a:r>
            <a:r>
              <a:rPr lang="en-US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提出申請。</a:t>
            </a:r>
          </a:p>
          <a:p>
            <a:pPr marL="182563" indent="-182563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農民可至行政院農業委員會農田水利署管理處各工作站辦理。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563" indent="-182563"/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CE030E2-BCD7-4C3F-844F-FE10998D0E8E}"/>
              </a:ext>
            </a:extLst>
          </p:cNvPr>
          <p:cNvSpPr/>
          <p:nvPr/>
        </p:nvSpPr>
        <p:spPr>
          <a:xfrm>
            <a:off x="2963550" y="3433775"/>
            <a:ext cx="2375349" cy="6285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bIns="18000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農民檢附申請文件於受理期間至地點辦理</a:t>
            </a:r>
          </a:p>
        </p:txBody>
      </p:sp>
      <p:pic>
        <p:nvPicPr>
          <p:cNvPr id="15" name="圖形 14" descr="農夫">
            <a:extLst>
              <a:ext uri="{FF2B5EF4-FFF2-40B4-BE49-F238E27FC236}">
                <a16:creationId xmlns:a16="http://schemas.microsoft.com/office/drawing/2014/main" xmlns="" id="{60F488AE-0FB5-4186-BDA4-F5FA413F51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85703" y="2682774"/>
            <a:ext cx="794167" cy="794167"/>
          </a:xfrm>
          <a:prstGeom prst="rect">
            <a:avLst/>
          </a:prstGeom>
        </p:spPr>
      </p:pic>
      <p:pic>
        <p:nvPicPr>
          <p:cNvPr id="16" name="圖形 15" descr="放大鏡">
            <a:extLst>
              <a:ext uri="{FF2B5EF4-FFF2-40B4-BE49-F238E27FC236}">
                <a16:creationId xmlns:a16="http://schemas.microsoft.com/office/drawing/2014/main" xmlns="" id="{066F3753-3651-43DA-9684-5845132F4E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1549688">
            <a:off x="7080170" y="2318866"/>
            <a:ext cx="1128179" cy="1128179"/>
          </a:xfrm>
          <a:prstGeom prst="rect">
            <a:avLst/>
          </a:prstGeom>
        </p:spPr>
      </p:pic>
      <p:pic>
        <p:nvPicPr>
          <p:cNvPr id="17" name="圖形 16" descr="放大鏡">
            <a:extLst>
              <a:ext uri="{FF2B5EF4-FFF2-40B4-BE49-F238E27FC236}">
                <a16:creationId xmlns:a16="http://schemas.microsoft.com/office/drawing/2014/main" xmlns="" id="{65ABDEB4-CAAE-4E0F-826D-C94BFA2547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5146479">
            <a:off x="6781774" y="2541355"/>
            <a:ext cx="736942" cy="73694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AC076A7-0056-4827-8EBA-D85AE1A12EE2}"/>
              </a:ext>
            </a:extLst>
          </p:cNvPr>
          <p:cNvSpPr/>
          <p:nvPr/>
        </p:nvSpPr>
        <p:spPr>
          <a:xfrm>
            <a:off x="6342000" y="3462343"/>
            <a:ext cx="2173009" cy="6130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bIns="18000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各管理處查核相關資料，確認申報內容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CA0E18D9-ED76-4920-BD18-4A935F42A7DE}"/>
              </a:ext>
            </a:extLst>
          </p:cNvPr>
          <p:cNvGrpSpPr/>
          <p:nvPr/>
        </p:nvGrpSpPr>
        <p:grpSpPr>
          <a:xfrm>
            <a:off x="9886470" y="2239916"/>
            <a:ext cx="1237513" cy="1215323"/>
            <a:chOff x="9275524" y="1530359"/>
            <a:chExt cx="1267787" cy="1267787"/>
          </a:xfrm>
        </p:grpSpPr>
        <p:pic>
          <p:nvPicPr>
            <p:cNvPr id="20" name="圖形 19" descr="錢">
              <a:extLst>
                <a:ext uri="{FF2B5EF4-FFF2-40B4-BE49-F238E27FC236}">
                  <a16:creationId xmlns:a16="http://schemas.microsoft.com/office/drawing/2014/main" xmlns="" id="{C3E85E05-DCE3-49B6-A478-2FD88ED4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275524" y="1530359"/>
              <a:ext cx="1267787" cy="1267787"/>
            </a:xfrm>
            <a:prstGeom prst="rect">
              <a:avLst/>
            </a:prstGeom>
          </p:spPr>
        </p:pic>
        <p:pic>
          <p:nvPicPr>
            <p:cNvPr id="21" name="圖形 20" descr="美元">
              <a:extLst>
                <a:ext uri="{FF2B5EF4-FFF2-40B4-BE49-F238E27FC236}">
                  <a16:creationId xmlns:a16="http://schemas.microsoft.com/office/drawing/2014/main" xmlns="" id="{FC4A8BB2-18E8-48D5-892E-9AAF8BDF4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9442223" y="1539341"/>
              <a:ext cx="914400" cy="532615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3CFC0EE8-F6C2-49C5-A92D-95D6A410FB8B}"/>
              </a:ext>
            </a:extLst>
          </p:cNvPr>
          <p:cNvSpPr/>
          <p:nvPr/>
        </p:nvSpPr>
        <p:spPr>
          <a:xfrm>
            <a:off x="9573393" y="3496821"/>
            <a:ext cx="1971536" cy="6130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bIns="18000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b="1" dirty="0"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將補償金直接匯入農民帳戶</a:t>
            </a: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xmlns="" id="{27869193-90B8-466A-A849-B6D814E601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2589" y="1048350"/>
            <a:ext cx="1702245" cy="792000"/>
            <a:chOff x="54" y="2591"/>
            <a:chExt cx="696" cy="6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Oval 29">
              <a:extLst>
                <a:ext uri="{FF2B5EF4-FFF2-40B4-BE49-F238E27FC236}">
                  <a16:creationId xmlns:a16="http://schemas.microsoft.com/office/drawing/2014/main" xmlns="" id="{6750A543-150E-484A-880E-F5F11250EF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" y="2591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00B0F0"/>
                </a:gs>
                <a:gs pos="100000">
                  <a:srgbClr val="71DA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xmlns="" id="{4CE65B20-CE97-4C68-BAB9-EECFC7AAFC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" y="260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00B0F0"/>
                </a:gs>
                <a:gs pos="100000">
                  <a:srgbClr val="71DA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xmlns="" id="{DC4CA239-848E-4880-A9E0-E1C0BCCD5D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" y="262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00B0F0"/>
                </a:gs>
                <a:gs pos="100000">
                  <a:srgbClr val="71DA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xmlns="" id="{86E9A7B8-4C5E-4B82-A862-4F1E1558B6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" y="2597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tint val="0"/>
                    <a:invGamma/>
                  </a:srgbClr>
                </a:gs>
                <a:gs pos="93000">
                  <a:srgbClr val="71DA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AEBCBA2D-FA7F-4902-B9B7-72CA31040561}"/>
              </a:ext>
            </a:extLst>
          </p:cNvPr>
          <p:cNvSpPr/>
          <p:nvPr/>
        </p:nvSpPr>
        <p:spPr>
          <a:xfrm>
            <a:off x="431517" y="1245889"/>
            <a:ext cx="1408753" cy="3464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bIns="18000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sz="2000" b="1" dirty="0"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事前準備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BEDC336-9AA7-4EFF-99C5-E52D8B0B2E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13545" y="1023124"/>
            <a:ext cx="1702245" cy="792000"/>
            <a:chOff x="54" y="2591"/>
            <a:chExt cx="696" cy="6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2DAF332-63FD-4BEA-8163-710FFA88FF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" y="2591"/>
              <a:ext cx="696" cy="698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xmlns="" id="{130E4804-3510-4C61-B4B7-4D4AD22980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" y="2622"/>
              <a:ext cx="647" cy="636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Oval 32">
              <a:extLst>
                <a:ext uri="{FF2B5EF4-FFF2-40B4-BE49-F238E27FC236}">
                  <a16:creationId xmlns:a16="http://schemas.microsoft.com/office/drawing/2014/main" xmlns="" id="{514F8773-72CA-4450-8BE8-6AB19A95A1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" y="2597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tint val="0"/>
                    <a:invGamma/>
                  </a:srgbClr>
                </a:gs>
                <a:gs pos="93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BF2BACCB-0FFC-449B-B227-196DB3A09D9C}"/>
              </a:ext>
            </a:extLst>
          </p:cNvPr>
          <p:cNvSpPr/>
          <p:nvPr/>
        </p:nvSpPr>
        <p:spPr>
          <a:xfrm>
            <a:off x="3315112" y="1219743"/>
            <a:ext cx="1408753" cy="3464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bIns="18000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sz="2000" b="1" dirty="0"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受理申請</a:t>
            </a:r>
          </a:p>
        </p:txBody>
      </p:sp>
      <p:grpSp>
        <p:nvGrpSpPr>
          <p:cNvPr id="34" name="Group 28">
            <a:extLst>
              <a:ext uri="{FF2B5EF4-FFF2-40B4-BE49-F238E27FC236}">
                <a16:creationId xmlns:a16="http://schemas.microsoft.com/office/drawing/2014/main" xmlns="" id="{64D14249-F84A-4564-8ABB-9DF88A3419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5683" y="993537"/>
            <a:ext cx="1735789" cy="828000"/>
            <a:chOff x="54" y="2591"/>
            <a:chExt cx="696" cy="6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Oval 29">
              <a:extLst>
                <a:ext uri="{FF2B5EF4-FFF2-40B4-BE49-F238E27FC236}">
                  <a16:creationId xmlns:a16="http://schemas.microsoft.com/office/drawing/2014/main" xmlns="" id="{5594DDD1-863D-479F-B03C-3F113A2271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" y="2591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xmlns="" id="{5F0AC860-5DD7-4E84-9ED2-CE93FF7BA8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" y="260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xmlns="" id="{BE4C241A-82D0-4FB6-A5AA-B3CB184163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" y="262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xmlns="" id="{1E568F38-AFF7-4B15-A832-C3BD890A4A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" y="2597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tint val="0"/>
                    <a:invGamma/>
                  </a:srgbClr>
                </a:gs>
                <a:gs pos="88000">
                  <a:srgbClr val="92D05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2633F87-2B8D-411B-A83F-6DA31907D3D5}"/>
              </a:ext>
            </a:extLst>
          </p:cNvPr>
          <p:cNvSpPr/>
          <p:nvPr/>
        </p:nvSpPr>
        <p:spPr>
          <a:xfrm>
            <a:off x="6654906" y="1238191"/>
            <a:ext cx="1408753" cy="3464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bIns="18000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TW" altLang="en-US" sz="2000" b="1" dirty="0">
                <a:effectLst>
                  <a:glow rad="1270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資料查核</a:t>
            </a: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5F20C891-DD73-4F65-9B09-97FA8FDAA730}"/>
              </a:ext>
            </a:extLst>
          </p:cNvPr>
          <p:cNvGrpSpPr/>
          <p:nvPr/>
        </p:nvGrpSpPr>
        <p:grpSpPr>
          <a:xfrm>
            <a:off x="9110412" y="956027"/>
            <a:ext cx="2981139" cy="847937"/>
            <a:chOff x="77359" y="5127406"/>
            <a:chExt cx="1619424" cy="930604"/>
          </a:xfrm>
        </p:grpSpPr>
        <p:sp>
          <p:nvSpPr>
            <p:cNvPr id="41" name="Oval 29">
              <a:extLst>
                <a:ext uri="{FF2B5EF4-FFF2-40B4-BE49-F238E27FC236}">
                  <a16:creationId xmlns:a16="http://schemas.microsoft.com/office/drawing/2014/main" xmlns="" id="{6FCAD853-BC2A-4FD5-B627-BE048A70F2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5481" y="5127406"/>
              <a:ext cx="918060" cy="88029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B3B3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xmlns="" id="{1EC830EF-8631-4A40-9721-0D6BB55127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210" y="5200413"/>
              <a:ext cx="896955" cy="85759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B3B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3" name="Oval 31">
              <a:extLst>
                <a:ext uri="{FF2B5EF4-FFF2-40B4-BE49-F238E27FC236}">
                  <a16:creationId xmlns:a16="http://schemas.microsoft.com/office/drawing/2014/main" xmlns="" id="{BC3AF859-6AFD-4AFA-884A-D8378F0326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7489" y="5248228"/>
              <a:ext cx="853426" cy="80210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B3B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4" name="Oval 32">
              <a:extLst>
                <a:ext uri="{FF2B5EF4-FFF2-40B4-BE49-F238E27FC236}">
                  <a16:creationId xmlns:a16="http://schemas.microsoft.com/office/drawing/2014/main" xmlns="" id="{7AE4FF21-0E9D-4F6D-8120-67D2B4D16C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8932" y="5137627"/>
              <a:ext cx="759774" cy="650765"/>
            </a:xfrm>
            <a:prstGeom prst="ellipse">
              <a:avLst/>
            </a:prstGeom>
            <a:gradFill rotWithShape="1">
              <a:gsLst>
                <a:gs pos="0">
                  <a:srgbClr val="FFCDCD"/>
                </a:gs>
                <a:gs pos="100000">
                  <a:srgbClr val="FF3F3F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4F18938F-E889-4915-9A58-9E61E429E7AA}"/>
                </a:ext>
              </a:extLst>
            </p:cNvPr>
            <p:cNvSpPr/>
            <p:nvPr/>
          </p:nvSpPr>
          <p:spPr>
            <a:xfrm>
              <a:off x="77359" y="5395692"/>
              <a:ext cx="1619424" cy="3631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rIns="0" bIns="18000" anchor="b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altLang="en-US" b="1" dirty="0">
                  <a:effectLst>
                    <a:glow rad="127000">
                      <a:schemeClr val="bg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發放補償金</a:t>
              </a:r>
            </a:p>
          </p:txBody>
        </p:sp>
      </p:grpSp>
      <p:sp>
        <p:nvSpPr>
          <p:cNvPr id="48" name="箭號: 向右 47">
            <a:extLst>
              <a:ext uri="{FF2B5EF4-FFF2-40B4-BE49-F238E27FC236}">
                <a16:creationId xmlns:a16="http://schemas.microsoft.com/office/drawing/2014/main" xmlns="" id="{EF77A437-D271-427F-9E2E-FBBCC81CC3A7}"/>
              </a:ext>
            </a:extLst>
          </p:cNvPr>
          <p:cNvSpPr/>
          <p:nvPr/>
        </p:nvSpPr>
        <p:spPr>
          <a:xfrm>
            <a:off x="8640119" y="1176617"/>
            <a:ext cx="773897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箭號: 向右 49">
            <a:extLst>
              <a:ext uri="{FF2B5EF4-FFF2-40B4-BE49-F238E27FC236}">
                <a16:creationId xmlns:a16="http://schemas.microsoft.com/office/drawing/2014/main" xmlns="" id="{0785138D-C562-456D-99C9-CCA8DEE6ACAB}"/>
              </a:ext>
            </a:extLst>
          </p:cNvPr>
          <p:cNvSpPr/>
          <p:nvPr/>
        </p:nvSpPr>
        <p:spPr>
          <a:xfrm>
            <a:off x="5299019" y="1123610"/>
            <a:ext cx="773897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箭號: 向右 50">
            <a:extLst>
              <a:ext uri="{FF2B5EF4-FFF2-40B4-BE49-F238E27FC236}">
                <a16:creationId xmlns:a16="http://schemas.microsoft.com/office/drawing/2014/main" xmlns="" id="{2BD80343-A577-4531-A91F-54EC2EBE3927}"/>
              </a:ext>
            </a:extLst>
          </p:cNvPr>
          <p:cNvSpPr/>
          <p:nvPr/>
        </p:nvSpPr>
        <p:spPr>
          <a:xfrm>
            <a:off x="2104389" y="1198376"/>
            <a:ext cx="773897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xmlns="" id="{82F29747-0F35-4D03-BD10-5CF4A9C9B237}"/>
              </a:ext>
            </a:extLst>
          </p:cNvPr>
          <p:cNvCxnSpPr>
            <a:cxnSpLocks/>
          </p:cNvCxnSpPr>
          <p:nvPr/>
        </p:nvCxnSpPr>
        <p:spPr>
          <a:xfrm>
            <a:off x="2747675" y="946484"/>
            <a:ext cx="6653463" cy="0"/>
          </a:xfrm>
          <a:prstGeom prst="line">
            <a:avLst/>
          </a:prstGeom>
          <a:ln w="57150">
            <a:solidFill>
              <a:srgbClr val="61DE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內容版面配置區 2">
            <a:extLst>
              <a:ext uri="{FF2B5EF4-FFF2-40B4-BE49-F238E27FC236}">
                <a16:creationId xmlns:a16="http://schemas.microsoft.com/office/drawing/2014/main" xmlns="" id="{756A3DA7-6BCC-4305-90F4-54FCD9F66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60"/>
            <a:ext cx="12192000" cy="5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marL="722313" indent="-722313" algn="ctr">
              <a:defRPr sz="3600" b="1">
                <a:solidFill>
                  <a:srgbClr val="4C7A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四、停灌補償作業方式</a:t>
            </a:r>
          </a:p>
        </p:txBody>
      </p:sp>
      <p:sp>
        <p:nvSpPr>
          <p:cNvPr id="49" name="投影片編號版面配置區 3">
            <a:extLst>
              <a:ext uri="{FF2B5EF4-FFF2-40B4-BE49-F238E27FC236}">
                <a16:creationId xmlns:a16="http://schemas.microsoft.com/office/drawing/2014/main" xmlns="" id="{C2508F5E-D111-46FC-ABF3-85CE0CA9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922" y="62928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8E20E-2633-8F4F-82AD-4DFA6DC0E017}" type="slidenum"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11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1354</Words>
  <Application>Microsoft Office PowerPoint</Application>
  <PresentationFormat>自訂</PresentationFormat>
  <Paragraphs>328</Paragraphs>
  <Slides>13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主委室羅于雯</cp:lastModifiedBy>
  <cp:revision>195</cp:revision>
  <cp:lastPrinted>2020-11-25T01:42:27Z</cp:lastPrinted>
  <dcterms:created xsi:type="dcterms:W3CDTF">2020-11-17T12:17:12Z</dcterms:created>
  <dcterms:modified xsi:type="dcterms:W3CDTF">2020-11-25T05:48:04Z</dcterms:modified>
</cp:coreProperties>
</file>